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bin" ContentType="application/vnd.openxmlformats-officedocument.presentationml.printerSettings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65" r:id="rId1"/>
  </p:sldMasterIdLst>
  <p:notesMasterIdLst>
    <p:notesMasterId r:id="rId88"/>
  </p:notesMasterIdLst>
  <p:sldIdLst>
    <p:sldId id="306" r:id="rId2"/>
    <p:sldId id="417" r:id="rId3"/>
    <p:sldId id="407" r:id="rId4"/>
    <p:sldId id="408" r:id="rId5"/>
    <p:sldId id="409" r:id="rId6"/>
    <p:sldId id="413" r:id="rId7"/>
    <p:sldId id="410" r:id="rId8"/>
    <p:sldId id="411" r:id="rId9"/>
    <p:sldId id="412" r:id="rId10"/>
    <p:sldId id="416" r:id="rId11"/>
    <p:sldId id="414" r:id="rId12"/>
    <p:sldId id="307" r:id="rId13"/>
    <p:sldId id="308" r:id="rId14"/>
    <p:sldId id="309" r:id="rId15"/>
    <p:sldId id="310" r:id="rId16"/>
    <p:sldId id="311" r:id="rId17"/>
    <p:sldId id="312" r:id="rId18"/>
    <p:sldId id="313" r:id="rId19"/>
    <p:sldId id="314" r:id="rId20"/>
    <p:sldId id="315" r:id="rId21"/>
    <p:sldId id="316" r:id="rId22"/>
    <p:sldId id="317" r:id="rId23"/>
    <p:sldId id="318" r:id="rId24"/>
    <p:sldId id="319" r:id="rId25"/>
    <p:sldId id="320" r:id="rId26"/>
    <p:sldId id="321" r:id="rId27"/>
    <p:sldId id="322" r:id="rId28"/>
    <p:sldId id="323" r:id="rId29"/>
    <p:sldId id="324" r:id="rId30"/>
    <p:sldId id="325" r:id="rId31"/>
    <p:sldId id="326" r:id="rId32"/>
    <p:sldId id="327" r:id="rId33"/>
    <p:sldId id="328" r:id="rId34"/>
    <p:sldId id="329" r:id="rId35"/>
    <p:sldId id="330" r:id="rId36"/>
    <p:sldId id="331" r:id="rId37"/>
    <p:sldId id="332" r:id="rId38"/>
    <p:sldId id="333" r:id="rId39"/>
    <p:sldId id="334" r:id="rId40"/>
    <p:sldId id="335" r:id="rId41"/>
    <p:sldId id="336" r:id="rId42"/>
    <p:sldId id="337" r:id="rId43"/>
    <p:sldId id="415" r:id="rId44"/>
    <p:sldId id="340" r:id="rId45"/>
    <p:sldId id="343" r:id="rId46"/>
    <p:sldId id="344" r:id="rId47"/>
    <p:sldId id="345" r:id="rId48"/>
    <p:sldId id="346" r:id="rId49"/>
    <p:sldId id="347" r:id="rId50"/>
    <p:sldId id="348" r:id="rId51"/>
    <p:sldId id="349" r:id="rId52"/>
    <p:sldId id="350" r:id="rId53"/>
    <p:sldId id="351" r:id="rId54"/>
    <p:sldId id="352" r:id="rId55"/>
    <p:sldId id="353" r:id="rId56"/>
    <p:sldId id="354" r:id="rId57"/>
    <p:sldId id="355" r:id="rId58"/>
    <p:sldId id="357" r:id="rId59"/>
    <p:sldId id="358" r:id="rId60"/>
    <p:sldId id="382" r:id="rId61"/>
    <p:sldId id="406" r:id="rId62"/>
    <p:sldId id="390" r:id="rId63"/>
    <p:sldId id="391" r:id="rId64"/>
    <p:sldId id="392" r:id="rId65"/>
    <p:sldId id="393" r:id="rId66"/>
    <p:sldId id="394" r:id="rId67"/>
    <p:sldId id="395" r:id="rId68"/>
    <p:sldId id="396" r:id="rId69"/>
    <p:sldId id="397" r:id="rId70"/>
    <p:sldId id="398" r:id="rId71"/>
    <p:sldId id="399" r:id="rId72"/>
    <p:sldId id="400" r:id="rId73"/>
    <p:sldId id="401" r:id="rId74"/>
    <p:sldId id="402" r:id="rId75"/>
    <p:sldId id="403" r:id="rId76"/>
    <p:sldId id="404" r:id="rId77"/>
    <p:sldId id="405" r:id="rId78"/>
    <p:sldId id="370" r:id="rId79"/>
    <p:sldId id="372" r:id="rId80"/>
    <p:sldId id="373" r:id="rId81"/>
    <p:sldId id="374" r:id="rId82"/>
    <p:sldId id="375" r:id="rId83"/>
    <p:sldId id="376" r:id="rId84"/>
    <p:sldId id="377" r:id="rId85"/>
    <p:sldId id="378" r:id="rId86"/>
    <p:sldId id="379" r:id="rId87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ＭＳ Ｐゴシック" charset="0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ＭＳ Ｐゴシック" charset="0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ＭＳ Ｐゴシック" charset="0"/>
        <a:cs typeface="+mn-cs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Times" charset="0"/>
        <a:ea typeface="ＭＳ Ｐゴシック" charset="0"/>
        <a:cs typeface="+mn-cs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Times" charset="0"/>
        <a:ea typeface="ＭＳ Ｐゴシック" charset="0"/>
        <a:cs typeface="+mn-cs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Times" charset="0"/>
        <a:ea typeface="ＭＳ Ｐゴシック" charset="0"/>
        <a:cs typeface="+mn-cs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Times" charset="0"/>
        <a:ea typeface="ＭＳ Ｐゴシック" charset="0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1B74D"/>
    <a:srgbClr val="20E421"/>
    <a:srgbClr val="0011CF"/>
    <a:srgbClr val="FF0000"/>
    <a:srgbClr val="F3F3F3"/>
    <a:srgbClr val="DCDC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447" autoAdjust="0"/>
    <p:restoredTop sz="77066" autoAdjust="0"/>
  </p:normalViewPr>
  <p:slideViewPr>
    <p:cSldViewPr snapToGrid="0">
      <p:cViewPr varScale="1">
        <p:scale>
          <a:sx n="63" d="100"/>
          <a:sy n="63" d="100"/>
        </p:scale>
        <p:origin x="-2080" y="-10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744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64" Type="http://schemas.openxmlformats.org/officeDocument/2006/relationships/slide" Target="slides/slide63.xml"/><Relationship Id="rId60" Type="http://schemas.openxmlformats.org/officeDocument/2006/relationships/slide" Target="slides/slide59.xml"/><Relationship Id="rId39" Type="http://schemas.openxmlformats.org/officeDocument/2006/relationships/slide" Target="slides/slide38.xml"/><Relationship Id="rId70" Type="http://schemas.openxmlformats.org/officeDocument/2006/relationships/slide" Target="slides/slide69.xml"/><Relationship Id="rId7" Type="http://schemas.openxmlformats.org/officeDocument/2006/relationships/slide" Target="slides/slide6.xml"/><Relationship Id="rId43" Type="http://schemas.openxmlformats.org/officeDocument/2006/relationships/slide" Target="slides/slide42.xml"/><Relationship Id="rId74" Type="http://schemas.openxmlformats.org/officeDocument/2006/relationships/slide" Target="slides/slide73.xml"/><Relationship Id="rId25" Type="http://schemas.openxmlformats.org/officeDocument/2006/relationships/slide" Target="slides/slide24.xml"/><Relationship Id="rId10" Type="http://schemas.openxmlformats.org/officeDocument/2006/relationships/slide" Target="slides/slide9.xml"/><Relationship Id="rId90" Type="http://schemas.openxmlformats.org/officeDocument/2006/relationships/presProps" Target="presProps.xml"/><Relationship Id="rId50" Type="http://schemas.openxmlformats.org/officeDocument/2006/relationships/slide" Target="slides/slide49.xml"/><Relationship Id="rId77" Type="http://schemas.openxmlformats.org/officeDocument/2006/relationships/slide" Target="slides/slide76.xml"/><Relationship Id="rId63" Type="http://schemas.openxmlformats.org/officeDocument/2006/relationships/slide" Target="slides/slide62.xml"/><Relationship Id="rId17" Type="http://schemas.openxmlformats.org/officeDocument/2006/relationships/slide" Target="slides/slide16.xml"/><Relationship Id="rId85" Type="http://schemas.openxmlformats.org/officeDocument/2006/relationships/slide" Target="slides/slide84.xml"/><Relationship Id="rId9" Type="http://schemas.openxmlformats.org/officeDocument/2006/relationships/slide" Target="slides/slide8.xml"/><Relationship Id="rId18" Type="http://schemas.openxmlformats.org/officeDocument/2006/relationships/slide" Target="slides/slide17.xml"/><Relationship Id="rId27" Type="http://schemas.openxmlformats.org/officeDocument/2006/relationships/slide" Target="slides/slide26.xml"/><Relationship Id="rId71" Type="http://schemas.openxmlformats.org/officeDocument/2006/relationships/slide" Target="slides/slide70.xml"/><Relationship Id="rId14" Type="http://schemas.openxmlformats.org/officeDocument/2006/relationships/slide" Target="slides/slide13.xml"/><Relationship Id="rId4" Type="http://schemas.openxmlformats.org/officeDocument/2006/relationships/slide" Target="slides/slide3.xml"/><Relationship Id="rId28" Type="http://schemas.openxmlformats.org/officeDocument/2006/relationships/slide" Target="slides/slide27.xml"/><Relationship Id="rId92" Type="http://schemas.openxmlformats.org/officeDocument/2006/relationships/theme" Target="theme/theme1.xml"/><Relationship Id="rId45" Type="http://schemas.openxmlformats.org/officeDocument/2006/relationships/slide" Target="slides/slide44.xml"/><Relationship Id="rId58" Type="http://schemas.openxmlformats.org/officeDocument/2006/relationships/slide" Target="slides/slide57.xml"/><Relationship Id="rId42" Type="http://schemas.openxmlformats.org/officeDocument/2006/relationships/slide" Target="slides/slide41.xml"/><Relationship Id="rId73" Type="http://schemas.openxmlformats.org/officeDocument/2006/relationships/slide" Target="slides/slide72.xml"/><Relationship Id="rId89" Type="http://schemas.openxmlformats.org/officeDocument/2006/relationships/printerSettings" Target="printerSettings/printerSettings1.bin"/><Relationship Id="rId88" Type="http://schemas.openxmlformats.org/officeDocument/2006/relationships/notesMaster" Target="notesMasters/notesMaster1.xml"/><Relationship Id="rId87" Type="http://schemas.openxmlformats.org/officeDocument/2006/relationships/slide" Target="slides/slide86.xml"/><Relationship Id="rId6" Type="http://schemas.openxmlformats.org/officeDocument/2006/relationships/slide" Target="slides/slide5.xml"/><Relationship Id="rId49" Type="http://schemas.openxmlformats.org/officeDocument/2006/relationships/slide" Target="slides/slide48.xml"/><Relationship Id="rId44" Type="http://schemas.openxmlformats.org/officeDocument/2006/relationships/slide" Target="slides/slide43.xml"/><Relationship Id="rId82" Type="http://schemas.openxmlformats.org/officeDocument/2006/relationships/slide" Target="slides/slide81.xml"/><Relationship Id="rId69" Type="http://schemas.openxmlformats.org/officeDocument/2006/relationships/slide" Target="slides/slide68.xml"/><Relationship Id="rId19" Type="http://schemas.openxmlformats.org/officeDocument/2006/relationships/slide" Target="slides/slide18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2" Type="http://schemas.openxmlformats.org/officeDocument/2006/relationships/slide" Target="slides/slide1.xml"/><Relationship Id="rId46" Type="http://schemas.openxmlformats.org/officeDocument/2006/relationships/slide" Target="slides/slide45.xml"/><Relationship Id="rId57" Type="http://schemas.openxmlformats.org/officeDocument/2006/relationships/slide" Target="slides/slide56.xml"/><Relationship Id="rId59" Type="http://schemas.openxmlformats.org/officeDocument/2006/relationships/slide" Target="slides/slide58.xml"/><Relationship Id="rId35" Type="http://schemas.openxmlformats.org/officeDocument/2006/relationships/slide" Target="slides/slide34.xml"/><Relationship Id="rId51" Type="http://schemas.openxmlformats.org/officeDocument/2006/relationships/slide" Target="slides/slide50.xml"/><Relationship Id="rId55" Type="http://schemas.openxmlformats.org/officeDocument/2006/relationships/slide" Target="slides/slide54.xml"/><Relationship Id="rId31" Type="http://schemas.openxmlformats.org/officeDocument/2006/relationships/slide" Target="slides/slide30.xml"/><Relationship Id="rId34" Type="http://schemas.openxmlformats.org/officeDocument/2006/relationships/slide" Target="slides/slide33.xml"/><Relationship Id="rId40" Type="http://schemas.openxmlformats.org/officeDocument/2006/relationships/slide" Target="slides/slide39.xml"/><Relationship Id="rId62" Type="http://schemas.openxmlformats.org/officeDocument/2006/relationships/slide" Target="slides/slide61.xml"/><Relationship Id="rId66" Type="http://schemas.openxmlformats.org/officeDocument/2006/relationships/slide" Target="slides/slide65.xml"/><Relationship Id="rId36" Type="http://schemas.openxmlformats.org/officeDocument/2006/relationships/slide" Target="slides/slide35.xml"/><Relationship Id="rId72" Type="http://schemas.openxmlformats.org/officeDocument/2006/relationships/slide" Target="slides/slide71.xml"/><Relationship Id="rId1" Type="http://schemas.openxmlformats.org/officeDocument/2006/relationships/slideMaster" Target="slideMasters/slideMaster1.xml"/><Relationship Id="rId24" Type="http://schemas.openxmlformats.org/officeDocument/2006/relationships/slide" Target="slides/slide23.xml"/><Relationship Id="rId47" Type="http://schemas.openxmlformats.org/officeDocument/2006/relationships/slide" Target="slides/slide46.xml"/><Relationship Id="rId56" Type="http://schemas.openxmlformats.org/officeDocument/2006/relationships/slide" Target="slides/slide55.xml"/><Relationship Id="rId48" Type="http://schemas.openxmlformats.org/officeDocument/2006/relationships/slide" Target="slides/slide47.xml"/><Relationship Id="rId75" Type="http://schemas.openxmlformats.org/officeDocument/2006/relationships/slide" Target="slides/slide74.xml"/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2" Type="http://schemas.openxmlformats.org/officeDocument/2006/relationships/slide" Target="slides/slide51.xml"/><Relationship Id="rId65" Type="http://schemas.openxmlformats.org/officeDocument/2006/relationships/slide" Target="slides/slide64.xml"/><Relationship Id="rId67" Type="http://schemas.openxmlformats.org/officeDocument/2006/relationships/slide" Target="slides/slide66.xml"/><Relationship Id="rId54" Type="http://schemas.openxmlformats.org/officeDocument/2006/relationships/slide" Target="slides/slide53.xml"/><Relationship Id="rId12" Type="http://schemas.openxmlformats.org/officeDocument/2006/relationships/slide" Target="slides/slide11.xml"/><Relationship Id="rId76" Type="http://schemas.openxmlformats.org/officeDocument/2006/relationships/slide" Target="slides/slide75.xml"/><Relationship Id="rId79" Type="http://schemas.openxmlformats.org/officeDocument/2006/relationships/slide" Target="slides/slide7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3" Type="http://schemas.openxmlformats.org/officeDocument/2006/relationships/slide" Target="slides/slide2.xml"/><Relationship Id="rId86" Type="http://schemas.openxmlformats.org/officeDocument/2006/relationships/slide" Target="slides/slide85.xml"/><Relationship Id="rId23" Type="http://schemas.openxmlformats.org/officeDocument/2006/relationships/slide" Target="slides/slide22.xml"/><Relationship Id="rId61" Type="http://schemas.openxmlformats.org/officeDocument/2006/relationships/slide" Target="slides/slide60.xml"/><Relationship Id="rId53" Type="http://schemas.openxmlformats.org/officeDocument/2006/relationships/slide" Target="slides/slide52.xml"/><Relationship Id="rId84" Type="http://schemas.openxmlformats.org/officeDocument/2006/relationships/slide" Target="slides/slide83.xml"/><Relationship Id="rId26" Type="http://schemas.openxmlformats.org/officeDocument/2006/relationships/slide" Target="slides/slide25.xml"/><Relationship Id="rId30" Type="http://schemas.openxmlformats.org/officeDocument/2006/relationships/slide" Target="slides/slide29.xml"/><Relationship Id="rId11" Type="http://schemas.openxmlformats.org/officeDocument/2006/relationships/slide" Target="slides/slide10.xml"/><Relationship Id="rId68" Type="http://schemas.openxmlformats.org/officeDocument/2006/relationships/slide" Target="slides/slide67.xml"/><Relationship Id="rId29" Type="http://schemas.openxmlformats.org/officeDocument/2006/relationships/slide" Target="slides/slide28.xml"/><Relationship Id="rId16" Type="http://schemas.openxmlformats.org/officeDocument/2006/relationships/slide" Target="slides/slide15.xml"/><Relationship Id="rId33" Type="http://schemas.openxmlformats.org/officeDocument/2006/relationships/slide" Target="slides/slide32.xml"/><Relationship Id="rId91" Type="http://schemas.openxmlformats.org/officeDocument/2006/relationships/viewProps" Target="viewProps.xml"/><Relationship Id="rId83" Type="http://schemas.openxmlformats.org/officeDocument/2006/relationships/slide" Target="slides/slide82.xml"/><Relationship Id="rId93" Type="http://schemas.openxmlformats.org/officeDocument/2006/relationships/tableStyles" Target="tableStyles.xml"/><Relationship Id="rId41" Type="http://schemas.openxmlformats.org/officeDocument/2006/relationships/slide" Target="slides/slide4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78" Type="http://schemas.openxmlformats.org/officeDocument/2006/relationships/slide" Target="slides/slide77.xml"/><Relationship Id="rId22" Type="http://schemas.openxmlformats.org/officeDocument/2006/relationships/slide" Target="slides/slide21.xml"/><Relationship Id="rId21" Type="http://schemas.openxmlformats.org/officeDocument/2006/relationships/slide" Target="slides/slide20.xml"/></Relationships>
</file>

<file path=ppt/_rels/viewProps.xml.rels><?xml version="1.0" encoding="UTF-8" standalone="yes"?>
<Relationships xmlns="http://schemas.openxmlformats.org/package/2006/relationships"><Relationship Id="rId8" Type="http://schemas.openxmlformats.org/officeDocument/2006/relationships/slide" Target="slides/slide67.xml"/><Relationship Id="rId4" Type="http://schemas.openxmlformats.org/officeDocument/2006/relationships/slide" Target="slides/slide51.xml"/><Relationship Id="rId5" Type="http://schemas.openxmlformats.org/officeDocument/2006/relationships/slide" Target="slides/slide58.xml"/><Relationship Id="rId7" Type="http://schemas.openxmlformats.org/officeDocument/2006/relationships/slide" Target="slides/slide63.xml"/><Relationship Id="rId1" Type="http://schemas.openxmlformats.org/officeDocument/2006/relationships/slide" Target="slides/slide41.xml"/><Relationship Id="rId2" Type="http://schemas.openxmlformats.org/officeDocument/2006/relationships/slide" Target="slides/slide47.xml"/><Relationship Id="rId3" Type="http://schemas.openxmlformats.org/officeDocument/2006/relationships/slide" Target="slides/slide49.xml"/><Relationship Id="rId6" Type="http://schemas.openxmlformats.org/officeDocument/2006/relationships/slide" Target="slides/slide6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1126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1126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27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127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EB5BF3AB-59FF-414B-985C-06B2D8D57C9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19613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ＭＳ Ｐゴシック" charset="0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ＭＳ Ｐゴシック" charset="0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ＭＳ Ｐゴシック" charset="0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ＭＳ Ｐゴシック" charset="0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7621232-6A24-604F-B145-3482425F20DD}" type="slidenum">
              <a:rPr lang="en-US"/>
              <a:pPr/>
              <a:t>38</a:t>
            </a:fld>
            <a:endParaRPr lang="en-US"/>
          </a:p>
        </p:txBody>
      </p:sp>
      <p:sp>
        <p:nvSpPr>
          <p:cNvPr id="35840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5840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r>
              <a:rPr lang="en-US"/>
              <a:t>The goal here is to make Shared Nothing Architecturs easier to program.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509AB50-4B8A-8241-B325-556C16AEB0C9}" type="slidenum">
              <a:rPr lang="en-US"/>
              <a:pPr/>
              <a:t>72</a:t>
            </a:fld>
            <a:endParaRPr lang="en-US"/>
          </a:p>
        </p:txBody>
      </p:sp>
      <p:sp>
        <p:nvSpPr>
          <p:cNvPr id="319490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19491" name="Notes Placeholder 2"/>
          <p:cNvSpPr>
            <a:spLocks noGrp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defTabSz="912813">
              <a:spcBef>
                <a:spcPct val="0"/>
              </a:spcBef>
            </a:pPr>
            <a:endParaRPr lang="en-US"/>
          </a:p>
        </p:txBody>
      </p:sp>
      <p:sp>
        <p:nvSpPr>
          <p:cNvPr id="31949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defTabSz="912813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1pPr>
            <a:lvl2pPr marL="37931725" indent="-37474525" defTabSz="912813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 algn="r" eaLnBrk="1" hangingPunct="1"/>
            <a:fld id="{7F1C9C94-752A-2F4B-B12B-E9D2BF074DB5}" type="slidenum">
              <a:rPr lang="en-US" sz="1200">
                <a:solidFill>
                  <a:srgbClr val="000000"/>
                </a:solidFill>
                <a:latin typeface="Calibri" charset="0"/>
                <a:cs typeface="ＭＳ Ｐゴシック" charset="0"/>
              </a:rPr>
              <a:pPr algn="r" eaLnBrk="1" hangingPunct="1"/>
              <a:t>72</a:t>
            </a:fld>
            <a:endParaRPr lang="en-US" sz="1200">
              <a:solidFill>
                <a:srgbClr val="000000"/>
              </a:solidFill>
              <a:latin typeface="Calibri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8F1C914-B12B-894F-8C46-30B28968C089}" type="slidenum">
              <a:rPr lang="en-US"/>
              <a:pPr/>
              <a:t>73</a:t>
            </a:fld>
            <a:endParaRPr lang="en-US"/>
          </a:p>
        </p:txBody>
      </p:sp>
      <p:sp>
        <p:nvSpPr>
          <p:cNvPr id="321538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21539" name="Notes Placeholder 2"/>
          <p:cNvSpPr>
            <a:spLocks noGrp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defTabSz="912813">
              <a:spcBef>
                <a:spcPct val="0"/>
              </a:spcBef>
            </a:pPr>
            <a:endParaRPr lang="en-US"/>
          </a:p>
        </p:txBody>
      </p:sp>
      <p:sp>
        <p:nvSpPr>
          <p:cNvPr id="321540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defTabSz="912813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1pPr>
            <a:lvl2pPr marL="37931725" indent="-37474525" defTabSz="912813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 algn="r" eaLnBrk="1" hangingPunct="1"/>
            <a:fld id="{BFB7AD90-678B-1D46-BAA7-CF2EF76F9E95}" type="slidenum">
              <a:rPr lang="en-US" sz="1200">
                <a:solidFill>
                  <a:srgbClr val="000000"/>
                </a:solidFill>
                <a:latin typeface="Calibri" charset="0"/>
                <a:cs typeface="ＭＳ Ｐゴシック" charset="0"/>
              </a:rPr>
              <a:pPr algn="r" eaLnBrk="1" hangingPunct="1"/>
              <a:t>73</a:t>
            </a:fld>
            <a:endParaRPr lang="en-US" sz="1200">
              <a:solidFill>
                <a:srgbClr val="000000"/>
              </a:solidFill>
              <a:latin typeface="Calibri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629CE6C-B4D7-6840-81F4-1AC54C41DFAE}" type="slidenum">
              <a:rPr lang="en-US"/>
              <a:pPr/>
              <a:t>74</a:t>
            </a:fld>
            <a:endParaRPr lang="en-US"/>
          </a:p>
        </p:txBody>
      </p:sp>
      <p:sp>
        <p:nvSpPr>
          <p:cNvPr id="323586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23587" name="Notes Placeholder 2"/>
          <p:cNvSpPr>
            <a:spLocks noGrp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defTabSz="912813">
              <a:spcBef>
                <a:spcPct val="0"/>
              </a:spcBef>
            </a:pPr>
            <a:endParaRPr lang="en-US"/>
          </a:p>
        </p:txBody>
      </p:sp>
      <p:sp>
        <p:nvSpPr>
          <p:cNvPr id="323588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defTabSz="912813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1pPr>
            <a:lvl2pPr marL="37931725" indent="-37474525" defTabSz="912813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 algn="r" eaLnBrk="1" hangingPunct="1"/>
            <a:fld id="{2AF88C74-D3A1-4A47-937A-0EE7F61649D1}" type="slidenum">
              <a:rPr lang="en-US" sz="1200">
                <a:solidFill>
                  <a:srgbClr val="000000"/>
                </a:solidFill>
                <a:latin typeface="Calibri" charset="0"/>
                <a:cs typeface="ＭＳ Ｐゴシック" charset="0"/>
              </a:rPr>
              <a:pPr algn="r" eaLnBrk="1" hangingPunct="1"/>
              <a:t>74</a:t>
            </a:fld>
            <a:endParaRPr lang="en-US" sz="1200">
              <a:solidFill>
                <a:srgbClr val="000000"/>
              </a:solidFill>
              <a:latin typeface="Calibri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DB0E847-E16C-3340-9037-35ABD44096BB}" type="slidenum">
              <a:rPr lang="en-US"/>
              <a:pPr/>
              <a:t>75</a:t>
            </a:fld>
            <a:endParaRPr lang="en-US"/>
          </a:p>
        </p:txBody>
      </p:sp>
      <p:sp>
        <p:nvSpPr>
          <p:cNvPr id="325634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25635" name="Notes Placeholder 2"/>
          <p:cNvSpPr>
            <a:spLocks noGrp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defTabSz="912813">
              <a:spcBef>
                <a:spcPct val="0"/>
              </a:spcBef>
            </a:pPr>
            <a:endParaRPr lang="en-US"/>
          </a:p>
        </p:txBody>
      </p:sp>
      <p:sp>
        <p:nvSpPr>
          <p:cNvPr id="325636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defTabSz="912813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1pPr>
            <a:lvl2pPr marL="37931725" indent="-37474525" defTabSz="912813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 algn="r" eaLnBrk="1" hangingPunct="1"/>
            <a:fld id="{63971083-A432-4D4D-B0B3-4FBC25CFB610}" type="slidenum">
              <a:rPr lang="en-US" sz="1200">
                <a:solidFill>
                  <a:srgbClr val="000000"/>
                </a:solidFill>
                <a:latin typeface="Calibri" charset="0"/>
                <a:cs typeface="ＭＳ Ｐゴシック" charset="0"/>
              </a:rPr>
              <a:pPr algn="r" eaLnBrk="1" hangingPunct="1"/>
              <a:t>75</a:t>
            </a:fld>
            <a:endParaRPr lang="en-US" sz="1200">
              <a:solidFill>
                <a:srgbClr val="000000"/>
              </a:solidFill>
              <a:latin typeface="Calibri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483C209-090C-504A-B30D-B54744232D06}" type="slidenum">
              <a:rPr lang="en-US"/>
              <a:pPr/>
              <a:t>76</a:t>
            </a:fld>
            <a:endParaRPr lang="en-US"/>
          </a:p>
        </p:txBody>
      </p:sp>
      <p:sp>
        <p:nvSpPr>
          <p:cNvPr id="327682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27683" name="Notes Placeholder 2"/>
          <p:cNvSpPr>
            <a:spLocks noGrp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defTabSz="912813">
              <a:spcBef>
                <a:spcPct val="0"/>
              </a:spcBef>
            </a:pPr>
            <a:endParaRPr lang="en-US"/>
          </a:p>
        </p:txBody>
      </p:sp>
      <p:sp>
        <p:nvSpPr>
          <p:cNvPr id="327684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defTabSz="912813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1pPr>
            <a:lvl2pPr marL="37931725" indent="-37474525" defTabSz="912813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 algn="r" eaLnBrk="1" hangingPunct="1"/>
            <a:fld id="{AA651FA4-42DB-894C-BF8B-A3E62C914FDB}" type="slidenum">
              <a:rPr lang="en-US" sz="1200">
                <a:solidFill>
                  <a:srgbClr val="000000"/>
                </a:solidFill>
                <a:latin typeface="Calibri" charset="0"/>
                <a:cs typeface="ＭＳ Ｐゴシック" charset="0"/>
              </a:rPr>
              <a:pPr algn="r" eaLnBrk="1" hangingPunct="1"/>
              <a:t>76</a:t>
            </a:fld>
            <a:endParaRPr lang="en-US" sz="1200">
              <a:solidFill>
                <a:srgbClr val="000000"/>
              </a:solidFill>
              <a:latin typeface="Calibri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72953FF-84C0-754E-AA03-7FF33D602EAC}" type="slidenum">
              <a:rPr lang="en-US"/>
              <a:pPr/>
              <a:t>79</a:t>
            </a:fld>
            <a:endParaRPr lang="en-US"/>
          </a:p>
        </p:txBody>
      </p:sp>
      <p:sp>
        <p:nvSpPr>
          <p:cNvPr id="4055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4588" y="695325"/>
            <a:ext cx="4567237" cy="34258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05507" name="Notes Placeholder 2"/>
          <p:cNvSpPr>
            <a:spLocks noGrp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lIns="91432" tIns="45716" rIns="91432" bIns="45716"/>
          <a:lstStyle/>
          <a:p>
            <a:pPr defTabSz="457200">
              <a:spcBef>
                <a:spcPct val="0"/>
              </a:spcBef>
            </a:pPr>
            <a:r>
              <a:rPr lang="en-US"/>
              <a:t>Timeline : start w/ existing enzyme + funding + sign a dealm</a:t>
            </a:r>
          </a:p>
          <a:p>
            <a:pPr defTabSz="457200">
              <a:spcBef>
                <a:spcPct val="0"/>
              </a:spcBef>
            </a:pPr>
            <a:r>
              <a:rPr lang="en-US"/>
              <a:t>Make sure to metnion the IP/tech license with UW</a:t>
            </a:r>
          </a:p>
        </p:txBody>
      </p:sp>
      <p:sp>
        <p:nvSpPr>
          <p:cNvPr id="405508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2" tIns="45716" rIns="91432" bIns="45716" anchor="b"/>
          <a:lstStyle>
            <a:lvl1pPr defTabSz="4572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1pPr>
            <a:lvl2pPr marL="37928550" indent="-37471350" defTabSz="4572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46534388" indent="-45162788" defTabSz="4572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46991588" indent="-45162788" defTabSz="4572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7448788" indent="-45162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47905988" indent="-45162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48363188" indent="-45162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48820388" indent="-45162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 algn="r" eaLnBrk="1" hangingPunct="1"/>
            <a:fld id="{BBCD3F0E-7882-E245-9533-5F2E8769F5F0}" type="slidenum">
              <a:rPr lang="en-GB" sz="1200">
                <a:latin typeface="Calibri" charset="0"/>
                <a:ea typeface="MS PGothic" charset="0"/>
                <a:cs typeface="MS PGothic" charset="0"/>
              </a:rPr>
              <a:pPr algn="r" eaLnBrk="1" hangingPunct="1"/>
              <a:t>79</a:t>
            </a:fld>
            <a:endParaRPr lang="en-GB" sz="1200">
              <a:latin typeface="Calibri" charset="0"/>
              <a:ea typeface="MS PGothic" charset="0"/>
              <a:cs typeface="MS PGothic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130606B-0D3B-A247-8BF9-26FD0E32B2B1}" type="slidenum">
              <a:rPr lang="en-US"/>
              <a:pPr/>
              <a:t>83</a:t>
            </a:fld>
            <a:endParaRPr lang="en-US"/>
          </a:p>
        </p:txBody>
      </p:sp>
      <p:sp>
        <p:nvSpPr>
          <p:cNvPr id="410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4588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106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lIns="91432" tIns="45716" rIns="91432" bIns="45716"/>
          <a:lstStyle/>
          <a:p>
            <a:pPr>
              <a:spcBef>
                <a:spcPct val="50000"/>
              </a:spcBef>
            </a:pPr>
            <a:r>
              <a:rPr lang="en-US" sz="2400"/>
              <a:t>Project: New software for serving oceanographic model results, requiring collaboration between UW, OPeNDAP.org, and OOI. </a:t>
            </a:r>
          </a:p>
          <a:p>
            <a:pPr>
              <a:spcBef>
                <a:spcPct val="50000"/>
              </a:spcBef>
            </a:pPr>
            <a:endParaRPr lang="en-US" sz="2400"/>
          </a:p>
          <a:p>
            <a:pPr>
              <a:spcBef>
                <a:spcPct val="50000"/>
              </a:spcBef>
            </a:pPr>
            <a:r>
              <a:rPr lang="en-US" sz="2400"/>
              <a:t>Problem: Who wants to provide guest accounts for the other two?</a:t>
            </a:r>
          </a:p>
          <a:p>
            <a:pPr>
              <a:spcBef>
                <a:spcPct val="50000"/>
              </a:spcBef>
            </a:pPr>
            <a:endParaRPr lang="en-US" sz="2400"/>
          </a:p>
          <a:p>
            <a:pPr>
              <a:spcBef>
                <a:spcPct val="50000"/>
              </a:spcBef>
            </a:pPr>
            <a:r>
              <a:rPr lang="en-US" sz="2400"/>
              <a:t>Observation: EC2 is </a:t>
            </a:r>
            <a:r>
              <a:rPr lang="ja-JP" altLang="en-US" sz="2400">
                <a:latin typeface="Arial"/>
              </a:rPr>
              <a:t>“</a:t>
            </a:r>
            <a:r>
              <a:rPr lang="en-US" sz="2400"/>
              <a:t>Google Docs</a:t>
            </a:r>
            <a:r>
              <a:rPr lang="ja-JP" altLang="en-US" sz="2400">
                <a:latin typeface="Arial"/>
              </a:rPr>
              <a:t>”</a:t>
            </a:r>
            <a:r>
              <a:rPr lang="en-US" sz="2400"/>
              <a:t> for developers: a shared environment outside the jurisdiction of overprotective sysadmins.</a:t>
            </a:r>
          </a:p>
          <a:p>
            <a:pPr>
              <a:spcBef>
                <a:spcPct val="50000"/>
              </a:spcBef>
            </a:pPr>
            <a:endParaRPr lang="en-US" sz="2400"/>
          </a:p>
          <a:p>
            <a:pPr>
              <a:spcBef>
                <a:spcPct val="50000"/>
              </a:spcBef>
            </a:pPr>
            <a:r>
              <a:rPr lang="en-US" sz="2400"/>
              <a:t>Outcome: Waited two weeks for credentials to be established, then spun up an EC2 instance and were rolling within an hour.  We can work on the same code base -- no bugs closed as </a:t>
            </a:r>
            <a:r>
              <a:rPr lang="ja-JP" altLang="en-US" sz="2400">
                <a:latin typeface="Arial"/>
              </a:rPr>
              <a:t>“</a:t>
            </a:r>
            <a:r>
              <a:rPr lang="en-US" sz="2400"/>
              <a:t>Can</a:t>
            </a:r>
            <a:r>
              <a:rPr lang="ja-JP" altLang="en-US" sz="2400">
                <a:latin typeface="Arial"/>
              </a:rPr>
              <a:t>’</a:t>
            </a:r>
            <a:r>
              <a:rPr lang="en-US" sz="2400"/>
              <a:t>t Replicate</a:t>
            </a:r>
            <a:r>
              <a:rPr lang="ja-JP" altLang="en-US" sz="2400">
                <a:latin typeface="Arial"/>
              </a:rPr>
              <a:t>”</a:t>
            </a:r>
            <a:endParaRPr lang="en-US" sz="2400"/>
          </a:p>
          <a:p>
            <a:pPr>
              <a:spcBef>
                <a:spcPct val="50000"/>
              </a:spcBef>
            </a:pPr>
            <a:endParaRPr lang="en-US" sz="2400"/>
          </a:p>
          <a:p>
            <a:pPr>
              <a:spcBef>
                <a:spcPct val="50000"/>
              </a:spcBef>
            </a:pPr>
            <a:r>
              <a:rPr lang="en-US" sz="2400"/>
              <a:t>Conclusion: The cloud is the ultimate collaborative development environment.</a:t>
            </a:r>
          </a:p>
          <a:p>
            <a:pPr>
              <a:spcBef>
                <a:spcPct val="50000"/>
              </a:spcBef>
            </a:pPr>
            <a:endParaRPr lang="en-US" sz="2400" i="1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76975F1-15E5-E549-AB85-9B7F3AFF21B9}" type="slidenum">
              <a:rPr lang="en-US"/>
              <a:pPr/>
              <a:t>39</a:t>
            </a:fld>
            <a:endParaRPr lang="en-US"/>
          </a:p>
        </p:txBody>
      </p:sp>
      <p:sp>
        <p:nvSpPr>
          <p:cNvPr id="360450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60451" name="Notes Placeholder 2"/>
          <p:cNvSpPr>
            <a:spLocks noGrp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/>
              <a:t>Dryad is optimized for: throughput, data-parallel computation, in a private data-center.</a:t>
            </a:r>
          </a:p>
        </p:txBody>
      </p:sp>
      <p:sp>
        <p:nvSpPr>
          <p:cNvPr id="36045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 algn="r" eaLnBrk="1" hangingPunct="1"/>
            <a:fld id="{2B80400E-D2BE-B24F-BA38-3025A1E0F4DB}" type="slidenum">
              <a:rPr lang="en-US" sz="1200">
                <a:latin typeface="Calibri" charset="0"/>
                <a:cs typeface="ＭＳ Ｐゴシック" charset="0"/>
              </a:rPr>
              <a:pPr algn="r" eaLnBrk="1" hangingPunct="1"/>
              <a:t>39</a:t>
            </a:fld>
            <a:endParaRPr lang="en-US" sz="1200">
              <a:latin typeface="Calibri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86D4BA7-013F-B841-9F66-A0925010BBCF}" type="slidenum">
              <a:rPr lang="en-US"/>
              <a:pPr/>
              <a:t>45</a:t>
            </a:fld>
            <a:endParaRPr lang="en-US"/>
          </a:p>
        </p:txBody>
      </p:sp>
      <p:sp>
        <p:nvSpPr>
          <p:cNvPr id="371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7171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/>
              <a:t>It provides a means of describing data with its natural structure only--that is, without superimposing any additional structure for machine representation purposes. Accordingly, it provides a basis for a high level data language which will yield maximal independence between programs on the one hand and machine representation on the other. </a:t>
            </a:r>
          </a:p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31531CB-882A-E34A-A169-290F3991B671}" type="slidenum">
              <a:rPr lang="en-US"/>
              <a:pPr/>
              <a:t>48</a:t>
            </a:fld>
            <a:endParaRPr lang="en-US"/>
          </a:p>
        </p:txBody>
      </p:sp>
      <p:sp>
        <p:nvSpPr>
          <p:cNvPr id="3758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758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r>
              <a:rPr lang="en-US"/>
              <a:t>It turns out that you can express a wide variety of computations using only a handful of operators.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A075622-9EEE-2D4B-A032-42C44877E55F}" type="slidenum">
              <a:rPr lang="en-US"/>
              <a:pPr/>
              <a:t>63</a:t>
            </a:fld>
            <a:endParaRPr lang="en-US"/>
          </a:p>
        </p:txBody>
      </p:sp>
      <p:sp>
        <p:nvSpPr>
          <p:cNvPr id="3051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0515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lIns="89163" tIns="44582" rIns="89163" bIns="44582"/>
          <a:lstStyle/>
          <a:p>
            <a:r>
              <a:rPr lang="en-US"/>
              <a:t>Amazon, the same company that used to sell books, has an enormous lead in providing outsourced computing.</a:t>
            </a:r>
          </a:p>
          <a:p>
            <a:endParaRPr lang="en-US"/>
          </a:p>
          <a:p>
            <a:r>
              <a:rPr lang="en-US"/>
              <a:t>They</a:t>
            </a:r>
            <a:r>
              <a:rPr lang="ja-JP" altLang="en-US">
                <a:latin typeface="Arial"/>
              </a:rPr>
              <a:t>’</a:t>
            </a:r>
            <a:r>
              <a:rPr lang="en-US"/>
              <a:t>re really ahead in the cloud.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C91341D-052A-A84C-B50D-216E3126A2D3}" type="slidenum">
              <a:rPr lang="en-US"/>
              <a:pPr/>
              <a:t>67</a:t>
            </a:fld>
            <a:endParaRPr lang="en-US"/>
          </a:p>
        </p:txBody>
      </p:sp>
      <p:sp>
        <p:nvSpPr>
          <p:cNvPr id="310274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102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r>
              <a:rPr lang="en-US"/>
              <a:t>One sysadmin for two years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382528B-070A-F64F-A437-7AD301DEB159}" type="slidenum">
              <a:rPr lang="en-US"/>
              <a:pPr/>
              <a:t>69</a:t>
            </a:fld>
            <a:endParaRPr lang="en-US"/>
          </a:p>
        </p:txBody>
      </p:sp>
      <p:sp>
        <p:nvSpPr>
          <p:cNvPr id="313346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13347" name="Notes Placeholder 2"/>
          <p:cNvSpPr>
            <a:spLocks noGrp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defTabSz="912813">
              <a:spcBef>
                <a:spcPct val="0"/>
              </a:spcBef>
            </a:pPr>
            <a:endParaRPr lang="en-US"/>
          </a:p>
        </p:txBody>
      </p:sp>
      <p:sp>
        <p:nvSpPr>
          <p:cNvPr id="313348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defTabSz="912813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1pPr>
            <a:lvl2pPr marL="37931725" indent="-37474525" defTabSz="912813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 algn="r" eaLnBrk="1" hangingPunct="1"/>
            <a:fld id="{39A7E55B-C0D6-2846-B0AE-91DE520ED364}" type="slidenum">
              <a:rPr lang="en-US" sz="1200">
                <a:solidFill>
                  <a:srgbClr val="000000"/>
                </a:solidFill>
                <a:latin typeface="Calibri" charset="0"/>
                <a:cs typeface="ＭＳ Ｐゴシック" charset="0"/>
              </a:rPr>
              <a:pPr algn="r" eaLnBrk="1" hangingPunct="1"/>
              <a:t>69</a:t>
            </a:fld>
            <a:endParaRPr lang="en-US" sz="1200">
              <a:solidFill>
                <a:srgbClr val="000000"/>
              </a:solidFill>
              <a:latin typeface="Calibri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085EB86-A597-6240-9A58-671AF0F74628}" type="slidenum">
              <a:rPr lang="en-US"/>
              <a:pPr/>
              <a:t>70</a:t>
            </a:fld>
            <a:endParaRPr lang="en-US"/>
          </a:p>
        </p:txBody>
      </p:sp>
      <p:sp>
        <p:nvSpPr>
          <p:cNvPr id="315394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15395" name="Notes Placeholder 2"/>
          <p:cNvSpPr>
            <a:spLocks noGrp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defTabSz="912813">
              <a:spcBef>
                <a:spcPct val="0"/>
              </a:spcBef>
            </a:pPr>
            <a:endParaRPr lang="en-US"/>
          </a:p>
        </p:txBody>
      </p:sp>
      <p:sp>
        <p:nvSpPr>
          <p:cNvPr id="315396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defTabSz="912813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1pPr>
            <a:lvl2pPr marL="37931725" indent="-37474525" defTabSz="912813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 algn="r" eaLnBrk="1" hangingPunct="1"/>
            <a:fld id="{E6475366-02FC-EE41-910A-A641D7E7B3ED}" type="slidenum">
              <a:rPr lang="en-US" sz="1200">
                <a:solidFill>
                  <a:srgbClr val="000000"/>
                </a:solidFill>
                <a:latin typeface="Calibri" charset="0"/>
                <a:cs typeface="ＭＳ Ｐゴシック" charset="0"/>
              </a:rPr>
              <a:pPr algn="r" eaLnBrk="1" hangingPunct="1"/>
              <a:t>70</a:t>
            </a:fld>
            <a:endParaRPr lang="en-US" sz="1200">
              <a:solidFill>
                <a:srgbClr val="000000"/>
              </a:solidFill>
              <a:latin typeface="Calibri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91D4201-0085-2947-816C-279EA1848330}" type="slidenum">
              <a:rPr lang="en-US"/>
              <a:pPr/>
              <a:t>71</a:t>
            </a:fld>
            <a:endParaRPr lang="en-US"/>
          </a:p>
        </p:txBody>
      </p:sp>
      <p:sp>
        <p:nvSpPr>
          <p:cNvPr id="317442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17443" name="Notes Placeholder 2"/>
          <p:cNvSpPr>
            <a:spLocks noGrp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defTabSz="912813">
              <a:spcBef>
                <a:spcPct val="0"/>
              </a:spcBef>
            </a:pPr>
            <a:endParaRPr lang="en-US"/>
          </a:p>
        </p:txBody>
      </p:sp>
      <p:sp>
        <p:nvSpPr>
          <p:cNvPr id="317444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defTabSz="912813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1pPr>
            <a:lvl2pPr marL="37931725" indent="-37474525" defTabSz="912813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 algn="r" eaLnBrk="1" hangingPunct="1"/>
            <a:fld id="{A9A58E9C-7641-A44B-B5F5-DE5907CF1A09}" type="slidenum">
              <a:rPr lang="en-US" sz="1200">
                <a:solidFill>
                  <a:srgbClr val="000000"/>
                </a:solidFill>
                <a:latin typeface="Calibri" charset="0"/>
                <a:cs typeface="ＭＳ Ｐゴシック" charset="0"/>
              </a:rPr>
              <a:pPr algn="r" eaLnBrk="1" hangingPunct="1"/>
              <a:t>71</a:t>
            </a:fld>
            <a:endParaRPr lang="en-US" sz="1200">
              <a:solidFill>
                <a:srgbClr val="000000"/>
              </a:solidFill>
              <a:latin typeface="Calibri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22" name="Group 2"/>
          <p:cNvGrpSpPr>
            <a:grpSpLocks/>
          </p:cNvGrpSpPr>
          <p:nvPr/>
        </p:nvGrpSpPr>
        <p:grpSpPr bwMode="auto">
          <a:xfrm>
            <a:off x="290513" y="2546350"/>
            <a:ext cx="711200" cy="474663"/>
            <a:chOff x="720" y="336"/>
            <a:chExt cx="624" cy="432"/>
          </a:xfrm>
        </p:grpSpPr>
        <p:sp>
          <p:nvSpPr>
            <p:cNvPr id="30723" name="Rectangle 3"/>
            <p:cNvSpPr>
              <a:spLocks noChangeArrowheads="1"/>
            </p:cNvSpPr>
            <p:nvPr/>
          </p:nvSpPr>
          <p:spPr bwMode="auto">
            <a:xfrm>
              <a:off x="720" y="336"/>
              <a:ext cx="384" cy="432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724" name="Rectangle 4"/>
            <p:cNvSpPr>
              <a:spLocks noChangeArrowheads="1"/>
            </p:cNvSpPr>
            <p:nvPr/>
          </p:nvSpPr>
          <p:spPr bwMode="auto">
            <a:xfrm>
              <a:off x="1056" y="336"/>
              <a:ext cx="288" cy="432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0725" name="Group 5"/>
          <p:cNvGrpSpPr>
            <a:grpSpLocks/>
          </p:cNvGrpSpPr>
          <p:nvPr/>
        </p:nvGrpSpPr>
        <p:grpSpPr bwMode="auto">
          <a:xfrm>
            <a:off x="414338" y="2968625"/>
            <a:ext cx="738187" cy="474663"/>
            <a:chOff x="912" y="2640"/>
            <a:chExt cx="672" cy="432"/>
          </a:xfrm>
        </p:grpSpPr>
        <p:sp>
          <p:nvSpPr>
            <p:cNvPr id="30726" name="Rectangle 6"/>
            <p:cNvSpPr>
              <a:spLocks noChangeArrowheads="1"/>
            </p:cNvSpPr>
            <p:nvPr/>
          </p:nvSpPr>
          <p:spPr bwMode="auto">
            <a:xfrm>
              <a:off x="912" y="2640"/>
              <a:ext cx="384" cy="43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727" name="Rectangle 7"/>
            <p:cNvSpPr>
              <a:spLocks noChangeArrowheads="1"/>
            </p:cNvSpPr>
            <p:nvPr/>
          </p:nvSpPr>
          <p:spPr bwMode="auto">
            <a:xfrm>
              <a:off x="1248" y="2640"/>
              <a:ext cx="336" cy="432"/>
            </a:xfrm>
            <a:prstGeom prst="rect">
              <a:avLst/>
            </a:prstGeom>
            <a:gradFill rotWithShape="0">
              <a:gsLst>
                <a:gs pos="0">
                  <a:schemeClr val="accent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0728" name="Rectangle 8"/>
          <p:cNvSpPr>
            <a:spLocks noChangeArrowheads="1"/>
          </p:cNvSpPr>
          <p:nvPr/>
        </p:nvSpPr>
        <p:spPr bwMode="auto">
          <a:xfrm>
            <a:off x="0" y="2895600"/>
            <a:ext cx="560388" cy="422275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29" name="Rectangle 9"/>
          <p:cNvSpPr>
            <a:spLocks noChangeArrowheads="1"/>
          </p:cNvSpPr>
          <p:nvPr/>
        </p:nvSpPr>
        <p:spPr bwMode="auto">
          <a:xfrm>
            <a:off x="635000" y="2438400"/>
            <a:ext cx="31750" cy="1052513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30" name="Rectangle 10"/>
          <p:cNvSpPr>
            <a:spLocks noGrp="1" noChangeArrowheads="1"/>
          </p:cNvSpPr>
          <p:nvPr>
            <p:ph type="ctrTitle"/>
          </p:nvPr>
        </p:nvSpPr>
        <p:spPr>
          <a:xfrm>
            <a:off x="879475" y="682625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 smtClean="0"/>
              <a:t>Click to edit Master title style</a:t>
            </a:r>
          </a:p>
        </p:txBody>
      </p:sp>
      <p:sp>
        <p:nvSpPr>
          <p:cNvPr id="30731" name="Rectangle 11"/>
          <p:cNvSpPr>
            <a:spLocks noGrp="1" noChangeArrowheads="1"/>
          </p:cNvSpPr>
          <p:nvPr>
            <p:ph type="subTitle" idx="1"/>
          </p:nvPr>
        </p:nvSpPr>
        <p:spPr>
          <a:xfrm>
            <a:off x="1309688" y="1968500"/>
            <a:ext cx="6238875" cy="1042988"/>
          </a:xfrm>
        </p:spPr>
        <p:txBody>
          <a:bodyPr/>
          <a:lstStyle>
            <a:lvl1pPr marL="0" indent="0" algn="ctr">
              <a:buFont typeface="Wingdings" charset="0"/>
              <a:buNone/>
              <a:defRPr/>
            </a:lvl1pPr>
          </a:lstStyle>
          <a:p>
            <a:pPr lvl="0"/>
            <a:r>
              <a:rPr lang="en-US" noProof="0" smtClean="0"/>
              <a:t>Click to edit Master subtitle style</a:t>
            </a:r>
          </a:p>
        </p:txBody>
      </p:sp>
      <p:sp>
        <p:nvSpPr>
          <p:cNvPr id="30732" name="Rectangle 12"/>
          <p:cNvSpPr>
            <a:spLocks noGrp="1" noChangeArrowheads="1"/>
          </p:cNvSpPr>
          <p:nvPr>
            <p:ph type="dt" sz="half" idx="2"/>
          </p:nvPr>
        </p:nvSpPr>
        <p:spPr>
          <a:xfrm>
            <a:off x="990600" y="6248400"/>
            <a:ext cx="1905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0F9FF6EB-B4BF-C042-9A5D-A92FC2989F3A}" type="datetime1">
              <a:rPr lang="en-US"/>
              <a:pPr/>
              <a:t>10/29/12</a:t>
            </a:fld>
            <a:endParaRPr lang="en-US"/>
          </a:p>
        </p:txBody>
      </p:sp>
      <p:sp>
        <p:nvSpPr>
          <p:cNvPr id="30733" name="Rectangle 13"/>
          <p:cNvSpPr>
            <a:spLocks noGrp="1" noChangeArrowheads="1"/>
          </p:cNvSpPr>
          <p:nvPr>
            <p:ph type="ftr" sz="quarter" idx="3"/>
          </p:nvPr>
        </p:nvSpPr>
        <p:spPr>
          <a:xfrm>
            <a:off x="3429000" y="6248400"/>
            <a:ext cx="28956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Bill Howe, eScience Institute</a:t>
            </a:r>
          </a:p>
        </p:txBody>
      </p:sp>
      <p:sp>
        <p:nvSpPr>
          <p:cNvPr id="30734" name="Rectangle 14"/>
          <p:cNvSpPr>
            <a:spLocks noGrp="1" noChangeArrowheads="1"/>
          </p:cNvSpPr>
          <p:nvPr>
            <p:ph type="sldNum" sz="quarter" idx="4"/>
          </p:nvPr>
        </p:nvSpPr>
        <p:spPr>
          <a:xfrm>
            <a:off x="6858000" y="6248400"/>
            <a:ext cx="1905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8D4D9D61-446D-F44C-967B-E304E2CE99B5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30735" name="Rectangle 15"/>
          <p:cNvSpPr>
            <a:spLocks noChangeArrowheads="1"/>
          </p:cNvSpPr>
          <p:nvPr/>
        </p:nvSpPr>
        <p:spPr bwMode="gray">
          <a:xfrm flipV="1">
            <a:off x="315913" y="3265488"/>
            <a:ext cx="8683625" cy="46037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rot="10800000" wrap="none" anchor="ctr"/>
          <a:lstStyle/>
          <a:p>
            <a:pPr algn="ctr" eaLnBrk="1" hangingPunct="1"/>
            <a:endParaRPr kumimoji="1" lang="en-US">
              <a:latin typeface="Arial" charset="0"/>
            </a:endParaRPr>
          </a:p>
        </p:txBody>
      </p:sp>
      <p:pic>
        <p:nvPicPr>
          <p:cNvPr id="30736" name="Picture 16" descr="eScience_Logo_Final_081308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4738" y="3506788"/>
            <a:ext cx="2500312" cy="2425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70E80B1-D3A2-3747-BCF5-15ED07A8F099}" type="datetime1">
              <a:rPr lang="en-US"/>
              <a:pPr/>
              <a:t>10/29/12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Bill Howe, eScience Institute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75B532E-26BC-A747-83C3-099A63F68D5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4587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92913" y="322263"/>
            <a:ext cx="2138362" cy="578643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74650" y="322263"/>
            <a:ext cx="6265863" cy="578643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931B761-AF8B-7B49-9A9B-7FE498ED6D80}" type="datetime1">
              <a:rPr lang="en-US"/>
              <a:pPr/>
              <a:t>10/29/12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Bill Howe, eScience Institute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E4F161D-F0A5-CF4F-9E4D-954B388137A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1585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34E1A87-2965-BD4C-930B-7266289817F3}" type="datetime1">
              <a:rPr lang="en-US"/>
              <a:pPr/>
              <a:t>10/29/12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Bill Howe, eScience Institute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DE0DC93-4935-904A-A35B-D9D8A9FF88B0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5565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C77EC10-11C5-F74F-953C-2601C3542D10}" type="datetime1">
              <a:rPr lang="en-US"/>
              <a:pPr/>
              <a:t>10/29/12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Bill Howe, eScience Institute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787FC58-7A22-DA42-B6BE-5CC9CB6C7B5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3757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74650" y="1346200"/>
            <a:ext cx="4144963" cy="47625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72013" y="1346200"/>
            <a:ext cx="4146550" cy="47625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4016076-3F7D-F64F-A51D-5BAEDB47FB1B}" type="datetime1">
              <a:rPr lang="en-US"/>
              <a:pPr/>
              <a:t>10/29/12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Bill Howe, eScience Institute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85EAA2C-6215-0344-B128-8D7B250E796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90776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602F38E-4E33-C745-BC73-BB83296A7E09}" type="datetime1">
              <a:rPr lang="en-US"/>
              <a:pPr/>
              <a:t>10/29/12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Bill Howe, eScience Institute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E4A6442-9749-524A-9E83-D5CABFCCF11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9067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DD2AE1C-EBB1-FC42-89C7-710BDC35B8F7}" type="datetime1">
              <a:rPr lang="en-US"/>
              <a:pPr/>
              <a:t>10/29/12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Bill Howe, eScience Institute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25ED68B-4E42-264B-AC20-6BB4D8144D4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897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3541882-628C-914A-A536-69F634EF4EA1}" type="datetime1">
              <a:rPr lang="en-US"/>
              <a:pPr/>
              <a:t>10/29/12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Bill Howe, eScience Institute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35BEA0C-3258-E444-A701-304E54896E40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5087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771D42F-3785-7E40-AEEE-C8F338D336AF}" type="datetime1">
              <a:rPr lang="en-US"/>
              <a:pPr/>
              <a:t>10/29/12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Bill Howe, eScience Institute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F3AA755-273C-BF49-B53C-9B97752ACAE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2154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5B35A1-B4D8-394D-B1E0-462CD7F68992}" type="datetime1">
              <a:rPr lang="en-US"/>
              <a:pPr/>
              <a:t>10/29/12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Bill Howe, eScience Institute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C028DAD-1CB8-4643-A150-2918E386F2C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1541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7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5" Type="http://schemas.openxmlformats.org/officeDocument/2006/relationships/slideLayout" Target="../slideLayouts/slideLayout5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9" Type="http://schemas.openxmlformats.org/officeDocument/2006/relationships/slideLayout" Target="../slideLayouts/slideLayout9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ChangeArrowheads="1"/>
          </p:cNvSpPr>
          <p:nvPr/>
        </p:nvSpPr>
        <p:spPr bwMode="ltGray">
          <a:xfrm>
            <a:off x="417513" y="323850"/>
            <a:ext cx="438150" cy="47466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en-US">
              <a:latin typeface="Arial" charset="0"/>
            </a:endParaRPr>
          </a:p>
        </p:txBody>
      </p:sp>
      <p:sp>
        <p:nvSpPr>
          <p:cNvPr id="29699" name="Rectangle 3"/>
          <p:cNvSpPr>
            <a:spLocks noChangeArrowheads="1"/>
          </p:cNvSpPr>
          <p:nvPr/>
        </p:nvSpPr>
        <p:spPr bwMode="ltGray">
          <a:xfrm>
            <a:off x="800100" y="323850"/>
            <a:ext cx="328613" cy="474663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en-US">
              <a:latin typeface="Arial" charset="0"/>
            </a:endParaRPr>
          </a:p>
        </p:txBody>
      </p:sp>
      <p:sp>
        <p:nvSpPr>
          <p:cNvPr id="29700" name="Rectangle 4"/>
          <p:cNvSpPr>
            <a:spLocks noChangeArrowheads="1"/>
          </p:cNvSpPr>
          <p:nvPr/>
        </p:nvSpPr>
        <p:spPr bwMode="ltGray">
          <a:xfrm>
            <a:off x="541338" y="746125"/>
            <a:ext cx="422275" cy="474663"/>
          </a:xfrm>
          <a:prstGeom prst="rect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en-US">
              <a:latin typeface="Arial" charset="0"/>
            </a:endParaRPr>
          </a:p>
        </p:txBody>
      </p:sp>
      <p:sp>
        <p:nvSpPr>
          <p:cNvPr id="29701" name="Rectangle 5"/>
          <p:cNvSpPr>
            <a:spLocks noChangeArrowheads="1"/>
          </p:cNvSpPr>
          <p:nvPr/>
        </p:nvSpPr>
        <p:spPr bwMode="ltGray">
          <a:xfrm>
            <a:off x="911225" y="746125"/>
            <a:ext cx="368300" cy="474663"/>
          </a:xfrm>
          <a:prstGeom prst="rect">
            <a:avLst/>
          </a:prstGeom>
          <a:gradFill rotWithShape="0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en-US">
              <a:latin typeface="Arial" charset="0"/>
            </a:endParaRPr>
          </a:p>
        </p:txBody>
      </p:sp>
      <p:sp>
        <p:nvSpPr>
          <p:cNvPr id="29702" name="Rectangle 6"/>
          <p:cNvSpPr>
            <a:spLocks noChangeArrowheads="1"/>
          </p:cNvSpPr>
          <p:nvPr/>
        </p:nvSpPr>
        <p:spPr bwMode="ltGray">
          <a:xfrm>
            <a:off x="127000" y="673100"/>
            <a:ext cx="560388" cy="422275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en-US">
              <a:latin typeface="Arial" charset="0"/>
            </a:endParaRPr>
          </a:p>
        </p:txBody>
      </p:sp>
      <p:sp>
        <p:nvSpPr>
          <p:cNvPr id="29703" name="Rectangle 7"/>
          <p:cNvSpPr>
            <a:spLocks noChangeArrowheads="1"/>
          </p:cNvSpPr>
          <p:nvPr/>
        </p:nvSpPr>
        <p:spPr bwMode="gray">
          <a:xfrm>
            <a:off x="798513" y="227013"/>
            <a:ext cx="31750" cy="1052512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en-US">
              <a:latin typeface="Arial" charset="0"/>
            </a:endParaRPr>
          </a:p>
        </p:txBody>
      </p:sp>
      <p:sp>
        <p:nvSpPr>
          <p:cNvPr id="29704" name="Rectangle 8"/>
          <p:cNvSpPr>
            <a:spLocks noChangeArrowheads="1"/>
          </p:cNvSpPr>
          <p:nvPr/>
        </p:nvSpPr>
        <p:spPr bwMode="gray">
          <a:xfrm flipV="1">
            <a:off x="460375" y="1054100"/>
            <a:ext cx="8683625" cy="46038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rot="10800000" wrap="none" anchor="ctr"/>
          <a:lstStyle/>
          <a:p>
            <a:pPr algn="ctr" eaLnBrk="1" hangingPunct="1"/>
            <a:endParaRPr kumimoji="1" lang="en-US">
              <a:latin typeface="Arial" charset="0"/>
            </a:endParaRPr>
          </a:p>
        </p:txBody>
      </p:sp>
      <p:sp>
        <p:nvSpPr>
          <p:cNvPr id="29705" name="Rectangle 9"/>
          <p:cNvSpPr>
            <a:spLocks noGrp="1" noChangeArrowheads="1"/>
          </p:cNvSpPr>
          <p:nvPr>
            <p:ph type="title"/>
          </p:nvPr>
        </p:nvSpPr>
        <p:spPr bwMode="auto">
          <a:xfrm>
            <a:off x="1138238" y="322263"/>
            <a:ext cx="7793037" cy="668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29706" name="Rectangle 10"/>
          <p:cNvSpPr>
            <a:spLocks noGrp="1" noChangeArrowheads="1"/>
          </p:cNvSpPr>
          <p:nvPr>
            <p:ph type="body" idx="1"/>
          </p:nvPr>
        </p:nvSpPr>
        <p:spPr bwMode="auto">
          <a:xfrm>
            <a:off x="374650" y="1346200"/>
            <a:ext cx="8443913" cy="476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9707" name="Rectangle 11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806575" y="6327775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latin typeface="+mn-lt"/>
              </a:defRPr>
            </a:lvl1pPr>
          </a:lstStyle>
          <a:p>
            <a:fld id="{3E283251-6E5C-1C46-BA7F-1512B2CEC5CA}" type="datetime1">
              <a:rPr lang="en-US"/>
              <a:pPr/>
              <a:t>10/29/12</a:t>
            </a:fld>
            <a:endParaRPr lang="en-US"/>
          </a:p>
        </p:txBody>
      </p:sp>
      <p:sp>
        <p:nvSpPr>
          <p:cNvPr id="29708" name="Rectangle 1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784600" y="63246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latin typeface="+mn-lt"/>
              </a:defRPr>
            </a:lvl1pPr>
          </a:lstStyle>
          <a:p>
            <a:r>
              <a:rPr lang="en-US"/>
              <a:t>Bill Howe, eScience Institute</a:t>
            </a:r>
          </a:p>
        </p:txBody>
      </p:sp>
      <p:sp>
        <p:nvSpPr>
          <p:cNvPr id="29709" name="Rectangle 1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81800" y="63246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latin typeface="+mn-lt"/>
              </a:defRPr>
            </a:lvl1pPr>
          </a:lstStyle>
          <a:p>
            <a:fld id="{5E8D204E-56EB-DE4E-B1BE-746702E14313}" type="slidenum">
              <a:rPr lang="en-US"/>
              <a:pPr/>
              <a:t>‹#›</a:t>
            </a:fld>
            <a:endParaRPr lang="en-US"/>
          </a:p>
        </p:txBody>
      </p:sp>
      <p:pic>
        <p:nvPicPr>
          <p:cNvPr id="29710" name="Picture 14" descr="eScience_Logo_Final_081308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75" y="5765800"/>
            <a:ext cx="1125538" cy="109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</p:sldLayoutIdLst>
  <p:hf hdr="0"/>
  <p:txStyles>
    <p:titleStyle>
      <a:lvl1pPr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  <a:ea typeface="ＭＳ Ｐゴシック" charset="0"/>
        </a:defRPr>
      </a:lvl2pPr>
      <a:lvl3pPr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  <a:ea typeface="ＭＳ Ｐゴシック" charset="0"/>
        </a:defRPr>
      </a:lvl3pPr>
      <a:lvl4pPr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  <a:ea typeface="ＭＳ Ｐゴシック" charset="0"/>
        </a:defRPr>
      </a:lvl4pPr>
      <a:lvl5pPr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  <a:ea typeface="ＭＳ Ｐゴシック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  <a:ea typeface="ＭＳ Ｐゴシック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  <a:ea typeface="ＭＳ Ｐゴシック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  <a:ea typeface="ＭＳ Ｐゴシック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  <a:ea typeface="ＭＳ Ｐゴシック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charset="0"/>
        <a:buChar char="n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chemeClr val="hlink"/>
        </a:buClr>
        <a:buSzPct val="55000"/>
        <a:buFont typeface="Wingdings" charset="0"/>
        <a:buChar char="n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50000"/>
        <a:buFont typeface="Wingdings" charset="0"/>
        <a:buChar char="n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lr>
          <a:schemeClr val="accent2"/>
        </a:buClr>
        <a:buSzPct val="55000"/>
        <a:buFont typeface="Wingdings" charset="0"/>
        <a:buChar char="n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charset="0"/>
        <a:buChar char="n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charset="0"/>
        <a:buChar char="n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charset="0"/>
        <a:buChar char="n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charset="0"/>
        <a:buChar char="n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charset="0"/>
        <a:buChar char="n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Relationship Id="rId5" Type="http://schemas.openxmlformats.org/officeDocument/2006/relationships/image" Target="../media/image19.png"/></Relationships>
</file>

<file path=ppt/slides/_rels/slide71.xml.rels><?xml version="1.0" encoding="UTF-8" standalone="yes"?>
<Relationships xmlns="http://schemas.openxmlformats.org/package/2006/relationships"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0.png"/><Relationship Id="rId5" Type="http://schemas.openxmlformats.org/officeDocument/2006/relationships/image" Target="../media/image19.pn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1.png"/><Relationship Id="rId5" Type="http://schemas.openxmlformats.org/officeDocument/2006/relationships/image" Target="../media/image19.png"/></Relationships>
</file>

<file path=ppt/slides/_rels/slide73.xml.rels><?xml version="1.0" encoding="UTF-8" standalone="yes"?>
<Relationships xmlns="http://schemas.openxmlformats.org/package/2006/relationships"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2.png"/><Relationship Id="rId5" Type="http://schemas.openxmlformats.org/officeDocument/2006/relationships/image" Target="../media/image23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4" Type="http://schemas.openxmlformats.org/officeDocument/2006/relationships/image" Target="../media/image23.png"/><Relationship Id="rId5" Type="http://schemas.openxmlformats.org/officeDocument/2006/relationships/image" Target="../media/image25.png"/><Relationship Id="rId7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9" Type="http://schemas.openxmlformats.org/officeDocument/2006/relationships/image" Target="../media/image29.png"/><Relationship Id="rId3" Type="http://schemas.openxmlformats.org/officeDocument/2006/relationships/image" Target="../media/image24.png"/><Relationship Id="rId6" Type="http://schemas.openxmlformats.org/officeDocument/2006/relationships/image" Target="../media/image26.png"/></Relationships>
</file>

<file path=ppt/slides/_rels/slide75.xml.rels><?xml version="1.0" encoding="UTF-8" standalone="yes"?>
<Relationships xmlns="http://schemas.openxmlformats.org/package/2006/relationships"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0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7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9" Type="http://schemas.openxmlformats.org/officeDocument/2006/relationships/image" Target="../media/image38.png"/><Relationship Id="rId3" Type="http://schemas.openxmlformats.org/officeDocument/2006/relationships/image" Target="../media/image32.png"/><Relationship Id="rId6" Type="http://schemas.openxmlformats.org/officeDocument/2006/relationships/image" Target="../media/image35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hyperlink" Target="http://azurescope.cloudapp.net/" TargetMode="Externa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4" Type="http://schemas.openxmlformats.org/officeDocument/2006/relationships/image" Target="../media/image43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Relationship Id="rId3" Type="http://schemas.openxmlformats.org/officeDocument/2006/relationships/image" Target="../media/image42.png"/></Relationships>
</file>

<file path=ppt/slides/_rels/slide83.xml.rels><?xml version="1.0" encoding="UTF-8" standalone="yes"?>
<Relationships xmlns="http://schemas.openxmlformats.org/package/2006/relationships"><Relationship Id="rId6" Type="http://schemas.openxmlformats.org/officeDocument/2006/relationships/image" Target="../media/image47.png"/><Relationship Id="rId4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4.png"/><Relationship Id="rId5" Type="http://schemas.openxmlformats.org/officeDocument/2006/relationships/image" Target="../media/image46.pn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730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Arial" charset="0"/>
              </a:rPr>
              <a:t>Data-Intensive Scalable </a:t>
            </a:r>
            <a:r>
              <a:rPr lang="en-US" dirty="0" smtClean="0">
                <a:latin typeface="Arial" charset="0"/>
              </a:rPr>
              <a:t>Computing in </a:t>
            </a:r>
            <a:r>
              <a:rPr lang="en-US" smtClean="0">
                <a:latin typeface="Arial" charset="0"/>
              </a:rPr>
              <a:t>the Cloud</a:t>
            </a:r>
            <a:endParaRPr lang="en-US" dirty="0">
              <a:latin typeface="Arial" charset="0"/>
            </a:endParaRPr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Lecture 2</a:t>
            </a:r>
            <a:endParaRPr lang="en-US" dirty="0"/>
          </a:p>
        </p:txBody>
      </p:sp>
      <p:sp>
        <p:nvSpPr>
          <p:cNvPr id="329731" name="Rectangle 3"/>
          <p:cNvSpPr>
            <a:spLocks noChangeArrowheads="1"/>
          </p:cNvSpPr>
          <p:nvPr/>
        </p:nvSpPr>
        <p:spPr bwMode="auto">
          <a:xfrm>
            <a:off x="879475" y="682625"/>
            <a:ext cx="7772400" cy="12858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b"/>
          <a:lstStyle/>
          <a:p>
            <a:pPr eaLnBrk="1" hangingPunct="1"/>
            <a:endParaRPr lang="en-US" sz="3600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329733" name="Rectangle 5"/>
          <p:cNvSpPr>
            <a:spLocks noChangeArrowheads="1"/>
          </p:cNvSpPr>
          <p:nvPr/>
        </p:nvSpPr>
        <p:spPr bwMode="auto">
          <a:xfrm>
            <a:off x="711200" y="2544763"/>
            <a:ext cx="6234113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b"/>
          <a:lstStyle/>
          <a:p>
            <a:pPr eaLnBrk="1" hangingPunct="1"/>
            <a:endParaRPr lang="en-US" sz="4800" dirty="0">
              <a:solidFill>
                <a:schemeClr val="tx2"/>
              </a:solidFill>
              <a:latin typeface="Arial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Roadma</a:t>
            </a:r>
            <a:r>
              <a:rPr lang="en-US" dirty="0"/>
              <a:t>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Next Week: Iterative </a:t>
            </a:r>
            <a:r>
              <a:rPr lang="en-US" dirty="0" err="1" smtClean="0"/>
              <a:t>MapReduce</a:t>
            </a:r>
            <a:endParaRPr lang="en-US" dirty="0" smtClean="0"/>
          </a:p>
          <a:p>
            <a:r>
              <a:rPr lang="en-US" dirty="0" smtClean="0"/>
              <a:t>Guest lecture: </a:t>
            </a:r>
            <a:r>
              <a:rPr lang="en-US" dirty="0" err="1" smtClean="0"/>
              <a:t>Jaliya</a:t>
            </a:r>
            <a:r>
              <a:rPr lang="en-US" dirty="0" smtClean="0"/>
              <a:t> </a:t>
            </a:r>
            <a:r>
              <a:rPr lang="en-US" dirty="0" err="1" smtClean="0"/>
              <a:t>Ekanayake</a:t>
            </a:r>
            <a:endParaRPr lang="en-US" dirty="0" smtClean="0"/>
          </a:p>
          <a:p>
            <a:r>
              <a:rPr lang="en-US" dirty="0" smtClean="0"/>
              <a:t>Lead of Twister, Daytona</a:t>
            </a:r>
          </a:p>
          <a:p>
            <a:r>
              <a:rPr lang="en-US" dirty="0"/>
              <a:t>http://</a:t>
            </a:r>
            <a:r>
              <a:rPr lang="en-US" dirty="0" err="1"/>
              <a:t>jaliyae.org</a:t>
            </a:r>
            <a:r>
              <a:rPr lang="en-US" dirty="0"/>
              <a:t>/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E1A87-2965-BD4C-930B-7266289817F3}" type="datetime1">
              <a:rPr lang="en-US" smtClean="0"/>
              <a:pPr/>
              <a:t>10/29/12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Bill Howe, eScience Institute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0DC93-4935-904A-A35B-D9D8A9FF88B0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0438" y="4221457"/>
            <a:ext cx="1985400" cy="198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4796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Data-Intensive </a:t>
            </a:r>
            <a:r>
              <a:rPr lang="en-US" i="1" u="sng" dirty="0" smtClean="0"/>
              <a:t>Scalable</a:t>
            </a:r>
            <a:r>
              <a:rPr lang="en-US" dirty="0" smtClean="0"/>
              <a:t> Computing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E1A87-2965-BD4C-930B-7266289817F3}" type="datetime1">
              <a:rPr lang="en-US" smtClean="0"/>
              <a:pPr/>
              <a:t>10/29/12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Bill Howe, eScience Institute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0DC93-4935-904A-A35B-D9D8A9FF88B0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1179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C1EA6-BC91-9D4F-A3EC-91E8B5FE7457}" type="datetime1">
              <a:rPr lang="en-US"/>
              <a:pPr/>
              <a:t>10/29/12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Bill Howe, eScience Institute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F36C8-DE77-4545-B1E7-632514B2C332}" type="slidenum">
              <a:rPr lang="en-US"/>
              <a:pPr/>
              <a:t>12</a:t>
            </a:fld>
            <a:endParaRPr lang="en-US"/>
          </a:p>
        </p:txBody>
      </p:sp>
      <p:sp>
        <p:nvSpPr>
          <p:cNvPr id="3307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Does </a:t>
            </a:r>
            <a:r>
              <a:rPr lang="en-US">
                <a:solidFill>
                  <a:srgbClr val="0011CF"/>
                </a:solidFill>
              </a:rPr>
              <a:t>Scalable</a:t>
            </a:r>
            <a:r>
              <a:rPr lang="en-US"/>
              <a:t> Mean?</a:t>
            </a:r>
          </a:p>
        </p:txBody>
      </p:sp>
      <p:sp>
        <p:nvSpPr>
          <p:cNvPr id="3307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sz="2400" u="sng"/>
              <a:t>Operationally</a:t>
            </a:r>
            <a:r>
              <a:rPr lang="en-US" sz="2400"/>
              <a:t>:</a:t>
            </a:r>
          </a:p>
          <a:p>
            <a:pPr lvl="1">
              <a:lnSpc>
                <a:spcPct val="90000"/>
              </a:lnSpc>
            </a:pPr>
            <a:r>
              <a:rPr lang="en-US" sz="2000"/>
              <a:t>In the past: </a:t>
            </a:r>
            <a:r>
              <a:rPr lang="ja-JP" altLang="en-US" sz="1800" b="1">
                <a:solidFill>
                  <a:srgbClr val="0011CF"/>
                </a:solidFill>
                <a:latin typeface="Arial"/>
              </a:rPr>
              <a:t>“</a:t>
            </a:r>
            <a:r>
              <a:rPr lang="en-US" sz="1800" b="1">
                <a:solidFill>
                  <a:srgbClr val="0011CF"/>
                </a:solidFill>
              </a:rPr>
              <a:t>Works even if data doesn</a:t>
            </a:r>
            <a:r>
              <a:rPr lang="ja-JP" altLang="en-US" sz="1800" b="1">
                <a:solidFill>
                  <a:srgbClr val="0011CF"/>
                </a:solidFill>
                <a:latin typeface="Arial"/>
              </a:rPr>
              <a:t>’</a:t>
            </a:r>
            <a:r>
              <a:rPr lang="en-US" sz="1800" b="1">
                <a:solidFill>
                  <a:srgbClr val="0011CF"/>
                </a:solidFill>
              </a:rPr>
              <a:t>t fit in main memory</a:t>
            </a:r>
            <a:r>
              <a:rPr lang="ja-JP" altLang="en-US" sz="1800" b="1">
                <a:solidFill>
                  <a:srgbClr val="0011CF"/>
                </a:solidFill>
                <a:latin typeface="Arial"/>
              </a:rPr>
              <a:t>”</a:t>
            </a:r>
            <a:endParaRPr lang="en-US" sz="1800" b="1">
              <a:solidFill>
                <a:srgbClr val="0011CF"/>
              </a:solidFill>
            </a:endParaRPr>
          </a:p>
          <a:p>
            <a:pPr lvl="1">
              <a:lnSpc>
                <a:spcPct val="90000"/>
              </a:lnSpc>
            </a:pPr>
            <a:r>
              <a:rPr lang="en-US" sz="2000"/>
              <a:t>Now: </a:t>
            </a:r>
            <a:r>
              <a:rPr lang="ja-JP" altLang="en-US" sz="1800" b="1">
                <a:solidFill>
                  <a:srgbClr val="0011CF"/>
                </a:solidFill>
                <a:latin typeface="Arial"/>
              </a:rPr>
              <a:t>“</a:t>
            </a:r>
            <a:r>
              <a:rPr lang="en-US" sz="1800" b="1">
                <a:solidFill>
                  <a:srgbClr val="0011CF"/>
                </a:solidFill>
              </a:rPr>
              <a:t>Can make use of 1000s of cheap computers</a:t>
            </a:r>
            <a:r>
              <a:rPr lang="ja-JP" altLang="en-US" sz="1800" b="1">
                <a:solidFill>
                  <a:srgbClr val="0011CF"/>
                </a:solidFill>
                <a:latin typeface="Arial"/>
              </a:rPr>
              <a:t>”</a:t>
            </a:r>
            <a:endParaRPr lang="en-US" sz="2000"/>
          </a:p>
          <a:p>
            <a:pPr>
              <a:lnSpc>
                <a:spcPct val="90000"/>
              </a:lnSpc>
            </a:pPr>
            <a:endParaRPr lang="en-US" sz="500"/>
          </a:p>
          <a:p>
            <a:pPr>
              <a:lnSpc>
                <a:spcPct val="90000"/>
              </a:lnSpc>
            </a:pPr>
            <a:r>
              <a:rPr lang="en-US" sz="2400" u="sng"/>
              <a:t>Formally</a:t>
            </a:r>
            <a:r>
              <a:rPr lang="en-US" sz="2400"/>
              <a:t>:</a:t>
            </a:r>
          </a:p>
          <a:p>
            <a:pPr lvl="1">
              <a:lnSpc>
                <a:spcPct val="90000"/>
              </a:lnSpc>
            </a:pPr>
            <a:r>
              <a:rPr lang="en-US" sz="2000"/>
              <a:t>In the past: </a:t>
            </a:r>
            <a:r>
              <a:rPr lang="en-US" sz="1800" b="1">
                <a:solidFill>
                  <a:srgbClr val="0011CF"/>
                </a:solidFill>
              </a:rPr>
              <a:t>If you have N data items, you must do no more than </a:t>
            </a:r>
            <a:r>
              <a:rPr lang="en-US" sz="1800" b="1" i="1">
                <a:solidFill>
                  <a:srgbClr val="FF0000"/>
                </a:solidFill>
              </a:rPr>
              <a:t>N</a:t>
            </a:r>
            <a:r>
              <a:rPr lang="en-US" sz="1800" b="1" i="1" baseline="30000">
                <a:solidFill>
                  <a:srgbClr val="FF0000"/>
                </a:solidFill>
              </a:rPr>
              <a:t>k</a:t>
            </a:r>
            <a:r>
              <a:rPr lang="en-US" sz="1800" b="1">
                <a:solidFill>
                  <a:srgbClr val="0011CF"/>
                </a:solidFill>
              </a:rPr>
              <a:t> operations -- </a:t>
            </a:r>
            <a:r>
              <a:rPr lang="ja-JP" altLang="en-US" sz="1800" b="1">
                <a:solidFill>
                  <a:srgbClr val="0011CF"/>
                </a:solidFill>
                <a:latin typeface="Arial"/>
              </a:rPr>
              <a:t>“</a:t>
            </a:r>
            <a:r>
              <a:rPr lang="en-US" sz="1800" b="1">
                <a:solidFill>
                  <a:srgbClr val="0011CF"/>
                </a:solidFill>
              </a:rPr>
              <a:t>polynomial time algorithms</a:t>
            </a:r>
            <a:r>
              <a:rPr lang="ja-JP" altLang="en-US" sz="1800" b="1">
                <a:solidFill>
                  <a:srgbClr val="0011CF"/>
                </a:solidFill>
                <a:latin typeface="Arial"/>
              </a:rPr>
              <a:t>”</a:t>
            </a:r>
            <a:endParaRPr lang="en-US" sz="1800" b="1">
              <a:solidFill>
                <a:srgbClr val="0011CF"/>
              </a:solidFill>
            </a:endParaRPr>
          </a:p>
          <a:p>
            <a:pPr lvl="1">
              <a:lnSpc>
                <a:spcPct val="90000"/>
              </a:lnSpc>
            </a:pPr>
            <a:r>
              <a:rPr lang="en-US" sz="2000"/>
              <a:t>Soon: </a:t>
            </a:r>
            <a:r>
              <a:rPr lang="en-US" sz="1800" b="1">
                <a:solidFill>
                  <a:srgbClr val="0011CF"/>
                </a:solidFill>
              </a:rPr>
              <a:t>If you have N data items, you must do no more than    </a:t>
            </a:r>
            <a:r>
              <a:rPr lang="en-US" sz="1800" b="1" i="1">
                <a:solidFill>
                  <a:srgbClr val="FF0000"/>
                </a:solidFill>
              </a:rPr>
              <a:t>N * log(N)</a:t>
            </a:r>
            <a:r>
              <a:rPr lang="en-US" sz="1800" b="1">
                <a:solidFill>
                  <a:srgbClr val="0011CF"/>
                </a:solidFill>
              </a:rPr>
              <a:t> operations -- </a:t>
            </a:r>
            <a:r>
              <a:rPr lang="ja-JP" altLang="en-US" sz="1800" b="1">
                <a:solidFill>
                  <a:srgbClr val="0011CF"/>
                </a:solidFill>
                <a:latin typeface="Arial"/>
              </a:rPr>
              <a:t>“</a:t>
            </a:r>
            <a:r>
              <a:rPr lang="en-US" sz="1800" b="1">
                <a:solidFill>
                  <a:srgbClr val="0011CF"/>
                </a:solidFill>
              </a:rPr>
              <a:t>logarithmic time algorithms</a:t>
            </a:r>
            <a:r>
              <a:rPr lang="ja-JP" altLang="en-US" sz="1800" b="1">
                <a:solidFill>
                  <a:srgbClr val="0011CF"/>
                </a:solidFill>
                <a:latin typeface="Arial"/>
              </a:rPr>
              <a:t>”</a:t>
            </a:r>
            <a:endParaRPr lang="en-US" sz="1800" b="1">
              <a:solidFill>
                <a:srgbClr val="0011CF"/>
              </a:solidFill>
            </a:endParaRPr>
          </a:p>
          <a:p>
            <a:pPr lvl="1">
              <a:lnSpc>
                <a:spcPct val="90000"/>
              </a:lnSpc>
            </a:pPr>
            <a:endParaRPr lang="en-US" sz="2000"/>
          </a:p>
          <a:p>
            <a:pPr lvl="1">
              <a:lnSpc>
                <a:spcPct val="90000"/>
              </a:lnSpc>
            </a:pPr>
            <a:r>
              <a:rPr lang="en-US" sz="2000"/>
              <a:t>Soon, you</a:t>
            </a:r>
            <a:r>
              <a:rPr lang="ja-JP" altLang="en-US" sz="2000">
                <a:latin typeface="Arial"/>
              </a:rPr>
              <a:t>’</a:t>
            </a:r>
            <a:r>
              <a:rPr lang="en-US" sz="2000"/>
              <a:t>ll only get </a:t>
            </a:r>
            <a:r>
              <a:rPr lang="en-US" sz="2000">
                <a:solidFill>
                  <a:srgbClr val="FF0000"/>
                </a:solidFill>
              </a:rPr>
              <a:t>one pass</a:t>
            </a:r>
            <a:r>
              <a:rPr lang="en-US" sz="2000"/>
              <a:t> at the data</a:t>
            </a:r>
          </a:p>
          <a:p>
            <a:pPr lvl="1">
              <a:lnSpc>
                <a:spcPct val="90000"/>
              </a:lnSpc>
            </a:pPr>
            <a:r>
              <a:rPr lang="en-US" sz="2000"/>
              <a:t>So you better make that one pass count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9B3F-C730-104E-8544-BC660634599D}" type="datetime1">
              <a:rPr lang="en-US"/>
              <a:pPr/>
              <a:t>10/29/12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Bill Howe, eScience Institute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94709-786D-A946-808A-D882B11405B9}" type="slidenum">
              <a:rPr lang="en-US"/>
              <a:pPr/>
              <a:t>13</a:t>
            </a:fld>
            <a:endParaRPr lang="en-US"/>
          </a:p>
        </p:txBody>
      </p:sp>
      <p:sp>
        <p:nvSpPr>
          <p:cNvPr id="3317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Example: Find matching sequences</a:t>
            </a:r>
          </a:p>
        </p:txBody>
      </p:sp>
      <p:sp>
        <p:nvSpPr>
          <p:cNvPr id="3317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Given a set of sequences</a:t>
            </a:r>
          </a:p>
          <a:p>
            <a:r>
              <a:rPr lang="en-US"/>
              <a:t>Find all sequences equal to </a:t>
            </a:r>
            <a:r>
              <a:rPr lang="ja-JP" altLang="en-US">
                <a:latin typeface="Arial"/>
              </a:rPr>
              <a:t>“</a:t>
            </a:r>
            <a:r>
              <a:rPr lang="en-US"/>
              <a:t>GATTACGATATTA</a:t>
            </a:r>
            <a:r>
              <a:rPr lang="ja-JP" altLang="en-US">
                <a:latin typeface="Arial"/>
              </a:rPr>
              <a:t>”</a:t>
            </a:r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802" name="Rectangle 2"/>
          <p:cNvSpPr>
            <a:spLocks noChangeArrowheads="1"/>
          </p:cNvSpPr>
          <p:nvPr/>
        </p:nvSpPr>
        <p:spPr bwMode="auto">
          <a:xfrm>
            <a:off x="990600" y="1219200"/>
            <a:ext cx="7086600" cy="838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2803" name="Line 3"/>
          <p:cNvSpPr>
            <a:spLocks noChangeShapeType="1"/>
          </p:cNvSpPr>
          <p:nvPr/>
        </p:nvSpPr>
        <p:spPr bwMode="auto">
          <a:xfrm>
            <a:off x="1143000" y="13716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2804" name="Line 4"/>
          <p:cNvSpPr>
            <a:spLocks noChangeShapeType="1"/>
          </p:cNvSpPr>
          <p:nvPr/>
        </p:nvSpPr>
        <p:spPr bwMode="auto">
          <a:xfrm>
            <a:off x="1295400" y="13716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2805" name="Line 5"/>
          <p:cNvSpPr>
            <a:spLocks noChangeShapeType="1"/>
          </p:cNvSpPr>
          <p:nvPr/>
        </p:nvSpPr>
        <p:spPr bwMode="auto">
          <a:xfrm>
            <a:off x="1447800" y="13716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2806" name="Line 6"/>
          <p:cNvSpPr>
            <a:spLocks noChangeShapeType="1"/>
          </p:cNvSpPr>
          <p:nvPr/>
        </p:nvSpPr>
        <p:spPr bwMode="auto">
          <a:xfrm>
            <a:off x="1600200" y="13716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2807" name="Line 7"/>
          <p:cNvSpPr>
            <a:spLocks noChangeShapeType="1"/>
          </p:cNvSpPr>
          <p:nvPr/>
        </p:nvSpPr>
        <p:spPr bwMode="auto">
          <a:xfrm>
            <a:off x="1752600" y="13716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2808" name="Line 8"/>
          <p:cNvSpPr>
            <a:spLocks noChangeShapeType="1"/>
          </p:cNvSpPr>
          <p:nvPr/>
        </p:nvSpPr>
        <p:spPr bwMode="auto">
          <a:xfrm>
            <a:off x="1905000" y="13716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2809" name="Line 9"/>
          <p:cNvSpPr>
            <a:spLocks noChangeShapeType="1"/>
          </p:cNvSpPr>
          <p:nvPr/>
        </p:nvSpPr>
        <p:spPr bwMode="auto">
          <a:xfrm>
            <a:off x="2057400" y="13716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2810" name="Line 10"/>
          <p:cNvSpPr>
            <a:spLocks noChangeShapeType="1"/>
          </p:cNvSpPr>
          <p:nvPr/>
        </p:nvSpPr>
        <p:spPr bwMode="auto">
          <a:xfrm>
            <a:off x="2209800" y="13716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2811" name="Line 11"/>
          <p:cNvSpPr>
            <a:spLocks noChangeShapeType="1"/>
          </p:cNvSpPr>
          <p:nvPr/>
        </p:nvSpPr>
        <p:spPr bwMode="auto">
          <a:xfrm>
            <a:off x="2362200" y="13716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2812" name="Line 12"/>
          <p:cNvSpPr>
            <a:spLocks noChangeShapeType="1"/>
          </p:cNvSpPr>
          <p:nvPr/>
        </p:nvSpPr>
        <p:spPr bwMode="auto">
          <a:xfrm>
            <a:off x="2514600" y="13716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2813" name="Line 13"/>
          <p:cNvSpPr>
            <a:spLocks noChangeShapeType="1"/>
          </p:cNvSpPr>
          <p:nvPr/>
        </p:nvSpPr>
        <p:spPr bwMode="auto">
          <a:xfrm>
            <a:off x="2667000" y="13716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2814" name="Line 14"/>
          <p:cNvSpPr>
            <a:spLocks noChangeShapeType="1"/>
          </p:cNvSpPr>
          <p:nvPr/>
        </p:nvSpPr>
        <p:spPr bwMode="auto">
          <a:xfrm>
            <a:off x="2819400" y="13716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2815" name="Line 15"/>
          <p:cNvSpPr>
            <a:spLocks noChangeShapeType="1"/>
          </p:cNvSpPr>
          <p:nvPr/>
        </p:nvSpPr>
        <p:spPr bwMode="auto">
          <a:xfrm>
            <a:off x="3581400" y="13716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2816" name="Line 16"/>
          <p:cNvSpPr>
            <a:spLocks noChangeShapeType="1"/>
          </p:cNvSpPr>
          <p:nvPr/>
        </p:nvSpPr>
        <p:spPr bwMode="auto">
          <a:xfrm>
            <a:off x="3733800" y="13716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2817" name="Line 17"/>
          <p:cNvSpPr>
            <a:spLocks noChangeShapeType="1"/>
          </p:cNvSpPr>
          <p:nvPr/>
        </p:nvSpPr>
        <p:spPr bwMode="auto">
          <a:xfrm>
            <a:off x="3886200" y="13716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2818" name="Line 18"/>
          <p:cNvSpPr>
            <a:spLocks noChangeShapeType="1"/>
          </p:cNvSpPr>
          <p:nvPr/>
        </p:nvSpPr>
        <p:spPr bwMode="auto">
          <a:xfrm>
            <a:off x="4038600" y="13716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2819" name="Line 19"/>
          <p:cNvSpPr>
            <a:spLocks noChangeShapeType="1"/>
          </p:cNvSpPr>
          <p:nvPr/>
        </p:nvSpPr>
        <p:spPr bwMode="auto">
          <a:xfrm>
            <a:off x="4191000" y="13716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2820" name="Line 20"/>
          <p:cNvSpPr>
            <a:spLocks noChangeShapeType="1"/>
          </p:cNvSpPr>
          <p:nvPr/>
        </p:nvSpPr>
        <p:spPr bwMode="auto">
          <a:xfrm>
            <a:off x="4343400" y="13716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2821" name="Line 21"/>
          <p:cNvSpPr>
            <a:spLocks noChangeShapeType="1"/>
          </p:cNvSpPr>
          <p:nvPr/>
        </p:nvSpPr>
        <p:spPr bwMode="auto">
          <a:xfrm>
            <a:off x="4495800" y="13716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2822" name="Line 22"/>
          <p:cNvSpPr>
            <a:spLocks noChangeShapeType="1"/>
          </p:cNvSpPr>
          <p:nvPr/>
        </p:nvSpPr>
        <p:spPr bwMode="auto">
          <a:xfrm>
            <a:off x="4648200" y="13716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2823" name="Line 23"/>
          <p:cNvSpPr>
            <a:spLocks noChangeShapeType="1"/>
          </p:cNvSpPr>
          <p:nvPr/>
        </p:nvSpPr>
        <p:spPr bwMode="auto">
          <a:xfrm>
            <a:off x="4800600" y="13716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2824" name="Line 24"/>
          <p:cNvSpPr>
            <a:spLocks noChangeShapeType="1"/>
          </p:cNvSpPr>
          <p:nvPr/>
        </p:nvSpPr>
        <p:spPr bwMode="auto">
          <a:xfrm>
            <a:off x="4953000" y="13716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2825" name="Line 25"/>
          <p:cNvSpPr>
            <a:spLocks noChangeShapeType="1"/>
          </p:cNvSpPr>
          <p:nvPr/>
        </p:nvSpPr>
        <p:spPr bwMode="auto">
          <a:xfrm>
            <a:off x="5105400" y="13716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2826" name="Line 26"/>
          <p:cNvSpPr>
            <a:spLocks noChangeShapeType="1"/>
          </p:cNvSpPr>
          <p:nvPr/>
        </p:nvSpPr>
        <p:spPr bwMode="auto">
          <a:xfrm>
            <a:off x="5257800" y="13716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2827" name="Line 27"/>
          <p:cNvSpPr>
            <a:spLocks noChangeShapeType="1"/>
          </p:cNvSpPr>
          <p:nvPr/>
        </p:nvSpPr>
        <p:spPr bwMode="auto">
          <a:xfrm>
            <a:off x="5410200" y="13716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2828" name="Line 28"/>
          <p:cNvSpPr>
            <a:spLocks noChangeShapeType="1"/>
          </p:cNvSpPr>
          <p:nvPr/>
        </p:nvSpPr>
        <p:spPr bwMode="auto">
          <a:xfrm>
            <a:off x="5562600" y="13716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2829" name="Line 29"/>
          <p:cNvSpPr>
            <a:spLocks noChangeShapeType="1"/>
          </p:cNvSpPr>
          <p:nvPr/>
        </p:nvSpPr>
        <p:spPr bwMode="auto">
          <a:xfrm>
            <a:off x="5715000" y="13716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2830" name="Line 30"/>
          <p:cNvSpPr>
            <a:spLocks noChangeShapeType="1"/>
          </p:cNvSpPr>
          <p:nvPr/>
        </p:nvSpPr>
        <p:spPr bwMode="auto">
          <a:xfrm>
            <a:off x="5867400" y="13716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2831" name="Line 31"/>
          <p:cNvSpPr>
            <a:spLocks noChangeShapeType="1"/>
          </p:cNvSpPr>
          <p:nvPr/>
        </p:nvSpPr>
        <p:spPr bwMode="auto">
          <a:xfrm>
            <a:off x="6019800" y="13716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2832" name="Line 32"/>
          <p:cNvSpPr>
            <a:spLocks noChangeShapeType="1"/>
          </p:cNvSpPr>
          <p:nvPr/>
        </p:nvSpPr>
        <p:spPr bwMode="auto">
          <a:xfrm>
            <a:off x="6172200" y="13716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2833" name="Line 33"/>
          <p:cNvSpPr>
            <a:spLocks noChangeShapeType="1"/>
          </p:cNvSpPr>
          <p:nvPr/>
        </p:nvSpPr>
        <p:spPr bwMode="auto">
          <a:xfrm>
            <a:off x="6324600" y="13716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2834" name="Line 34"/>
          <p:cNvSpPr>
            <a:spLocks noChangeShapeType="1"/>
          </p:cNvSpPr>
          <p:nvPr/>
        </p:nvSpPr>
        <p:spPr bwMode="auto">
          <a:xfrm>
            <a:off x="6477000" y="13716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2835" name="Line 35"/>
          <p:cNvSpPr>
            <a:spLocks noChangeShapeType="1"/>
          </p:cNvSpPr>
          <p:nvPr/>
        </p:nvSpPr>
        <p:spPr bwMode="auto">
          <a:xfrm>
            <a:off x="6629400" y="13716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2836" name="Line 36"/>
          <p:cNvSpPr>
            <a:spLocks noChangeShapeType="1"/>
          </p:cNvSpPr>
          <p:nvPr/>
        </p:nvSpPr>
        <p:spPr bwMode="auto">
          <a:xfrm>
            <a:off x="6781800" y="13716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2837" name="Line 37"/>
          <p:cNvSpPr>
            <a:spLocks noChangeShapeType="1"/>
          </p:cNvSpPr>
          <p:nvPr/>
        </p:nvSpPr>
        <p:spPr bwMode="auto">
          <a:xfrm>
            <a:off x="6934200" y="13716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2838" name="Line 38"/>
          <p:cNvSpPr>
            <a:spLocks noChangeShapeType="1"/>
          </p:cNvSpPr>
          <p:nvPr/>
        </p:nvSpPr>
        <p:spPr bwMode="auto">
          <a:xfrm>
            <a:off x="7086600" y="13716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2839" name="Line 39"/>
          <p:cNvSpPr>
            <a:spLocks noChangeShapeType="1"/>
          </p:cNvSpPr>
          <p:nvPr/>
        </p:nvSpPr>
        <p:spPr bwMode="auto">
          <a:xfrm>
            <a:off x="7239000" y="13716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2840" name="Line 40"/>
          <p:cNvSpPr>
            <a:spLocks noChangeShapeType="1"/>
          </p:cNvSpPr>
          <p:nvPr/>
        </p:nvSpPr>
        <p:spPr bwMode="auto">
          <a:xfrm>
            <a:off x="7391400" y="13716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2841" name="Line 41"/>
          <p:cNvSpPr>
            <a:spLocks noChangeShapeType="1"/>
          </p:cNvSpPr>
          <p:nvPr/>
        </p:nvSpPr>
        <p:spPr bwMode="auto">
          <a:xfrm>
            <a:off x="7543800" y="13716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2842" name="Line 42"/>
          <p:cNvSpPr>
            <a:spLocks noChangeShapeType="1"/>
          </p:cNvSpPr>
          <p:nvPr/>
        </p:nvSpPr>
        <p:spPr bwMode="auto">
          <a:xfrm>
            <a:off x="7696200" y="13716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2843" name="Line 43"/>
          <p:cNvSpPr>
            <a:spLocks noChangeShapeType="1"/>
          </p:cNvSpPr>
          <p:nvPr/>
        </p:nvSpPr>
        <p:spPr bwMode="auto">
          <a:xfrm>
            <a:off x="7848600" y="13716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2844" name="Line 44"/>
          <p:cNvSpPr>
            <a:spLocks noChangeShapeType="1"/>
          </p:cNvSpPr>
          <p:nvPr/>
        </p:nvSpPr>
        <p:spPr bwMode="auto">
          <a:xfrm>
            <a:off x="2971800" y="13716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2845" name="Line 45"/>
          <p:cNvSpPr>
            <a:spLocks noChangeShapeType="1"/>
          </p:cNvSpPr>
          <p:nvPr/>
        </p:nvSpPr>
        <p:spPr bwMode="auto">
          <a:xfrm>
            <a:off x="3124200" y="13716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2846" name="Line 46"/>
          <p:cNvSpPr>
            <a:spLocks noChangeShapeType="1"/>
          </p:cNvSpPr>
          <p:nvPr/>
        </p:nvSpPr>
        <p:spPr bwMode="auto">
          <a:xfrm>
            <a:off x="3276600" y="13716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2847" name="Line 47"/>
          <p:cNvSpPr>
            <a:spLocks noChangeShapeType="1"/>
          </p:cNvSpPr>
          <p:nvPr/>
        </p:nvSpPr>
        <p:spPr bwMode="auto">
          <a:xfrm>
            <a:off x="3429000" y="13716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2848" name="Rectangle 48"/>
          <p:cNvSpPr>
            <a:spLocks noChangeArrowheads="1"/>
          </p:cNvSpPr>
          <p:nvPr/>
        </p:nvSpPr>
        <p:spPr bwMode="auto">
          <a:xfrm>
            <a:off x="4114800" y="685800"/>
            <a:ext cx="1960563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600"/>
              <a:t>GATTACGATATTA</a:t>
            </a:r>
          </a:p>
        </p:txBody>
      </p:sp>
      <p:cxnSp>
        <p:nvCxnSpPr>
          <p:cNvPr id="332849" name="AutoShape 49"/>
          <p:cNvCxnSpPr>
            <a:cxnSpLocks noChangeShapeType="1"/>
            <a:stCxn id="332816" idx="0"/>
            <a:endCxn id="332848" idx="1"/>
          </p:cNvCxnSpPr>
          <p:nvPr/>
        </p:nvCxnSpPr>
        <p:spPr bwMode="auto">
          <a:xfrm rot="16200000">
            <a:off x="3665537" y="922338"/>
            <a:ext cx="517525" cy="381000"/>
          </a:xfrm>
          <a:prstGeom prst="curvedConnector2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32850" name="Rectangle 50"/>
          <p:cNvSpPr>
            <a:spLocks noChangeArrowheads="1"/>
          </p:cNvSpPr>
          <p:nvPr/>
        </p:nvSpPr>
        <p:spPr bwMode="auto">
          <a:xfrm>
            <a:off x="1828800" y="609600"/>
            <a:ext cx="182562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600"/>
              <a:t>TACCTGCCGTAA</a:t>
            </a:r>
          </a:p>
        </p:txBody>
      </p:sp>
      <p:cxnSp>
        <p:nvCxnSpPr>
          <p:cNvPr id="332851" name="AutoShape 51"/>
          <p:cNvCxnSpPr>
            <a:cxnSpLocks noChangeShapeType="1"/>
            <a:stCxn id="332805" idx="0"/>
            <a:endCxn id="332850" idx="1"/>
          </p:cNvCxnSpPr>
          <p:nvPr/>
        </p:nvCxnSpPr>
        <p:spPr bwMode="auto">
          <a:xfrm rot="16200000">
            <a:off x="1341437" y="884238"/>
            <a:ext cx="593725" cy="381000"/>
          </a:xfrm>
          <a:prstGeom prst="curvedConnector2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ABD8AD-1880-3A42-88DC-58A793800E1C}" type="datetime1">
              <a:rPr lang="en-US"/>
              <a:pPr/>
              <a:t>10/29/12</a:t>
            </a:fld>
            <a:endParaRPr lang="en-US"/>
          </a:p>
        </p:txBody>
      </p:sp>
      <p:sp>
        <p:nvSpPr>
          <p:cNvPr id="5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Bill Howe, eScience Institute</a:t>
            </a:r>
          </a:p>
        </p:txBody>
      </p:sp>
      <p:sp>
        <p:nvSpPr>
          <p:cNvPr id="5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A0AD71-D7D2-6942-8E3B-E214769966B9}" type="slidenum">
              <a:rPr lang="en-US"/>
              <a:pPr/>
              <a:t>15</a:t>
            </a:fld>
            <a:endParaRPr lang="en-US"/>
          </a:p>
        </p:txBody>
      </p:sp>
      <p:sp>
        <p:nvSpPr>
          <p:cNvPr id="333826" name="Rectangle 2"/>
          <p:cNvSpPr>
            <a:spLocks noChangeArrowheads="1"/>
          </p:cNvSpPr>
          <p:nvPr/>
        </p:nvSpPr>
        <p:spPr bwMode="auto">
          <a:xfrm>
            <a:off x="990600" y="2141538"/>
            <a:ext cx="7086600" cy="838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3827" name="Line 3"/>
          <p:cNvSpPr>
            <a:spLocks noChangeShapeType="1"/>
          </p:cNvSpPr>
          <p:nvPr/>
        </p:nvSpPr>
        <p:spPr bwMode="auto">
          <a:xfrm>
            <a:off x="12954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3828" name="Line 4"/>
          <p:cNvSpPr>
            <a:spLocks noChangeShapeType="1"/>
          </p:cNvSpPr>
          <p:nvPr/>
        </p:nvSpPr>
        <p:spPr bwMode="auto">
          <a:xfrm>
            <a:off x="14478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3829" name="Line 5"/>
          <p:cNvSpPr>
            <a:spLocks noChangeShapeType="1"/>
          </p:cNvSpPr>
          <p:nvPr/>
        </p:nvSpPr>
        <p:spPr bwMode="auto">
          <a:xfrm>
            <a:off x="16002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3830" name="Line 6"/>
          <p:cNvSpPr>
            <a:spLocks noChangeShapeType="1"/>
          </p:cNvSpPr>
          <p:nvPr/>
        </p:nvSpPr>
        <p:spPr bwMode="auto">
          <a:xfrm>
            <a:off x="17526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3831" name="Line 7"/>
          <p:cNvSpPr>
            <a:spLocks noChangeShapeType="1"/>
          </p:cNvSpPr>
          <p:nvPr/>
        </p:nvSpPr>
        <p:spPr bwMode="auto">
          <a:xfrm>
            <a:off x="19050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3832" name="Line 8"/>
          <p:cNvSpPr>
            <a:spLocks noChangeShapeType="1"/>
          </p:cNvSpPr>
          <p:nvPr/>
        </p:nvSpPr>
        <p:spPr bwMode="auto">
          <a:xfrm>
            <a:off x="20574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3833" name="Line 9"/>
          <p:cNvSpPr>
            <a:spLocks noChangeShapeType="1"/>
          </p:cNvSpPr>
          <p:nvPr/>
        </p:nvSpPr>
        <p:spPr bwMode="auto">
          <a:xfrm>
            <a:off x="22098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3834" name="Line 10"/>
          <p:cNvSpPr>
            <a:spLocks noChangeShapeType="1"/>
          </p:cNvSpPr>
          <p:nvPr/>
        </p:nvSpPr>
        <p:spPr bwMode="auto">
          <a:xfrm>
            <a:off x="23622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3835" name="Line 11"/>
          <p:cNvSpPr>
            <a:spLocks noChangeShapeType="1"/>
          </p:cNvSpPr>
          <p:nvPr/>
        </p:nvSpPr>
        <p:spPr bwMode="auto">
          <a:xfrm>
            <a:off x="25146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3836" name="Line 12"/>
          <p:cNvSpPr>
            <a:spLocks noChangeShapeType="1"/>
          </p:cNvSpPr>
          <p:nvPr/>
        </p:nvSpPr>
        <p:spPr bwMode="auto">
          <a:xfrm>
            <a:off x="26670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3837" name="Line 13"/>
          <p:cNvSpPr>
            <a:spLocks noChangeShapeType="1"/>
          </p:cNvSpPr>
          <p:nvPr/>
        </p:nvSpPr>
        <p:spPr bwMode="auto">
          <a:xfrm>
            <a:off x="28194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3838" name="Line 14"/>
          <p:cNvSpPr>
            <a:spLocks noChangeShapeType="1"/>
          </p:cNvSpPr>
          <p:nvPr/>
        </p:nvSpPr>
        <p:spPr bwMode="auto">
          <a:xfrm>
            <a:off x="35814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3839" name="Line 15"/>
          <p:cNvSpPr>
            <a:spLocks noChangeShapeType="1"/>
          </p:cNvSpPr>
          <p:nvPr/>
        </p:nvSpPr>
        <p:spPr bwMode="auto">
          <a:xfrm>
            <a:off x="37338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3840" name="Line 16"/>
          <p:cNvSpPr>
            <a:spLocks noChangeShapeType="1"/>
          </p:cNvSpPr>
          <p:nvPr/>
        </p:nvSpPr>
        <p:spPr bwMode="auto">
          <a:xfrm>
            <a:off x="38862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3841" name="Line 17"/>
          <p:cNvSpPr>
            <a:spLocks noChangeShapeType="1"/>
          </p:cNvSpPr>
          <p:nvPr/>
        </p:nvSpPr>
        <p:spPr bwMode="auto">
          <a:xfrm>
            <a:off x="40386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3842" name="Line 18"/>
          <p:cNvSpPr>
            <a:spLocks noChangeShapeType="1"/>
          </p:cNvSpPr>
          <p:nvPr/>
        </p:nvSpPr>
        <p:spPr bwMode="auto">
          <a:xfrm>
            <a:off x="41910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3843" name="Line 19"/>
          <p:cNvSpPr>
            <a:spLocks noChangeShapeType="1"/>
          </p:cNvSpPr>
          <p:nvPr/>
        </p:nvSpPr>
        <p:spPr bwMode="auto">
          <a:xfrm>
            <a:off x="43434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3844" name="Line 20"/>
          <p:cNvSpPr>
            <a:spLocks noChangeShapeType="1"/>
          </p:cNvSpPr>
          <p:nvPr/>
        </p:nvSpPr>
        <p:spPr bwMode="auto">
          <a:xfrm>
            <a:off x="44958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3845" name="Line 21"/>
          <p:cNvSpPr>
            <a:spLocks noChangeShapeType="1"/>
          </p:cNvSpPr>
          <p:nvPr/>
        </p:nvSpPr>
        <p:spPr bwMode="auto">
          <a:xfrm>
            <a:off x="46482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3846" name="Line 22"/>
          <p:cNvSpPr>
            <a:spLocks noChangeShapeType="1"/>
          </p:cNvSpPr>
          <p:nvPr/>
        </p:nvSpPr>
        <p:spPr bwMode="auto">
          <a:xfrm>
            <a:off x="48006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3847" name="Line 23"/>
          <p:cNvSpPr>
            <a:spLocks noChangeShapeType="1"/>
          </p:cNvSpPr>
          <p:nvPr/>
        </p:nvSpPr>
        <p:spPr bwMode="auto">
          <a:xfrm>
            <a:off x="49530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3848" name="Line 24"/>
          <p:cNvSpPr>
            <a:spLocks noChangeShapeType="1"/>
          </p:cNvSpPr>
          <p:nvPr/>
        </p:nvSpPr>
        <p:spPr bwMode="auto">
          <a:xfrm>
            <a:off x="51054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3849" name="Line 25"/>
          <p:cNvSpPr>
            <a:spLocks noChangeShapeType="1"/>
          </p:cNvSpPr>
          <p:nvPr/>
        </p:nvSpPr>
        <p:spPr bwMode="auto">
          <a:xfrm>
            <a:off x="52578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3850" name="Line 26"/>
          <p:cNvSpPr>
            <a:spLocks noChangeShapeType="1"/>
          </p:cNvSpPr>
          <p:nvPr/>
        </p:nvSpPr>
        <p:spPr bwMode="auto">
          <a:xfrm>
            <a:off x="54102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3851" name="Line 27"/>
          <p:cNvSpPr>
            <a:spLocks noChangeShapeType="1"/>
          </p:cNvSpPr>
          <p:nvPr/>
        </p:nvSpPr>
        <p:spPr bwMode="auto">
          <a:xfrm>
            <a:off x="55626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3852" name="Line 28"/>
          <p:cNvSpPr>
            <a:spLocks noChangeShapeType="1"/>
          </p:cNvSpPr>
          <p:nvPr/>
        </p:nvSpPr>
        <p:spPr bwMode="auto">
          <a:xfrm>
            <a:off x="57150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3853" name="Line 29"/>
          <p:cNvSpPr>
            <a:spLocks noChangeShapeType="1"/>
          </p:cNvSpPr>
          <p:nvPr/>
        </p:nvSpPr>
        <p:spPr bwMode="auto">
          <a:xfrm>
            <a:off x="58674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3854" name="Line 30"/>
          <p:cNvSpPr>
            <a:spLocks noChangeShapeType="1"/>
          </p:cNvSpPr>
          <p:nvPr/>
        </p:nvSpPr>
        <p:spPr bwMode="auto">
          <a:xfrm>
            <a:off x="60198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3855" name="Line 31"/>
          <p:cNvSpPr>
            <a:spLocks noChangeShapeType="1"/>
          </p:cNvSpPr>
          <p:nvPr/>
        </p:nvSpPr>
        <p:spPr bwMode="auto">
          <a:xfrm>
            <a:off x="61722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3856" name="Line 32"/>
          <p:cNvSpPr>
            <a:spLocks noChangeShapeType="1"/>
          </p:cNvSpPr>
          <p:nvPr/>
        </p:nvSpPr>
        <p:spPr bwMode="auto">
          <a:xfrm>
            <a:off x="63246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3857" name="Line 33"/>
          <p:cNvSpPr>
            <a:spLocks noChangeShapeType="1"/>
          </p:cNvSpPr>
          <p:nvPr/>
        </p:nvSpPr>
        <p:spPr bwMode="auto">
          <a:xfrm>
            <a:off x="64770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3858" name="Line 34"/>
          <p:cNvSpPr>
            <a:spLocks noChangeShapeType="1"/>
          </p:cNvSpPr>
          <p:nvPr/>
        </p:nvSpPr>
        <p:spPr bwMode="auto">
          <a:xfrm>
            <a:off x="66294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3859" name="Line 35"/>
          <p:cNvSpPr>
            <a:spLocks noChangeShapeType="1"/>
          </p:cNvSpPr>
          <p:nvPr/>
        </p:nvSpPr>
        <p:spPr bwMode="auto">
          <a:xfrm>
            <a:off x="67818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3860" name="Line 36"/>
          <p:cNvSpPr>
            <a:spLocks noChangeShapeType="1"/>
          </p:cNvSpPr>
          <p:nvPr/>
        </p:nvSpPr>
        <p:spPr bwMode="auto">
          <a:xfrm>
            <a:off x="69342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3861" name="Line 37"/>
          <p:cNvSpPr>
            <a:spLocks noChangeShapeType="1"/>
          </p:cNvSpPr>
          <p:nvPr/>
        </p:nvSpPr>
        <p:spPr bwMode="auto">
          <a:xfrm>
            <a:off x="70866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3862" name="Line 38"/>
          <p:cNvSpPr>
            <a:spLocks noChangeShapeType="1"/>
          </p:cNvSpPr>
          <p:nvPr/>
        </p:nvSpPr>
        <p:spPr bwMode="auto">
          <a:xfrm>
            <a:off x="72390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3863" name="Line 39"/>
          <p:cNvSpPr>
            <a:spLocks noChangeShapeType="1"/>
          </p:cNvSpPr>
          <p:nvPr/>
        </p:nvSpPr>
        <p:spPr bwMode="auto">
          <a:xfrm>
            <a:off x="73914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3864" name="Line 40"/>
          <p:cNvSpPr>
            <a:spLocks noChangeShapeType="1"/>
          </p:cNvSpPr>
          <p:nvPr/>
        </p:nvSpPr>
        <p:spPr bwMode="auto">
          <a:xfrm>
            <a:off x="75438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3865" name="Line 41"/>
          <p:cNvSpPr>
            <a:spLocks noChangeShapeType="1"/>
          </p:cNvSpPr>
          <p:nvPr/>
        </p:nvSpPr>
        <p:spPr bwMode="auto">
          <a:xfrm>
            <a:off x="76962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3866" name="Line 42"/>
          <p:cNvSpPr>
            <a:spLocks noChangeShapeType="1"/>
          </p:cNvSpPr>
          <p:nvPr/>
        </p:nvSpPr>
        <p:spPr bwMode="auto">
          <a:xfrm>
            <a:off x="78486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3867" name="Line 43"/>
          <p:cNvSpPr>
            <a:spLocks noChangeShapeType="1"/>
          </p:cNvSpPr>
          <p:nvPr/>
        </p:nvSpPr>
        <p:spPr bwMode="auto">
          <a:xfrm>
            <a:off x="29718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3868" name="Line 44"/>
          <p:cNvSpPr>
            <a:spLocks noChangeShapeType="1"/>
          </p:cNvSpPr>
          <p:nvPr/>
        </p:nvSpPr>
        <p:spPr bwMode="auto">
          <a:xfrm>
            <a:off x="31242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3869" name="Line 45"/>
          <p:cNvSpPr>
            <a:spLocks noChangeShapeType="1"/>
          </p:cNvSpPr>
          <p:nvPr/>
        </p:nvSpPr>
        <p:spPr bwMode="auto">
          <a:xfrm>
            <a:off x="32766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3870" name="Line 46"/>
          <p:cNvSpPr>
            <a:spLocks noChangeShapeType="1"/>
          </p:cNvSpPr>
          <p:nvPr/>
        </p:nvSpPr>
        <p:spPr bwMode="auto">
          <a:xfrm>
            <a:off x="34290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cxnSp>
        <p:nvCxnSpPr>
          <p:cNvPr id="333871" name="AutoShape 47"/>
          <p:cNvCxnSpPr>
            <a:cxnSpLocks noChangeShapeType="1"/>
            <a:stCxn id="333839" idx="0"/>
            <a:endCxn id="333875" idx="1"/>
          </p:cNvCxnSpPr>
          <p:nvPr/>
        </p:nvCxnSpPr>
        <p:spPr bwMode="auto">
          <a:xfrm rot="16200000">
            <a:off x="3661568" y="1688307"/>
            <a:ext cx="677863" cy="533400"/>
          </a:xfrm>
          <a:prstGeom prst="curvedConnector2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33872" name="AutoShape 48"/>
          <p:cNvSpPr>
            <a:spLocks noChangeArrowheads="1"/>
          </p:cNvSpPr>
          <p:nvPr/>
        </p:nvSpPr>
        <p:spPr bwMode="auto">
          <a:xfrm>
            <a:off x="1052513" y="1870075"/>
            <a:ext cx="152400" cy="1295400"/>
          </a:xfrm>
          <a:prstGeom prst="roundRect">
            <a:avLst>
              <a:gd name="adj" fmla="val 16667"/>
            </a:avLst>
          </a:prstGeom>
          <a:solidFill>
            <a:srgbClr val="FFCC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3873" name="Line 49"/>
          <p:cNvSpPr>
            <a:spLocks noChangeShapeType="1"/>
          </p:cNvSpPr>
          <p:nvPr/>
        </p:nvSpPr>
        <p:spPr bwMode="auto">
          <a:xfrm>
            <a:off x="11430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3874" name="Rectangle 50"/>
          <p:cNvSpPr>
            <a:spLocks noChangeArrowheads="1"/>
          </p:cNvSpPr>
          <p:nvPr/>
        </p:nvSpPr>
        <p:spPr bwMode="auto">
          <a:xfrm>
            <a:off x="1066800" y="3360738"/>
            <a:ext cx="57927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TACCTGCCGTAA = GATTACGATATTA?</a:t>
            </a:r>
          </a:p>
        </p:txBody>
      </p:sp>
      <p:sp>
        <p:nvSpPr>
          <p:cNvPr id="333875" name="Rectangle 51"/>
          <p:cNvSpPr>
            <a:spLocks noChangeArrowheads="1"/>
          </p:cNvSpPr>
          <p:nvPr/>
        </p:nvSpPr>
        <p:spPr bwMode="auto">
          <a:xfrm>
            <a:off x="4267200" y="1447800"/>
            <a:ext cx="1960563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600"/>
              <a:t>GATTACGATATTA</a:t>
            </a:r>
          </a:p>
        </p:txBody>
      </p:sp>
      <p:sp>
        <p:nvSpPr>
          <p:cNvPr id="333876" name="Rectangle 52"/>
          <p:cNvSpPr>
            <a:spLocks noChangeArrowheads="1"/>
          </p:cNvSpPr>
          <p:nvPr/>
        </p:nvSpPr>
        <p:spPr bwMode="auto">
          <a:xfrm>
            <a:off x="762000" y="4876800"/>
            <a:ext cx="1711325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3600"/>
              <a:t>time = 0</a:t>
            </a:r>
            <a:endParaRPr lang="en-US" sz="4000"/>
          </a:p>
        </p:txBody>
      </p:sp>
      <p:sp>
        <p:nvSpPr>
          <p:cNvPr id="333877" name="Text Box 53"/>
          <p:cNvSpPr txBox="1">
            <a:spLocks noChangeArrowheads="1"/>
          </p:cNvSpPr>
          <p:nvPr/>
        </p:nvSpPr>
        <p:spPr bwMode="auto">
          <a:xfrm>
            <a:off x="5791200" y="4191000"/>
            <a:ext cx="2362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DD080A"/>
                </a:solidFill>
              </a:rPr>
              <a:t>No. 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278C0-A105-194A-A5A9-2030555A896B}" type="datetime1">
              <a:rPr lang="en-US"/>
              <a:pPr/>
              <a:t>10/29/12</a:t>
            </a:fld>
            <a:endParaRPr lang="en-US"/>
          </a:p>
        </p:txBody>
      </p:sp>
      <p:sp>
        <p:nvSpPr>
          <p:cNvPr id="5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Bill Howe, eScience Institute</a:t>
            </a:r>
          </a:p>
        </p:txBody>
      </p:sp>
      <p:sp>
        <p:nvSpPr>
          <p:cNvPr id="5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FF9C4-DB25-CA4A-A719-3436092061BC}" type="slidenum">
              <a:rPr lang="en-US"/>
              <a:pPr/>
              <a:t>16</a:t>
            </a:fld>
            <a:endParaRPr lang="en-US"/>
          </a:p>
        </p:txBody>
      </p:sp>
      <p:sp>
        <p:nvSpPr>
          <p:cNvPr id="334850" name="Rectangle 2"/>
          <p:cNvSpPr>
            <a:spLocks noChangeArrowheads="1"/>
          </p:cNvSpPr>
          <p:nvPr/>
        </p:nvSpPr>
        <p:spPr bwMode="auto">
          <a:xfrm>
            <a:off x="990600" y="2141538"/>
            <a:ext cx="7086600" cy="838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cxnSp>
        <p:nvCxnSpPr>
          <p:cNvPr id="334851" name="AutoShape 3"/>
          <p:cNvCxnSpPr>
            <a:cxnSpLocks noChangeShapeType="1"/>
            <a:stCxn id="334869" idx="0"/>
            <a:endCxn id="334854" idx="1"/>
          </p:cNvCxnSpPr>
          <p:nvPr/>
        </p:nvCxnSpPr>
        <p:spPr bwMode="auto">
          <a:xfrm rot="16200000">
            <a:off x="3661568" y="1688307"/>
            <a:ext cx="677863" cy="533400"/>
          </a:xfrm>
          <a:prstGeom prst="curvedConnector2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34852" name="AutoShape 4"/>
          <p:cNvSpPr>
            <a:spLocks noChangeArrowheads="1"/>
          </p:cNvSpPr>
          <p:nvPr/>
        </p:nvSpPr>
        <p:spPr bwMode="auto">
          <a:xfrm>
            <a:off x="1219200" y="1870075"/>
            <a:ext cx="152400" cy="1295400"/>
          </a:xfrm>
          <a:prstGeom prst="roundRect">
            <a:avLst>
              <a:gd name="adj" fmla="val 16667"/>
            </a:avLst>
          </a:prstGeom>
          <a:solidFill>
            <a:srgbClr val="FFCC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4853" name="Rectangle 5"/>
          <p:cNvSpPr>
            <a:spLocks noChangeArrowheads="1"/>
          </p:cNvSpPr>
          <p:nvPr/>
        </p:nvSpPr>
        <p:spPr bwMode="auto">
          <a:xfrm>
            <a:off x="1066800" y="3360738"/>
            <a:ext cx="56070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CCCCCAATGAC = GATTACGATATTA?</a:t>
            </a:r>
          </a:p>
        </p:txBody>
      </p:sp>
      <p:sp>
        <p:nvSpPr>
          <p:cNvPr id="334854" name="Rectangle 6"/>
          <p:cNvSpPr>
            <a:spLocks noChangeArrowheads="1"/>
          </p:cNvSpPr>
          <p:nvPr/>
        </p:nvSpPr>
        <p:spPr bwMode="auto">
          <a:xfrm>
            <a:off x="4267200" y="1447800"/>
            <a:ext cx="1960563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600"/>
              <a:t>GATTACGATATTA</a:t>
            </a:r>
          </a:p>
        </p:txBody>
      </p:sp>
      <p:sp>
        <p:nvSpPr>
          <p:cNvPr id="334855" name="Rectangle 7"/>
          <p:cNvSpPr>
            <a:spLocks noChangeArrowheads="1"/>
          </p:cNvSpPr>
          <p:nvPr/>
        </p:nvSpPr>
        <p:spPr bwMode="auto">
          <a:xfrm>
            <a:off x="762000" y="4876800"/>
            <a:ext cx="1711325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3600"/>
              <a:t>time = 1</a:t>
            </a:r>
            <a:endParaRPr lang="en-US" sz="4000"/>
          </a:p>
        </p:txBody>
      </p:sp>
      <p:sp>
        <p:nvSpPr>
          <p:cNvPr id="334856" name="Text Box 8"/>
          <p:cNvSpPr txBox="1">
            <a:spLocks noChangeArrowheads="1"/>
          </p:cNvSpPr>
          <p:nvPr/>
        </p:nvSpPr>
        <p:spPr bwMode="auto">
          <a:xfrm>
            <a:off x="5791200" y="4191000"/>
            <a:ext cx="2362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DD080A"/>
                </a:solidFill>
              </a:rPr>
              <a:t>No.  </a:t>
            </a:r>
          </a:p>
        </p:txBody>
      </p:sp>
      <p:sp>
        <p:nvSpPr>
          <p:cNvPr id="334857" name="Line 9"/>
          <p:cNvSpPr>
            <a:spLocks noChangeShapeType="1"/>
          </p:cNvSpPr>
          <p:nvPr/>
        </p:nvSpPr>
        <p:spPr bwMode="auto">
          <a:xfrm>
            <a:off x="12954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4858" name="Line 10"/>
          <p:cNvSpPr>
            <a:spLocks noChangeShapeType="1"/>
          </p:cNvSpPr>
          <p:nvPr/>
        </p:nvSpPr>
        <p:spPr bwMode="auto">
          <a:xfrm>
            <a:off x="14478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4859" name="Line 11"/>
          <p:cNvSpPr>
            <a:spLocks noChangeShapeType="1"/>
          </p:cNvSpPr>
          <p:nvPr/>
        </p:nvSpPr>
        <p:spPr bwMode="auto">
          <a:xfrm>
            <a:off x="16002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4860" name="Line 12"/>
          <p:cNvSpPr>
            <a:spLocks noChangeShapeType="1"/>
          </p:cNvSpPr>
          <p:nvPr/>
        </p:nvSpPr>
        <p:spPr bwMode="auto">
          <a:xfrm>
            <a:off x="17526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4861" name="Line 13"/>
          <p:cNvSpPr>
            <a:spLocks noChangeShapeType="1"/>
          </p:cNvSpPr>
          <p:nvPr/>
        </p:nvSpPr>
        <p:spPr bwMode="auto">
          <a:xfrm>
            <a:off x="19050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4862" name="Line 14"/>
          <p:cNvSpPr>
            <a:spLocks noChangeShapeType="1"/>
          </p:cNvSpPr>
          <p:nvPr/>
        </p:nvSpPr>
        <p:spPr bwMode="auto">
          <a:xfrm>
            <a:off x="20574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4863" name="Line 15"/>
          <p:cNvSpPr>
            <a:spLocks noChangeShapeType="1"/>
          </p:cNvSpPr>
          <p:nvPr/>
        </p:nvSpPr>
        <p:spPr bwMode="auto">
          <a:xfrm>
            <a:off x="22098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4864" name="Line 16"/>
          <p:cNvSpPr>
            <a:spLocks noChangeShapeType="1"/>
          </p:cNvSpPr>
          <p:nvPr/>
        </p:nvSpPr>
        <p:spPr bwMode="auto">
          <a:xfrm>
            <a:off x="23622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4865" name="Line 17"/>
          <p:cNvSpPr>
            <a:spLocks noChangeShapeType="1"/>
          </p:cNvSpPr>
          <p:nvPr/>
        </p:nvSpPr>
        <p:spPr bwMode="auto">
          <a:xfrm>
            <a:off x="25146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4866" name="Line 18"/>
          <p:cNvSpPr>
            <a:spLocks noChangeShapeType="1"/>
          </p:cNvSpPr>
          <p:nvPr/>
        </p:nvSpPr>
        <p:spPr bwMode="auto">
          <a:xfrm>
            <a:off x="26670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4867" name="Line 19"/>
          <p:cNvSpPr>
            <a:spLocks noChangeShapeType="1"/>
          </p:cNvSpPr>
          <p:nvPr/>
        </p:nvSpPr>
        <p:spPr bwMode="auto">
          <a:xfrm>
            <a:off x="28194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4868" name="Line 20"/>
          <p:cNvSpPr>
            <a:spLocks noChangeShapeType="1"/>
          </p:cNvSpPr>
          <p:nvPr/>
        </p:nvSpPr>
        <p:spPr bwMode="auto">
          <a:xfrm>
            <a:off x="35814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4869" name="Line 21"/>
          <p:cNvSpPr>
            <a:spLocks noChangeShapeType="1"/>
          </p:cNvSpPr>
          <p:nvPr/>
        </p:nvSpPr>
        <p:spPr bwMode="auto">
          <a:xfrm>
            <a:off x="37338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4870" name="Line 22"/>
          <p:cNvSpPr>
            <a:spLocks noChangeShapeType="1"/>
          </p:cNvSpPr>
          <p:nvPr/>
        </p:nvSpPr>
        <p:spPr bwMode="auto">
          <a:xfrm>
            <a:off x="38862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4871" name="Line 23"/>
          <p:cNvSpPr>
            <a:spLocks noChangeShapeType="1"/>
          </p:cNvSpPr>
          <p:nvPr/>
        </p:nvSpPr>
        <p:spPr bwMode="auto">
          <a:xfrm>
            <a:off x="40386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4872" name="Line 24"/>
          <p:cNvSpPr>
            <a:spLocks noChangeShapeType="1"/>
          </p:cNvSpPr>
          <p:nvPr/>
        </p:nvSpPr>
        <p:spPr bwMode="auto">
          <a:xfrm>
            <a:off x="41910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4873" name="Line 25"/>
          <p:cNvSpPr>
            <a:spLocks noChangeShapeType="1"/>
          </p:cNvSpPr>
          <p:nvPr/>
        </p:nvSpPr>
        <p:spPr bwMode="auto">
          <a:xfrm>
            <a:off x="43434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4874" name="Line 26"/>
          <p:cNvSpPr>
            <a:spLocks noChangeShapeType="1"/>
          </p:cNvSpPr>
          <p:nvPr/>
        </p:nvSpPr>
        <p:spPr bwMode="auto">
          <a:xfrm>
            <a:off x="44958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4875" name="Line 27"/>
          <p:cNvSpPr>
            <a:spLocks noChangeShapeType="1"/>
          </p:cNvSpPr>
          <p:nvPr/>
        </p:nvSpPr>
        <p:spPr bwMode="auto">
          <a:xfrm>
            <a:off x="46482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4876" name="Line 28"/>
          <p:cNvSpPr>
            <a:spLocks noChangeShapeType="1"/>
          </p:cNvSpPr>
          <p:nvPr/>
        </p:nvSpPr>
        <p:spPr bwMode="auto">
          <a:xfrm>
            <a:off x="48006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4877" name="Line 29"/>
          <p:cNvSpPr>
            <a:spLocks noChangeShapeType="1"/>
          </p:cNvSpPr>
          <p:nvPr/>
        </p:nvSpPr>
        <p:spPr bwMode="auto">
          <a:xfrm>
            <a:off x="49530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4878" name="Line 30"/>
          <p:cNvSpPr>
            <a:spLocks noChangeShapeType="1"/>
          </p:cNvSpPr>
          <p:nvPr/>
        </p:nvSpPr>
        <p:spPr bwMode="auto">
          <a:xfrm>
            <a:off x="51054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4879" name="Line 31"/>
          <p:cNvSpPr>
            <a:spLocks noChangeShapeType="1"/>
          </p:cNvSpPr>
          <p:nvPr/>
        </p:nvSpPr>
        <p:spPr bwMode="auto">
          <a:xfrm>
            <a:off x="52578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4880" name="Line 32"/>
          <p:cNvSpPr>
            <a:spLocks noChangeShapeType="1"/>
          </p:cNvSpPr>
          <p:nvPr/>
        </p:nvSpPr>
        <p:spPr bwMode="auto">
          <a:xfrm>
            <a:off x="54102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4881" name="Line 33"/>
          <p:cNvSpPr>
            <a:spLocks noChangeShapeType="1"/>
          </p:cNvSpPr>
          <p:nvPr/>
        </p:nvSpPr>
        <p:spPr bwMode="auto">
          <a:xfrm>
            <a:off x="55626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4882" name="Line 34"/>
          <p:cNvSpPr>
            <a:spLocks noChangeShapeType="1"/>
          </p:cNvSpPr>
          <p:nvPr/>
        </p:nvSpPr>
        <p:spPr bwMode="auto">
          <a:xfrm>
            <a:off x="57150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4883" name="Line 35"/>
          <p:cNvSpPr>
            <a:spLocks noChangeShapeType="1"/>
          </p:cNvSpPr>
          <p:nvPr/>
        </p:nvSpPr>
        <p:spPr bwMode="auto">
          <a:xfrm>
            <a:off x="58674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4884" name="Line 36"/>
          <p:cNvSpPr>
            <a:spLocks noChangeShapeType="1"/>
          </p:cNvSpPr>
          <p:nvPr/>
        </p:nvSpPr>
        <p:spPr bwMode="auto">
          <a:xfrm>
            <a:off x="60198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4885" name="Line 37"/>
          <p:cNvSpPr>
            <a:spLocks noChangeShapeType="1"/>
          </p:cNvSpPr>
          <p:nvPr/>
        </p:nvSpPr>
        <p:spPr bwMode="auto">
          <a:xfrm>
            <a:off x="61722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4886" name="Line 38"/>
          <p:cNvSpPr>
            <a:spLocks noChangeShapeType="1"/>
          </p:cNvSpPr>
          <p:nvPr/>
        </p:nvSpPr>
        <p:spPr bwMode="auto">
          <a:xfrm>
            <a:off x="63246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4887" name="Line 39"/>
          <p:cNvSpPr>
            <a:spLocks noChangeShapeType="1"/>
          </p:cNvSpPr>
          <p:nvPr/>
        </p:nvSpPr>
        <p:spPr bwMode="auto">
          <a:xfrm>
            <a:off x="64770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4888" name="Line 40"/>
          <p:cNvSpPr>
            <a:spLocks noChangeShapeType="1"/>
          </p:cNvSpPr>
          <p:nvPr/>
        </p:nvSpPr>
        <p:spPr bwMode="auto">
          <a:xfrm>
            <a:off x="66294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4889" name="Line 41"/>
          <p:cNvSpPr>
            <a:spLocks noChangeShapeType="1"/>
          </p:cNvSpPr>
          <p:nvPr/>
        </p:nvSpPr>
        <p:spPr bwMode="auto">
          <a:xfrm>
            <a:off x="67818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4890" name="Line 42"/>
          <p:cNvSpPr>
            <a:spLocks noChangeShapeType="1"/>
          </p:cNvSpPr>
          <p:nvPr/>
        </p:nvSpPr>
        <p:spPr bwMode="auto">
          <a:xfrm>
            <a:off x="69342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4891" name="Line 43"/>
          <p:cNvSpPr>
            <a:spLocks noChangeShapeType="1"/>
          </p:cNvSpPr>
          <p:nvPr/>
        </p:nvSpPr>
        <p:spPr bwMode="auto">
          <a:xfrm>
            <a:off x="70866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4892" name="Line 44"/>
          <p:cNvSpPr>
            <a:spLocks noChangeShapeType="1"/>
          </p:cNvSpPr>
          <p:nvPr/>
        </p:nvSpPr>
        <p:spPr bwMode="auto">
          <a:xfrm>
            <a:off x="72390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4893" name="Line 45"/>
          <p:cNvSpPr>
            <a:spLocks noChangeShapeType="1"/>
          </p:cNvSpPr>
          <p:nvPr/>
        </p:nvSpPr>
        <p:spPr bwMode="auto">
          <a:xfrm>
            <a:off x="73914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4894" name="Line 46"/>
          <p:cNvSpPr>
            <a:spLocks noChangeShapeType="1"/>
          </p:cNvSpPr>
          <p:nvPr/>
        </p:nvSpPr>
        <p:spPr bwMode="auto">
          <a:xfrm>
            <a:off x="75438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4895" name="Line 47"/>
          <p:cNvSpPr>
            <a:spLocks noChangeShapeType="1"/>
          </p:cNvSpPr>
          <p:nvPr/>
        </p:nvSpPr>
        <p:spPr bwMode="auto">
          <a:xfrm>
            <a:off x="76962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4896" name="Line 48"/>
          <p:cNvSpPr>
            <a:spLocks noChangeShapeType="1"/>
          </p:cNvSpPr>
          <p:nvPr/>
        </p:nvSpPr>
        <p:spPr bwMode="auto">
          <a:xfrm>
            <a:off x="78486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4897" name="Line 49"/>
          <p:cNvSpPr>
            <a:spLocks noChangeShapeType="1"/>
          </p:cNvSpPr>
          <p:nvPr/>
        </p:nvSpPr>
        <p:spPr bwMode="auto">
          <a:xfrm>
            <a:off x="29718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4898" name="Line 50"/>
          <p:cNvSpPr>
            <a:spLocks noChangeShapeType="1"/>
          </p:cNvSpPr>
          <p:nvPr/>
        </p:nvSpPr>
        <p:spPr bwMode="auto">
          <a:xfrm>
            <a:off x="31242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4899" name="Line 51"/>
          <p:cNvSpPr>
            <a:spLocks noChangeShapeType="1"/>
          </p:cNvSpPr>
          <p:nvPr/>
        </p:nvSpPr>
        <p:spPr bwMode="auto">
          <a:xfrm>
            <a:off x="32766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4900" name="Line 52"/>
          <p:cNvSpPr>
            <a:spLocks noChangeShapeType="1"/>
          </p:cNvSpPr>
          <p:nvPr/>
        </p:nvSpPr>
        <p:spPr bwMode="auto">
          <a:xfrm>
            <a:off x="34290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4901" name="Line 53"/>
          <p:cNvSpPr>
            <a:spLocks noChangeShapeType="1"/>
          </p:cNvSpPr>
          <p:nvPr/>
        </p:nvSpPr>
        <p:spPr bwMode="auto">
          <a:xfrm>
            <a:off x="11430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473DAA-F3C4-8641-AE66-4A2D44289856}" type="datetime1">
              <a:rPr lang="en-US"/>
              <a:pPr/>
              <a:t>10/29/12</a:t>
            </a:fld>
            <a:endParaRPr lang="en-US"/>
          </a:p>
        </p:txBody>
      </p:sp>
      <p:sp>
        <p:nvSpPr>
          <p:cNvPr id="5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Bill Howe, eScience Institute</a:t>
            </a:r>
          </a:p>
        </p:txBody>
      </p:sp>
      <p:sp>
        <p:nvSpPr>
          <p:cNvPr id="5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0D62B1-EF55-624D-BACD-DACFD7160ECB}" type="slidenum">
              <a:rPr lang="en-US"/>
              <a:pPr/>
              <a:t>17</a:t>
            </a:fld>
            <a:endParaRPr lang="en-US"/>
          </a:p>
        </p:txBody>
      </p:sp>
      <p:sp>
        <p:nvSpPr>
          <p:cNvPr id="335874" name="Rectangle 2"/>
          <p:cNvSpPr>
            <a:spLocks noChangeArrowheads="1"/>
          </p:cNvSpPr>
          <p:nvPr/>
        </p:nvSpPr>
        <p:spPr bwMode="auto">
          <a:xfrm>
            <a:off x="990600" y="2141538"/>
            <a:ext cx="7086600" cy="838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5875" name="AutoShape 3"/>
          <p:cNvSpPr>
            <a:spLocks noChangeArrowheads="1"/>
          </p:cNvSpPr>
          <p:nvPr/>
        </p:nvSpPr>
        <p:spPr bwMode="auto">
          <a:xfrm>
            <a:off x="3657600" y="1905000"/>
            <a:ext cx="152400" cy="1295400"/>
          </a:xfrm>
          <a:prstGeom prst="roundRect">
            <a:avLst>
              <a:gd name="adj" fmla="val 16667"/>
            </a:avLst>
          </a:prstGeom>
          <a:solidFill>
            <a:srgbClr val="FFCC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5876" name="Rectangle 4"/>
          <p:cNvSpPr>
            <a:spLocks noChangeArrowheads="1"/>
          </p:cNvSpPr>
          <p:nvPr/>
        </p:nvSpPr>
        <p:spPr bwMode="auto">
          <a:xfrm>
            <a:off x="1066800" y="3360738"/>
            <a:ext cx="68389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GATTACGATATTA contains GATTACGATATTA?</a:t>
            </a:r>
          </a:p>
        </p:txBody>
      </p:sp>
      <p:sp>
        <p:nvSpPr>
          <p:cNvPr id="335877" name="Rectangle 5"/>
          <p:cNvSpPr>
            <a:spLocks noChangeArrowheads="1"/>
          </p:cNvSpPr>
          <p:nvPr/>
        </p:nvSpPr>
        <p:spPr bwMode="auto">
          <a:xfrm>
            <a:off x="4267200" y="1447800"/>
            <a:ext cx="1960563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600"/>
              <a:t>GATTACGATATTA</a:t>
            </a:r>
          </a:p>
        </p:txBody>
      </p:sp>
      <p:sp>
        <p:nvSpPr>
          <p:cNvPr id="335878" name="Rectangle 6"/>
          <p:cNvSpPr>
            <a:spLocks noChangeArrowheads="1"/>
          </p:cNvSpPr>
          <p:nvPr/>
        </p:nvSpPr>
        <p:spPr bwMode="auto">
          <a:xfrm>
            <a:off x="762000" y="4876800"/>
            <a:ext cx="1939925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3600"/>
              <a:t>time = 17</a:t>
            </a:r>
            <a:endParaRPr lang="en-US" sz="4000"/>
          </a:p>
        </p:txBody>
      </p:sp>
      <p:sp>
        <p:nvSpPr>
          <p:cNvPr id="335879" name="Text Box 7"/>
          <p:cNvSpPr txBox="1">
            <a:spLocks noChangeArrowheads="1"/>
          </p:cNvSpPr>
          <p:nvPr/>
        </p:nvSpPr>
        <p:spPr bwMode="auto">
          <a:xfrm>
            <a:off x="5791200" y="3962400"/>
            <a:ext cx="2819400" cy="1004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14B12B"/>
                </a:solidFill>
              </a:rPr>
              <a:t>Yes! </a:t>
            </a:r>
          </a:p>
          <a:p>
            <a:pPr>
              <a:spcBef>
                <a:spcPct val="50000"/>
              </a:spcBef>
            </a:pPr>
            <a:r>
              <a:rPr lang="en-US">
                <a:solidFill>
                  <a:srgbClr val="14B12B"/>
                </a:solidFill>
              </a:rPr>
              <a:t>Send it to the output.</a:t>
            </a:r>
          </a:p>
        </p:txBody>
      </p:sp>
      <p:sp>
        <p:nvSpPr>
          <p:cNvPr id="335880" name="Line 8"/>
          <p:cNvSpPr>
            <a:spLocks noChangeShapeType="1"/>
          </p:cNvSpPr>
          <p:nvPr/>
        </p:nvSpPr>
        <p:spPr bwMode="auto">
          <a:xfrm>
            <a:off x="12954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5881" name="Line 9"/>
          <p:cNvSpPr>
            <a:spLocks noChangeShapeType="1"/>
          </p:cNvSpPr>
          <p:nvPr/>
        </p:nvSpPr>
        <p:spPr bwMode="auto">
          <a:xfrm>
            <a:off x="14478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5882" name="Line 10"/>
          <p:cNvSpPr>
            <a:spLocks noChangeShapeType="1"/>
          </p:cNvSpPr>
          <p:nvPr/>
        </p:nvSpPr>
        <p:spPr bwMode="auto">
          <a:xfrm>
            <a:off x="16002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5883" name="Line 11"/>
          <p:cNvSpPr>
            <a:spLocks noChangeShapeType="1"/>
          </p:cNvSpPr>
          <p:nvPr/>
        </p:nvSpPr>
        <p:spPr bwMode="auto">
          <a:xfrm>
            <a:off x="17526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5884" name="Line 12"/>
          <p:cNvSpPr>
            <a:spLocks noChangeShapeType="1"/>
          </p:cNvSpPr>
          <p:nvPr/>
        </p:nvSpPr>
        <p:spPr bwMode="auto">
          <a:xfrm>
            <a:off x="19050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5885" name="Line 13"/>
          <p:cNvSpPr>
            <a:spLocks noChangeShapeType="1"/>
          </p:cNvSpPr>
          <p:nvPr/>
        </p:nvSpPr>
        <p:spPr bwMode="auto">
          <a:xfrm>
            <a:off x="20574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5886" name="Line 14"/>
          <p:cNvSpPr>
            <a:spLocks noChangeShapeType="1"/>
          </p:cNvSpPr>
          <p:nvPr/>
        </p:nvSpPr>
        <p:spPr bwMode="auto">
          <a:xfrm>
            <a:off x="22098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5887" name="Line 15"/>
          <p:cNvSpPr>
            <a:spLocks noChangeShapeType="1"/>
          </p:cNvSpPr>
          <p:nvPr/>
        </p:nvSpPr>
        <p:spPr bwMode="auto">
          <a:xfrm>
            <a:off x="23622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5888" name="Line 16"/>
          <p:cNvSpPr>
            <a:spLocks noChangeShapeType="1"/>
          </p:cNvSpPr>
          <p:nvPr/>
        </p:nvSpPr>
        <p:spPr bwMode="auto">
          <a:xfrm>
            <a:off x="25146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5889" name="Line 17"/>
          <p:cNvSpPr>
            <a:spLocks noChangeShapeType="1"/>
          </p:cNvSpPr>
          <p:nvPr/>
        </p:nvSpPr>
        <p:spPr bwMode="auto">
          <a:xfrm>
            <a:off x="26670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5890" name="Line 18"/>
          <p:cNvSpPr>
            <a:spLocks noChangeShapeType="1"/>
          </p:cNvSpPr>
          <p:nvPr/>
        </p:nvSpPr>
        <p:spPr bwMode="auto">
          <a:xfrm>
            <a:off x="28194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5891" name="Line 19"/>
          <p:cNvSpPr>
            <a:spLocks noChangeShapeType="1"/>
          </p:cNvSpPr>
          <p:nvPr/>
        </p:nvSpPr>
        <p:spPr bwMode="auto">
          <a:xfrm>
            <a:off x="35814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5892" name="Line 20"/>
          <p:cNvSpPr>
            <a:spLocks noChangeShapeType="1"/>
          </p:cNvSpPr>
          <p:nvPr/>
        </p:nvSpPr>
        <p:spPr bwMode="auto">
          <a:xfrm>
            <a:off x="37338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5893" name="Line 21"/>
          <p:cNvSpPr>
            <a:spLocks noChangeShapeType="1"/>
          </p:cNvSpPr>
          <p:nvPr/>
        </p:nvSpPr>
        <p:spPr bwMode="auto">
          <a:xfrm>
            <a:off x="38862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5894" name="Line 22"/>
          <p:cNvSpPr>
            <a:spLocks noChangeShapeType="1"/>
          </p:cNvSpPr>
          <p:nvPr/>
        </p:nvSpPr>
        <p:spPr bwMode="auto">
          <a:xfrm>
            <a:off x="40386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5895" name="Line 23"/>
          <p:cNvSpPr>
            <a:spLocks noChangeShapeType="1"/>
          </p:cNvSpPr>
          <p:nvPr/>
        </p:nvSpPr>
        <p:spPr bwMode="auto">
          <a:xfrm>
            <a:off x="41910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5896" name="Line 24"/>
          <p:cNvSpPr>
            <a:spLocks noChangeShapeType="1"/>
          </p:cNvSpPr>
          <p:nvPr/>
        </p:nvSpPr>
        <p:spPr bwMode="auto">
          <a:xfrm>
            <a:off x="43434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5897" name="Line 25"/>
          <p:cNvSpPr>
            <a:spLocks noChangeShapeType="1"/>
          </p:cNvSpPr>
          <p:nvPr/>
        </p:nvSpPr>
        <p:spPr bwMode="auto">
          <a:xfrm>
            <a:off x="44958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5898" name="Line 26"/>
          <p:cNvSpPr>
            <a:spLocks noChangeShapeType="1"/>
          </p:cNvSpPr>
          <p:nvPr/>
        </p:nvSpPr>
        <p:spPr bwMode="auto">
          <a:xfrm>
            <a:off x="46482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5899" name="Line 27"/>
          <p:cNvSpPr>
            <a:spLocks noChangeShapeType="1"/>
          </p:cNvSpPr>
          <p:nvPr/>
        </p:nvSpPr>
        <p:spPr bwMode="auto">
          <a:xfrm>
            <a:off x="48006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5900" name="Line 28"/>
          <p:cNvSpPr>
            <a:spLocks noChangeShapeType="1"/>
          </p:cNvSpPr>
          <p:nvPr/>
        </p:nvSpPr>
        <p:spPr bwMode="auto">
          <a:xfrm>
            <a:off x="49530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5901" name="Line 29"/>
          <p:cNvSpPr>
            <a:spLocks noChangeShapeType="1"/>
          </p:cNvSpPr>
          <p:nvPr/>
        </p:nvSpPr>
        <p:spPr bwMode="auto">
          <a:xfrm>
            <a:off x="51054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5902" name="Line 30"/>
          <p:cNvSpPr>
            <a:spLocks noChangeShapeType="1"/>
          </p:cNvSpPr>
          <p:nvPr/>
        </p:nvSpPr>
        <p:spPr bwMode="auto">
          <a:xfrm>
            <a:off x="52578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5903" name="Line 31"/>
          <p:cNvSpPr>
            <a:spLocks noChangeShapeType="1"/>
          </p:cNvSpPr>
          <p:nvPr/>
        </p:nvSpPr>
        <p:spPr bwMode="auto">
          <a:xfrm>
            <a:off x="54102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5904" name="Line 32"/>
          <p:cNvSpPr>
            <a:spLocks noChangeShapeType="1"/>
          </p:cNvSpPr>
          <p:nvPr/>
        </p:nvSpPr>
        <p:spPr bwMode="auto">
          <a:xfrm>
            <a:off x="55626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5905" name="Line 33"/>
          <p:cNvSpPr>
            <a:spLocks noChangeShapeType="1"/>
          </p:cNvSpPr>
          <p:nvPr/>
        </p:nvSpPr>
        <p:spPr bwMode="auto">
          <a:xfrm>
            <a:off x="57150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5906" name="Line 34"/>
          <p:cNvSpPr>
            <a:spLocks noChangeShapeType="1"/>
          </p:cNvSpPr>
          <p:nvPr/>
        </p:nvSpPr>
        <p:spPr bwMode="auto">
          <a:xfrm>
            <a:off x="58674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5907" name="Line 35"/>
          <p:cNvSpPr>
            <a:spLocks noChangeShapeType="1"/>
          </p:cNvSpPr>
          <p:nvPr/>
        </p:nvSpPr>
        <p:spPr bwMode="auto">
          <a:xfrm>
            <a:off x="60198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5908" name="Line 36"/>
          <p:cNvSpPr>
            <a:spLocks noChangeShapeType="1"/>
          </p:cNvSpPr>
          <p:nvPr/>
        </p:nvSpPr>
        <p:spPr bwMode="auto">
          <a:xfrm>
            <a:off x="61722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5909" name="Line 37"/>
          <p:cNvSpPr>
            <a:spLocks noChangeShapeType="1"/>
          </p:cNvSpPr>
          <p:nvPr/>
        </p:nvSpPr>
        <p:spPr bwMode="auto">
          <a:xfrm>
            <a:off x="63246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5910" name="Line 38"/>
          <p:cNvSpPr>
            <a:spLocks noChangeShapeType="1"/>
          </p:cNvSpPr>
          <p:nvPr/>
        </p:nvSpPr>
        <p:spPr bwMode="auto">
          <a:xfrm>
            <a:off x="64770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5911" name="Line 39"/>
          <p:cNvSpPr>
            <a:spLocks noChangeShapeType="1"/>
          </p:cNvSpPr>
          <p:nvPr/>
        </p:nvSpPr>
        <p:spPr bwMode="auto">
          <a:xfrm>
            <a:off x="66294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5912" name="Line 40"/>
          <p:cNvSpPr>
            <a:spLocks noChangeShapeType="1"/>
          </p:cNvSpPr>
          <p:nvPr/>
        </p:nvSpPr>
        <p:spPr bwMode="auto">
          <a:xfrm>
            <a:off x="67818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5913" name="Line 41"/>
          <p:cNvSpPr>
            <a:spLocks noChangeShapeType="1"/>
          </p:cNvSpPr>
          <p:nvPr/>
        </p:nvSpPr>
        <p:spPr bwMode="auto">
          <a:xfrm>
            <a:off x="69342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5914" name="Line 42"/>
          <p:cNvSpPr>
            <a:spLocks noChangeShapeType="1"/>
          </p:cNvSpPr>
          <p:nvPr/>
        </p:nvSpPr>
        <p:spPr bwMode="auto">
          <a:xfrm>
            <a:off x="70866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5915" name="Line 43"/>
          <p:cNvSpPr>
            <a:spLocks noChangeShapeType="1"/>
          </p:cNvSpPr>
          <p:nvPr/>
        </p:nvSpPr>
        <p:spPr bwMode="auto">
          <a:xfrm>
            <a:off x="72390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5916" name="Line 44"/>
          <p:cNvSpPr>
            <a:spLocks noChangeShapeType="1"/>
          </p:cNvSpPr>
          <p:nvPr/>
        </p:nvSpPr>
        <p:spPr bwMode="auto">
          <a:xfrm>
            <a:off x="73914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5917" name="Line 45"/>
          <p:cNvSpPr>
            <a:spLocks noChangeShapeType="1"/>
          </p:cNvSpPr>
          <p:nvPr/>
        </p:nvSpPr>
        <p:spPr bwMode="auto">
          <a:xfrm>
            <a:off x="75438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5918" name="Line 46"/>
          <p:cNvSpPr>
            <a:spLocks noChangeShapeType="1"/>
          </p:cNvSpPr>
          <p:nvPr/>
        </p:nvSpPr>
        <p:spPr bwMode="auto">
          <a:xfrm>
            <a:off x="76962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5919" name="Line 47"/>
          <p:cNvSpPr>
            <a:spLocks noChangeShapeType="1"/>
          </p:cNvSpPr>
          <p:nvPr/>
        </p:nvSpPr>
        <p:spPr bwMode="auto">
          <a:xfrm>
            <a:off x="78486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5920" name="Line 48"/>
          <p:cNvSpPr>
            <a:spLocks noChangeShapeType="1"/>
          </p:cNvSpPr>
          <p:nvPr/>
        </p:nvSpPr>
        <p:spPr bwMode="auto">
          <a:xfrm>
            <a:off x="29718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5921" name="Line 49"/>
          <p:cNvSpPr>
            <a:spLocks noChangeShapeType="1"/>
          </p:cNvSpPr>
          <p:nvPr/>
        </p:nvSpPr>
        <p:spPr bwMode="auto">
          <a:xfrm>
            <a:off x="31242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5922" name="Line 50"/>
          <p:cNvSpPr>
            <a:spLocks noChangeShapeType="1"/>
          </p:cNvSpPr>
          <p:nvPr/>
        </p:nvSpPr>
        <p:spPr bwMode="auto">
          <a:xfrm>
            <a:off x="32766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5923" name="Line 51"/>
          <p:cNvSpPr>
            <a:spLocks noChangeShapeType="1"/>
          </p:cNvSpPr>
          <p:nvPr/>
        </p:nvSpPr>
        <p:spPr bwMode="auto">
          <a:xfrm>
            <a:off x="34290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5924" name="Line 52"/>
          <p:cNvSpPr>
            <a:spLocks noChangeShapeType="1"/>
          </p:cNvSpPr>
          <p:nvPr/>
        </p:nvSpPr>
        <p:spPr bwMode="auto">
          <a:xfrm>
            <a:off x="11430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cxnSp>
        <p:nvCxnSpPr>
          <p:cNvPr id="335925" name="AutoShape 53"/>
          <p:cNvCxnSpPr>
            <a:cxnSpLocks noChangeShapeType="1"/>
            <a:stCxn id="335892" idx="0"/>
            <a:endCxn id="335877" idx="1"/>
          </p:cNvCxnSpPr>
          <p:nvPr/>
        </p:nvCxnSpPr>
        <p:spPr bwMode="auto">
          <a:xfrm rot="16200000">
            <a:off x="3661568" y="1688307"/>
            <a:ext cx="677863" cy="533400"/>
          </a:xfrm>
          <a:prstGeom prst="curvedConnector2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3C784A-330D-A843-8338-1B656748B612}" type="datetime1">
              <a:rPr lang="en-US"/>
              <a:pPr/>
              <a:t>10/29/12</a:t>
            </a:fld>
            <a:endParaRPr lang="en-US"/>
          </a:p>
        </p:txBody>
      </p:sp>
      <p:sp>
        <p:nvSpPr>
          <p:cNvPr id="5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Bill Howe, eScience Institute</a:t>
            </a:r>
          </a:p>
        </p:txBody>
      </p:sp>
      <p:sp>
        <p:nvSpPr>
          <p:cNvPr id="5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B8F13-9F2C-F049-8488-B4D0EC698268}" type="slidenum">
              <a:rPr lang="en-US"/>
              <a:pPr/>
              <a:t>18</a:t>
            </a:fld>
            <a:endParaRPr lang="en-US"/>
          </a:p>
        </p:txBody>
      </p:sp>
      <p:sp>
        <p:nvSpPr>
          <p:cNvPr id="336898" name="Rectangle 2"/>
          <p:cNvSpPr>
            <a:spLocks noChangeArrowheads="1"/>
          </p:cNvSpPr>
          <p:nvPr/>
        </p:nvSpPr>
        <p:spPr bwMode="auto">
          <a:xfrm>
            <a:off x="990600" y="2141538"/>
            <a:ext cx="7086600" cy="838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6899" name="AutoShape 3"/>
          <p:cNvSpPr>
            <a:spLocks noChangeArrowheads="1"/>
          </p:cNvSpPr>
          <p:nvPr/>
        </p:nvSpPr>
        <p:spPr bwMode="auto">
          <a:xfrm>
            <a:off x="3657600" y="1905000"/>
            <a:ext cx="152400" cy="1295400"/>
          </a:xfrm>
          <a:prstGeom prst="roundRect">
            <a:avLst>
              <a:gd name="adj" fmla="val 16667"/>
            </a:avLst>
          </a:prstGeom>
          <a:solidFill>
            <a:srgbClr val="FFCC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6900" name="Rectangle 4"/>
          <p:cNvSpPr>
            <a:spLocks noChangeArrowheads="1"/>
          </p:cNvSpPr>
          <p:nvPr/>
        </p:nvSpPr>
        <p:spPr bwMode="auto">
          <a:xfrm>
            <a:off x="4267200" y="1447800"/>
            <a:ext cx="1960563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600"/>
              <a:t>GATTACGATATTA</a:t>
            </a:r>
          </a:p>
        </p:txBody>
      </p:sp>
      <p:sp>
        <p:nvSpPr>
          <p:cNvPr id="336901" name="Line 5"/>
          <p:cNvSpPr>
            <a:spLocks noChangeShapeType="1"/>
          </p:cNvSpPr>
          <p:nvPr/>
        </p:nvSpPr>
        <p:spPr bwMode="auto">
          <a:xfrm>
            <a:off x="12954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6902" name="Line 6"/>
          <p:cNvSpPr>
            <a:spLocks noChangeShapeType="1"/>
          </p:cNvSpPr>
          <p:nvPr/>
        </p:nvSpPr>
        <p:spPr bwMode="auto">
          <a:xfrm>
            <a:off x="14478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6903" name="Line 7"/>
          <p:cNvSpPr>
            <a:spLocks noChangeShapeType="1"/>
          </p:cNvSpPr>
          <p:nvPr/>
        </p:nvSpPr>
        <p:spPr bwMode="auto">
          <a:xfrm>
            <a:off x="16002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6904" name="Line 8"/>
          <p:cNvSpPr>
            <a:spLocks noChangeShapeType="1"/>
          </p:cNvSpPr>
          <p:nvPr/>
        </p:nvSpPr>
        <p:spPr bwMode="auto">
          <a:xfrm>
            <a:off x="17526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6905" name="Line 9"/>
          <p:cNvSpPr>
            <a:spLocks noChangeShapeType="1"/>
          </p:cNvSpPr>
          <p:nvPr/>
        </p:nvSpPr>
        <p:spPr bwMode="auto">
          <a:xfrm>
            <a:off x="19050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6906" name="Line 10"/>
          <p:cNvSpPr>
            <a:spLocks noChangeShapeType="1"/>
          </p:cNvSpPr>
          <p:nvPr/>
        </p:nvSpPr>
        <p:spPr bwMode="auto">
          <a:xfrm>
            <a:off x="20574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6907" name="Line 11"/>
          <p:cNvSpPr>
            <a:spLocks noChangeShapeType="1"/>
          </p:cNvSpPr>
          <p:nvPr/>
        </p:nvSpPr>
        <p:spPr bwMode="auto">
          <a:xfrm>
            <a:off x="22098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6908" name="Line 12"/>
          <p:cNvSpPr>
            <a:spLocks noChangeShapeType="1"/>
          </p:cNvSpPr>
          <p:nvPr/>
        </p:nvSpPr>
        <p:spPr bwMode="auto">
          <a:xfrm>
            <a:off x="23622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6909" name="Line 13"/>
          <p:cNvSpPr>
            <a:spLocks noChangeShapeType="1"/>
          </p:cNvSpPr>
          <p:nvPr/>
        </p:nvSpPr>
        <p:spPr bwMode="auto">
          <a:xfrm>
            <a:off x="25146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6910" name="Line 14"/>
          <p:cNvSpPr>
            <a:spLocks noChangeShapeType="1"/>
          </p:cNvSpPr>
          <p:nvPr/>
        </p:nvSpPr>
        <p:spPr bwMode="auto">
          <a:xfrm>
            <a:off x="26670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6911" name="Line 15"/>
          <p:cNvSpPr>
            <a:spLocks noChangeShapeType="1"/>
          </p:cNvSpPr>
          <p:nvPr/>
        </p:nvSpPr>
        <p:spPr bwMode="auto">
          <a:xfrm>
            <a:off x="28194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6912" name="Line 16"/>
          <p:cNvSpPr>
            <a:spLocks noChangeShapeType="1"/>
          </p:cNvSpPr>
          <p:nvPr/>
        </p:nvSpPr>
        <p:spPr bwMode="auto">
          <a:xfrm>
            <a:off x="35814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6913" name="Line 17"/>
          <p:cNvSpPr>
            <a:spLocks noChangeShapeType="1"/>
          </p:cNvSpPr>
          <p:nvPr/>
        </p:nvSpPr>
        <p:spPr bwMode="auto">
          <a:xfrm>
            <a:off x="37338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6914" name="Line 18"/>
          <p:cNvSpPr>
            <a:spLocks noChangeShapeType="1"/>
          </p:cNvSpPr>
          <p:nvPr/>
        </p:nvSpPr>
        <p:spPr bwMode="auto">
          <a:xfrm>
            <a:off x="38862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6915" name="Line 19"/>
          <p:cNvSpPr>
            <a:spLocks noChangeShapeType="1"/>
          </p:cNvSpPr>
          <p:nvPr/>
        </p:nvSpPr>
        <p:spPr bwMode="auto">
          <a:xfrm>
            <a:off x="40386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6916" name="Line 20"/>
          <p:cNvSpPr>
            <a:spLocks noChangeShapeType="1"/>
          </p:cNvSpPr>
          <p:nvPr/>
        </p:nvSpPr>
        <p:spPr bwMode="auto">
          <a:xfrm>
            <a:off x="41910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6917" name="Line 21"/>
          <p:cNvSpPr>
            <a:spLocks noChangeShapeType="1"/>
          </p:cNvSpPr>
          <p:nvPr/>
        </p:nvSpPr>
        <p:spPr bwMode="auto">
          <a:xfrm>
            <a:off x="43434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6918" name="Line 22"/>
          <p:cNvSpPr>
            <a:spLocks noChangeShapeType="1"/>
          </p:cNvSpPr>
          <p:nvPr/>
        </p:nvSpPr>
        <p:spPr bwMode="auto">
          <a:xfrm>
            <a:off x="44958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6919" name="Line 23"/>
          <p:cNvSpPr>
            <a:spLocks noChangeShapeType="1"/>
          </p:cNvSpPr>
          <p:nvPr/>
        </p:nvSpPr>
        <p:spPr bwMode="auto">
          <a:xfrm>
            <a:off x="46482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6920" name="Line 24"/>
          <p:cNvSpPr>
            <a:spLocks noChangeShapeType="1"/>
          </p:cNvSpPr>
          <p:nvPr/>
        </p:nvSpPr>
        <p:spPr bwMode="auto">
          <a:xfrm>
            <a:off x="48006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6921" name="Line 25"/>
          <p:cNvSpPr>
            <a:spLocks noChangeShapeType="1"/>
          </p:cNvSpPr>
          <p:nvPr/>
        </p:nvSpPr>
        <p:spPr bwMode="auto">
          <a:xfrm>
            <a:off x="49530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6922" name="Line 26"/>
          <p:cNvSpPr>
            <a:spLocks noChangeShapeType="1"/>
          </p:cNvSpPr>
          <p:nvPr/>
        </p:nvSpPr>
        <p:spPr bwMode="auto">
          <a:xfrm>
            <a:off x="51054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6923" name="Line 27"/>
          <p:cNvSpPr>
            <a:spLocks noChangeShapeType="1"/>
          </p:cNvSpPr>
          <p:nvPr/>
        </p:nvSpPr>
        <p:spPr bwMode="auto">
          <a:xfrm>
            <a:off x="52578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6924" name="Line 28"/>
          <p:cNvSpPr>
            <a:spLocks noChangeShapeType="1"/>
          </p:cNvSpPr>
          <p:nvPr/>
        </p:nvSpPr>
        <p:spPr bwMode="auto">
          <a:xfrm>
            <a:off x="54102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6925" name="Line 29"/>
          <p:cNvSpPr>
            <a:spLocks noChangeShapeType="1"/>
          </p:cNvSpPr>
          <p:nvPr/>
        </p:nvSpPr>
        <p:spPr bwMode="auto">
          <a:xfrm>
            <a:off x="55626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6926" name="Line 30"/>
          <p:cNvSpPr>
            <a:spLocks noChangeShapeType="1"/>
          </p:cNvSpPr>
          <p:nvPr/>
        </p:nvSpPr>
        <p:spPr bwMode="auto">
          <a:xfrm>
            <a:off x="57150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6927" name="Line 31"/>
          <p:cNvSpPr>
            <a:spLocks noChangeShapeType="1"/>
          </p:cNvSpPr>
          <p:nvPr/>
        </p:nvSpPr>
        <p:spPr bwMode="auto">
          <a:xfrm>
            <a:off x="58674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6928" name="Line 32"/>
          <p:cNvSpPr>
            <a:spLocks noChangeShapeType="1"/>
          </p:cNvSpPr>
          <p:nvPr/>
        </p:nvSpPr>
        <p:spPr bwMode="auto">
          <a:xfrm>
            <a:off x="60198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6929" name="Line 33"/>
          <p:cNvSpPr>
            <a:spLocks noChangeShapeType="1"/>
          </p:cNvSpPr>
          <p:nvPr/>
        </p:nvSpPr>
        <p:spPr bwMode="auto">
          <a:xfrm>
            <a:off x="61722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6930" name="Line 34"/>
          <p:cNvSpPr>
            <a:spLocks noChangeShapeType="1"/>
          </p:cNvSpPr>
          <p:nvPr/>
        </p:nvSpPr>
        <p:spPr bwMode="auto">
          <a:xfrm>
            <a:off x="63246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6931" name="Line 35"/>
          <p:cNvSpPr>
            <a:spLocks noChangeShapeType="1"/>
          </p:cNvSpPr>
          <p:nvPr/>
        </p:nvSpPr>
        <p:spPr bwMode="auto">
          <a:xfrm>
            <a:off x="64770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6932" name="Line 36"/>
          <p:cNvSpPr>
            <a:spLocks noChangeShapeType="1"/>
          </p:cNvSpPr>
          <p:nvPr/>
        </p:nvSpPr>
        <p:spPr bwMode="auto">
          <a:xfrm>
            <a:off x="66294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6933" name="Line 37"/>
          <p:cNvSpPr>
            <a:spLocks noChangeShapeType="1"/>
          </p:cNvSpPr>
          <p:nvPr/>
        </p:nvSpPr>
        <p:spPr bwMode="auto">
          <a:xfrm>
            <a:off x="67818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6934" name="Line 38"/>
          <p:cNvSpPr>
            <a:spLocks noChangeShapeType="1"/>
          </p:cNvSpPr>
          <p:nvPr/>
        </p:nvSpPr>
        <p:spPr bwMode="auto">
          <a:xfrm>
            <a:off x="69342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6935" name="Line 39"/>
          <p:cNvSpPr>
            <a:spLocks noChangeShapeType="1"/>
          </p:cNvSpPr>
          <p:nvPr/>
        </p:nvSpPr>
        <p:spPr bwMode="auto">
          <a:xfrm>
            <a:off x="70866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6936" name="Line 40"/>
          <p:cNvSpPr>
            <a:spLocks noChangeShapeType="1"/>
          </p:cNvSpPr>
          <p:nvPr/>
        </p:nvSpPr>
        <p:spPr bwMode="auto">
          <a:xfrm>
            <a:off x="72390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6937" name="Line 41"/>
          <p:cNvSpPr>
            <a:spLocks noChangeShapeType="1"/>
          </p:cNvSpPr>
          <p:nvPr/>
        </p:nvSpPr>
        <p:spPr bwMode="auto">
          <a:xfrm>
            <a:off x="73914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6938" name="Line 42"/>
          <p:cNvSpPr>
            <a:spLocks noChangeShapeType="1"/>
          </p:cNvSpPr>
          <p:nvPr/>
        </p:nvSpPr>
        <p:spPr bwMode="auto">
          <a:xfrm>
            <a:off x="75438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6939" name="Line 43"/>
          <p:cNvSpPr>
            <a:spLocks noChangeShapeType="1"/>
          </p:cNvSpPr>
          <p:nvPr/>
        </p:nvSpPr>
        <p:spPr bwMode="auto">
          <a:xfrm>
            <a:off x="76962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6940" name="Line 44"/>
          <p:cNvSpPr>
            <a:spLocks noChangeShapeType="1"/>
          </p:cNvSpPr>
          <p:nvPr/>
        </p:nvSpPr>
        <p:spPr bwMode="auto">
          <a:xfrm>
            <a:off x="78486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6941" name="Line 45"/>
          <p:cNvSpPr>
            <a:spLocks noChangeShapeType="1"/>
          </p:cNvSpPr>
          <p:nvPr/>
        </p:nvSpPr>
        <p:spPr bwMode="auto">
          <a:xfrm>
            <a:off x="29718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6942" name="Line 46"/>
          <p:cNvSpPr>
            <a:spLocks noChangeShapeType="1"/>
          </p:cNvSpPr>
          <p:nvPr/>
        </p:nvSpPr>
        <p:spPr bwMode="auto">
          <a:xfrm>
            <a:off x="31242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6943" name="Line 47"/>
          <p:cNvSpPr>
            <a:spLocks noChangeShapeType="1"/>
          </p:cNvSpPr>
          <p:nvPr/>
        </p:nvSpPr>
        <p:spPr bwMode="auto">
          <a:xfrm>
            <a:off x="32766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6944" name="Line 48"/>
          <p:cNvSpPr>
            <a:spLocks noChangeShapeType="1"/>
          </p:cNvSpPr>
          <p:nvPr/>
        </p:nvSpPr>
        <p:spPr bwMode="auto">
          <a:xfrm>
            <a:off x="34290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6945" name="Line 49"/>
          <p:cNvSpPr>
            <a:spLocks noChangeShapeType="1"/>
          </p:cNvSpPr>
          <p:nvPr/>
        </p:nvSpPr>
        <p:spPr bwMode="auto">
          <a:xfrm>
            <a:off x="11430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cxnSp>
        <p:nvCxnSpPr>
          <p:cNvPr id="336946" name="AutoShape 50"/>
          <p:cNvCxnSpPr>
            <a:cxnSpLocks noChangeShapeType="1"/>
            <a:stCxn id="336913" idx="0"/>
            <a:endCxn id="336900" idx="1"/>
          </p:cNvCxnSpPr>
          <p:nvPr/>
        </p:nvCxnSpPr>
        <p:spPr bwMode="auto">
          <a:xfrm rot="16200000">
            <a:off x="3661568" y="1688307"/>
            <a:ext cx="677863" cy="533400"/>
          </a:xfrm>
          <a:prstGeom prst="curvedConnector2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36947" name="Text Box 51"/>
          <p:cNvSpPr txBox="1">
            <a:spLocks noChangeArrowheads="1"/>
          </p:cNvSpPr>
          <p:nvPr/>
        </p:nvSpPr>
        <p:spPr bwMode="auto">
          <a:xfrm>
            <a:off x="1295400" y="4114800"/>
            <a:ext cx="6527800" cy="155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40 records, 40 comparions</a:t>
            </a:r>
            <a:endParaRPr lang="en-US" i="1"/>
          </a:p>
          <a:p>
            <a:pPr>
              <a:spcBef>
                <a:spcPct val="50000"/>
              </a:spcBef>
            </a:pPr>
            <a:r>
              <a:rPr lang="en-US" i="1"/>
              <a:t>N</a:t>
            </a:r>
            <a:r>
              <a:rPr lang="en-US"/>
              <a:t> records, </a:t>
            </a:r>
            <a:r>
              <a:rPr lang="en-US" i="1"/>
              <a:t>N </a:t>
            </a:r>
            <a:r>
              <a:rPr lang="en-US"/>
              <a:t>comparisons</a:t>
            </a:r>
          </a:p>
          <a:p>
            <a:pPr>
              <a:spcBef>
                <a:spcPct val="50000"/>
              </a:spcBef>
            </a:pPr>
            <a:r>
              <a:rPr lang="en-US">
                <a:solidFill>
                  <a:srgbClr val="FF0000"/>
                </a:solidFill>
              </a:rPr>
              <a:t>The algorithmic complexity is order N: O(</a:t>
            </a:r>
            <a:r>
              <a:rPr lang="en-US" i="1">
                <a:solidFill>
                  <a:srgbClr val="FF0000"/>
                </a:solidFill>
              </a:rPr>
              <a:t>N</a:t>
            </a:r>
            <a:r>
              <a:rPr lang="en-US">
                <a:solidFill>
                  <a:srgbClr val="FF0000"/>
                </a:solidFill>
              </a:rPr>
              <a:t>)</a:t>
            </a:r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22" name="Rectangle 2"/>
          <p:cNvSpPr>
            <a:spLocks noChangeArrowheads="1"/>
          </p:cNvSpPr>
          <p:nvPr/>
        </p:nvSpPr>
        <p:spPr bwMode="auto">
          <a:xfrm>
            <a:off x="990600" y="1905000"/>
            <a:ext cx="7086600" cy="838200"/>
          </a:xfrm>
          <a:prstGeom prst="rect">
            <a:avLst/>
          </a:prstGeom>
          <a:solidFill>
            <a:srgbClr val="CC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7923" name="Rectangle 3"/>
          <p:cNvSpPr>
            <a:spLocks noChangeArrowheads="1"/>
          </p:cNvSpPr>
          <p:nvPr/>
        </p:nvSpPr>
        <p:spPr bwMode="auto">
          <a:xfrm>
            <a:off x="990600" y="3429000"/>
            <a:ext cx="7086600" cy="838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7924" name="Line 4"/>
          <p:cNvSpPr>
            <a:spLocks noChangeShapeType="1"/>
          </p:cNvSpPr>
          <p:nvPr/>
        </p:nvSpPr>
        <p:spPr bwMode="auto">
          <a:xfrm>
            <a:off x="1295400" y="3589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7925" name="Line 5"/>
          <p:cNvSpPr>
            <a:spLocks noChangeShapeType="1"/>
          </p:cNvSpPr>
          <p:nvPr/>
        </p:nvSpPr>
        <p:spPr bwMode="auto">
          <a:xfrm>
            <a:off x="1447800" y="3589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7926" name="Line 6"/>
          <p:cNvSpPr>
            <a:spLocks noChangeShapeType="1"/>
          </p:cNvSpPr>
          <p:nvPr/>
        </p:nvSpPr>
        <p:spPr bwMode="auto">
          <a:xfrm>
            <a:off x="1600200" y="3589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7927" name="Line 7"/>
          <p:cNvSpPr>
            <a:spLocks noChangeShapeType="1"/>
          </p:cNvSpPr>
          <p:nvPr/>
        </p:nvSpPr>
        <p:spPr bwMode="auto">
          <a:xfrm>
            <a:off x="1752600" y="3589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7928" name="Line 8"/>
          <p:cNvSpPr>
            <a:spLocks noChangeShapeType="1"/>
          </p:cNvSpPr>
          <p:nvPr/>
        </p:nvSpPr>
        <p:spPr bwMode="auto">
          <a:xfrm>
            <a:off x="1905000" y="3589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7929" name="Line 9"/>
          <p:cNvSpPr>
            <a:spLocks noChangeShapeType="1"/>
          </p:cNvSpPr>
          <p:nvPr/>
        </p:nvSpPr>
        <p:spPr bwMode="auto">
          <a:xfrm>
            <a:off x="2057400" y="3589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7930" name="Line 10"/>
          <p:cNvSpPr>
            <a:spLocks noChangeShapeType="1"/>
          </p:cNvSpPr>
          <p:nvPr/>
        </p:nvSpPr>
        <p:spPr bwMode="auto">
          <a:xfrm>
            <a:off x="2209800" y="3589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7931" name="Line 11"/>
          <p:cNvSpPr>
            <a:spLocks noChangeShapeType="1"/>
          </p:cNvSpPr>
          <p:nvPr/>
        </p:nvSpPr>
        <p:spPr bwMode="auto">
          <a:xfrm>
            <a:off x="2362200" y="3589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7932" name="Line 12"/>
          <p:cNvSpPr>
            <a:spLocks noChangeShapeType="1"/>
          </p:cNvSpPr>
          <p:nvPr/>
        </p:nvSpPr>
        <p:spPr bwMode="auto">
          <a:xfrm>
            <a:off x="2514600" y="3589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7933" name="Line 13"/>
          <p:cNvSpPr>
            <a:spLocks noChangeShapeType="1"/>
          </p:cNvSpPr>
          <p:nvPr/>
        </p:nvSpPr>
        <p:spPr bwMode="auto">
          <a:xfrm>
            <a:off x="2667000" y="3589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7934" name="Line 14"/>
          <p:cNvSpPr>
            <a:spLocks noChangeShapeType="1"/>
          </p:cNvSpPr>
          <p:nvPr/>
        </p:nvSpPr>
        <p:spPr bwMode="auto">
          <a:xfrm>
            <a:off x="2819400" y="3589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7935" name="Line 15"/>
          <p:cNvSpPr>
            <a:spLocks noChangeShapeType="1"/>
          </p:cNvSpPr>
          <p:nvPr/>
        </p:nvSpPr>
        <p:spPr bwMode="auto">
          <a:xfrm>
            <a:off x="3581400" y="3589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7936" name="Line 16"/>
          <p:cNvSpPr>
            <a:spLocks noChangeShapeType="1"/>
          </p:cNvSpPr>
          <p:nvPr/>
        </p:nvSpPr>
        <p:spPr bwMode="auto">
          <a:xfrm>
            <a:off x="3733800" y="3589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7937" name="Line 17"/>
          <p:cNvSpPr>
            <a:spLocks noChangeShapeType="1"/>
          </p:cNvSpPr>
          <p:nvPr/>
        </p:nvSpPr>
        <p:spPr bwMode="auto">
          <a:xfrm>
            <a:off x="3886200" y="3589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7938" name="Line 18"/>
          <p:cNvSpPr>
            <a:spLocks noChangeShapeType="1"/>
          </p:cNvSpPr>
          <p:nvPr/>
        </p:nvSpPr>
        <p:spPr bwMode="auto">
          <a:xfrm>
            <a:off x="4038600" y="3589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7939" name="Line 19"/>
          <p:cNvSpPr>
            <a:spLocks noChangeShapeType="1"/>
          </p:cNvSpPr>
          <p:nvPr/>
        </p:nvSpPr>
        <p:spPr bwMode="auto">
          <a:xfrm>
            <a:off x="4191000" y="3589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7940" name="Line 20"/>
          <p:cNvSpPr>
            <a:spLocks noChangeShapeType="1"/>
          </p:cNvSpPr>
          <p:nvPr/>
        </p:nvSpPr>
        <p:spPr bwMode="auto">
          <a:xfrm>
            <a:off x="4343400" y="3589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7941" name="Line 21"/>
          <p:cNvSpPr>
            <a:spLocks noChangeShapeType="1"/>
          </p:cNvSpPr>
          <p:nvPr/>
        </p:nvSpPr>
        <p:spPr bwMode="auto">
          <a:xfrm>
            <a:off x="4495800" y="3589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7942" name="Line 22"/>
          <p:cNvSpPr>
            <a:spLocks noChangeShapeType="1"/>
          </p:cNvSpPr>
          <p:nvPr/>
        </p:nvSpPr>
        <p:spPr bwMode="auto">
          <a:xfrm>
            <a:off x="4648200" y="3589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7943" name="Line 23"/>
          <p:cNvSpPr>
            <a:spLocks noChangeShapeType="1"/>
          </p:cNvSpPr>
          <p:nvPr/>
        </p:nvSpPr>
        <p:spPr bwMode="auto">
          <a:xfrm>
            <a:off x="4800600" y="3589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7944" name="Line 24"/>
          <p:cNvSpPr>
            <a:spLocks noChangeShapeType="1"/>
          </p:cNvSpPr>
          <p:nvPr/>
        </p:nvSpPr>
        <p:spPr bwMode="auto">
          <a:xfrm>
            <a:off x="4953000" y="3589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7945" name="Line 25"/>
          <p:cNvSpPr>
            <a:spLocks noChangeShapeType="1"/>
          </p:cNvSpPr>
          <p:nvPr/>
        </p:nvSpPr>
        <p:spPr bwMode="auto">
          <a:xfrm>
            <a:off x="5105400" y="3589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7946" name="Line 26"/>
          <p:cNvSpPr>
            <a:spLocks noChangeShapeType="1"/>
          </p:cNvSpPr>
          <p:nvPr/>
        </p:nvSpPr>
        <p:spPr bwMode="auto">
          <a:xfrm>
            <a:off x="5257800" y="3589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7947" name="Line 27"/>
          <p:cNvSpPr>
            <a:spLocks noChangeShapeType="1"/>
          </p:cNvSpPr>
          <p:nvPr/>
        </p:nvSpPr>
        <p:spPr bwMode="auto">
          <a:xfrm>
            <a:off x="5410200" y="3589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7948" name="Line 28"/>
          <p:cNvSpPr>
            <a:spLocks noChangeShapeType="1"/>
          </p:cNvSpPr>
          <p:nvPr/>
        </p:nvSpPr>
        <p:spPr bwMode="auto">
          <a:xfrm>
            <a:off x="5562600" y="3589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7949" name="Line 29"/>
          <p:cNvSpPr>
            <a:spLocks noChangeShapeType="1"/>
          </p:cNvSpPr>
          <p:nvPr/>
        </p:nvSpPr>
        <p:spPr bwMode="auto">
          <a:xfrm>
            <a:off x="5715000" y="3589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7950" name="Line 30"/>
          <p:cNvSpPr>
            <a:spLocks noChangeShapeType="1"/>
          </p:cNvSpPr>
          <p:nvPr/>
        </p:nvSpPr>
        <p:spPr bwMode="auto">
          <a:xfrm>
            <a:off x="5867400" y="3589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7951" name="Line 31"/>
          <p:cNvSpPr>
            <a:spLocks noChangeShapeType="1"/>
          </p:cNvSpPr>
          <p:nvPr/>
        </p:nvSpPr>
        <p:spPr bwMode="auto">
          <a:xfrm>
            <a:off x="6019800" y="3589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7952" name="Line 32"/>
          <p:cNvSpPr>
            <a:spLocks noChangeShapeType="1"/>
          </p:cNvSpPr>
          <p:nvPr/>
        </p:nvSpPr>
        <p:spPr bwMode="auto">
          <a:xfrm>
            <a:off x="6172200" y="3589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7953" name="Line 33"/>
          <p:cNvSpPr>
            <a:spLocks noChangeShapeType="1"/>
          </p:cNvSpPr>
          <p:nvPr/>
        </p:nvSpPr>
        <p:spPr bwMode="auto">
          <a:xfrm>
            <a:off x="6324600" y="3589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7954" name="Line 34"/>
          <p:cNvSpPr>
            <a:spLocks noChangeShapeType="1"/>
          </p:cNvSpPr>
          <p:nvPr/>
        </p:nvSpPr>
        <p:spPr bwMode="auto">
          <a:xfrm>
            <a:off x="6477000" y="3589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7955" name="Line 35"/>
          <p:cNvSpPr>
            <a:spLocks noChangeShapeType="1"/>
          </p:cNvSpPr>
          <p:nvPr/>
        </p:nvSpPr>
        <p:spPr bwMode="auto">
          <a:xfrm>
            <a:off x="6629400" y="3589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7956" name="Line 36"/>
          <p:cNvSpPr>
            <a:spLocks noChangeShapeType="1"/>
          </p:cNvSpPr>
          <p:nvPr/>
        </p:nvSpPr>
        <p:spPr bwMode="auto">
          <a:xfrm>
            <a:off x="6781800" y="3589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7957" name="Line 37"/>
          <p:cNvSpPr>
            <a:spLocks noChangeShapeType="1"/>
          </p:cNvSpPr>
          <p:nvPr/>
        </p:nvSpPr>
        <p:spPr bwMode="auto">
          <a:xfrm>
            <a:off x="6934200" y="3589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7958" name="Line 38"/>
          <p:cNvSpPr>
            <a:spLocks noChangeShapeType="1"/>
          </p:cNvSpPr>
          <p:nvPr/>
        </p:nvSpPr>
        <p:spPr bwMode="auto">
          <a:xfrm>
            <a:off x="7086600" y="3589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7959" name="Line 39"/>
          <p:cNvSpPr>
            <a:spLocks noChangeShapeType="1"/>
          </p:cNvSpPr>
          <p:nvPr/>
        </p:nvSpPr>
        <p:spPr bwMode="auto">
          <a:xfrm>
            <a:off x="7239000" y="3589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7960" name="Line 40"/>
          <p:cNvSpPr>
            <a:spLocks noChangeShapeType="1"/>
          </p:cNvSpPr>
          <p:nvPr/>
        </p:nvSpPr>
        <p:spPr bwMode="auto">
          <a:xfrm>
            <a:off x="7391400" y="3589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7961" name="Line 41"/>
          <p:cNvSpPr>
            <a:spLocks noChangeShapeType="1"/>
          </p:cNvSpPr>
          <p:nvPr/>
        </p:nvSpPr>
        <p:spPr bwMode="auto">
          <a:xfrm>
            <a:off x="7543800" y="3589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7962" name="Line 42"/>
          <p:cNvSpPr>
            <a:spLocks noChangeShapeType="1"/>
          </p:cNvSpPr>
          <p:nvPr/>
        </p:nvSpPr>
        <p:spPr bwMode="auto">
          <a:xfrm>
            <a:off x="7696200" y="3589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7963" name="Line 43"/>
          <p:cNvSpPr>
            <a:spLocks noChangeShapeType="1"/>
          </p:cNvSpPr>
          <p:nvPr/>
        </p:nvSpPr>
        <p:spPr bwMode="auto">
          <a:xfrm>
            <a:off x="7848600" y="3589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7964" name="Line 44"/>
          <p:cNvSpPr>
            <a:spLocks noChangeShapeType="1"/>
          </p:cNvSpPr>
          <p:nvPr/>
        </p:nvSpPr>
        <p:spPr bwMode="auto">
          <a:xfrm>
            <a:off x="2971800" y="3589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7965" name="Line 45"/>
          <p:cNvSpPr>
            <a:spLocks noChangeShapeType="1"/>
          </p:cNvSpPr>
          <p:nvPr/>
        </p:nvSpPr>
        <p:spPr bwMode="auto">
          <a:xfrm>
            <a:off x="3124200" y="3589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7966" name="Line 46"/>
          <p:cNvSpPr>
            <a:spLocks noChangeShapeType="1"/>
          </p:cNvSpPr>
          <p:nvPr/>
        </p:nvSpPr>
        <p:spPr bwMode="auto">
          <a:xfrm>
            <a:off x="3276600" y="3589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7967" name="Line 47"/>
          <p:cNvSpPr>
            <a:spLocks noChangeShapeType="1"/>
          </p:cNvSpPr>
          <p:nvPr/>
        </p:nvSpPr>
        <p:spPr bwMode="auto">
          <a:xfrm>
            <a:off x="3429000" y="3589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7968" name="Line 48"/>
          <p:cNvSpPr>
            <a:spLocks noChangeShapeType="1"/>
          </p:cNvSpPr>
          <p:nvPr/>
        </p:nvSpPr>
        <p:spPr bwMode="auto">
          <a:xfrm>
            <a:off x="1143000" y="3589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7969" name="Rectangle 49"/>
          <p:cNvSpPr>
            <a:spLocks noChangeArrowheads="1"/>
          </p:cNvSpPr>
          <p:nvPr/>
        </p:nvSpPr>
        <p:spPr bwMode="auto">
          <a:xfrm>
            <a:off x="3962400" y="1219200"/>
            <a:ext cx="1960563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600"/>
              <a:t>GATTACGATATTA</a:t>
            </a:r>
          </a:p>
        </p:txBody>
      </p:sp>
      <p:cxnSp>
        <p:nvCxnSpPr>
          <p:cNvPr id="337970" name="AutoShape 50"/>
          <p:cNvCxnSpPr>
            <a:cxnSpLocks noChangeShapeType="1"/>
            <a:stCxn id="337993" idx="0"/>
            <a:endCxn id="337969" idx="1"/>
          </p:cNvCxnSpPr>
          <p:nvPr/>
        </p:nvCxnSpPr>
        <p:spPr bwMode="auto">
          <a:xfrm rot="5400000" flipH="1">
            <a:off x="4271168" y="1078707"/>
            <a:ext cx="677863" cy="1295400"/>
          </a:xfrm>
          <a:prstGeom prst="curvedConnector4">
            <a:avLst>
              <a:gd name="adj1" fmla="val 37472"/>
              <a:gd name="adj2" fmla="val 117648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37971" name="Line 51"/>
          <p:cNvSpPr>
            <a:spLocks noChangeShapeType="1"/>
          </p:cNvSpPr>
          <p:nvPr/>
        </p:nvSpPr>
        <p:spPr bwMode="auto">
          <a:xfrm>
            <a:off x="1295400" y="2065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7972" name="Line 52"/>
          <p:cNvSpPr>
            <a:spLocks noChangeShapeType="1"/>
          </p:cNvSpPr>
          <p:nvPr/>
        </p:nvSpPr>
        <p:spPr bwMode="auto">
          <a:xfrm>
            <a:off x="1447800" y="2065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7973" name="Line 53"/>
          <p:cNvSpPr>
            <a:spLocks noChangeShapeType="1"/>
          </p:cNvSpPr>
          <p:nvPr/>
        </p:nvSpPr>
        <p:spPr bwMode="auto">
          <a:xfrm>
            <a:off x="1600200" y="2065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7974" name="Line 54"/>
          <p:cNvSpPr>
            <a:spLocks noChangeShapeType="1"/>
          </p:cNvSpPr>
          <p:nvPr/>
        </p:nvSpPr>
        <p:spPr bwMode="auto">
          <a:xfrm>
            <a:off x="1752600" y="2065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7975" name="Line 55"/>
          <p:cNvSpPr>
            <a:spLocks noChangeShapeType="1"/>
          </p:cNvSpPr>
          <p:nvPr/>
        </p:nvSpPr>
        <p:spPr bwMode="auto">
          <a:xfrm>
            <a:off x="1905000" y="2065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7976" name="Line 56"/>
          <p:cNvSpPr>
            <a:spLocks noChangeShapeType="1"/>
          </p:cNvSpPr>
          <p:nvPr/>
        </p:nvSpPr>
        <p:spPr bwMode="auto">
          <a:xfrm>
            <a:off x="2057400" y="2065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7977" name="Line 57"/>
          <p:cNvSpPr>
            <a:spLocks noChangeShapeType="1"/>
          </p:cNvSpPr>
          <p:nvPr/>
        </p:nvSpPr>
        <p:spPr bwMode="auto">
          <a:xfrm>
            <a:off x="2209800" y="2065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7978" name="Line 58"/>
          <p:cNvSpPr>
            <a:spLocks noChangeShapeType="1"/>
          </p:cNvSpPr>
          <p:nvPr/>
        </p:nvSpPr>
        <p:spPr bwMode="auto">
          <a:xfrm>
            <a:off x="2362200" y="2065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7979" name="Line 59"/>
          <p:cNvSpPr>
            <a:spLocks noChangeShapeType="1"/>
          </p:cNvSpPr>
          <p:nvPr/>
        </p:nvSpPr>
        <p:spPr bwMode="auto">
          <a:xfrm>
            <a:off x="2514600" y="2065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7980" name="Line 60"/>
          <p:cNvSpPr>
            <a:spLocks noChangeShapeType="1"/>
          </p:cNvSpPr>
          <p:nvPr/>
        </p:nvSpPr>
        <p:spPr bwMode="auto">
          <a:xfrm>
            <a:off x="2667000" y="2065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7981" name="Line 61"/>
          <p:cNvSpPr>
            <a:spLocks noChangeShapeType="1"/>
          </p:cNvSpPr>
          <p:nvPr/>
        </p:nvSpPr>
        <p:spPr bwMode="auto">
          <a:xfrm>
            <a:off x="2819400" y="2065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7982" name="Line 62"/>
          <p:cNvSpPr>
            <a:spLocks noChangeShapeType="1"/>
          </p:cNvSpPr>
          <p:nvPr/>
        </p:nvSpPr>
        <p:spPr bwMode="auto">
          <a:xfrm>
            <a:off x="3581400" y="2065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7983" name="Line 63"/>
          <p:cNvSpPr>
            <a:spLocks noChangeShapeType="1"/>
          </p:cNvSpPr>
          <p:nvPr/>
        </p:nvSpPr>
        <p:spPr bwMode="auto">
          <a:xfrm>
            <a:off x="3733800" y="2065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7984" name="Line 64"/>
          <p:cNvSpPr>
            <a:spLocks noChangeShapeType="1"/>
          </p:cNvSpPr>
          <p:nvPr/>
        </p:nvSpPr>
        <p:spPr bwMode="auto">
          <a:xfrm>
            <a:off x="3886200" y="2065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7985" name="Line 65"/>
          <p:cNvSpPr>
            <a:spLocks noChangeShapeType="1"/>
          </p:cNvSpPr>
          <p:nvPr/>
        </p:nvSpPr>
        <p:spPr bwMode="auto">
          <a:xfrm>
            <a:off x="4038600" y="2065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7986" name="Line 66"/>
          <p:cNvSpPr>
            <a:spLocks noChangeShapeType="1"/>
          </p:cNvSpPr>
          <p:nvPr/>
        </p:nvSpPr>
        <p:spPr bwMode="auto">
          <a:xfrm>
            <a:off x="4191000" y="2065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7987" name="Line 67"/>
          <p:cNvSpPr>
            <a:spLocks noChangeShapeType="1"/>
          </p:cNvSpPr>
          <p:nvPr/>
        </p:nvSpPr>
        <p:spPr bwMode="auto">
          <a:xfrm>
            <a:off x="4343400" y="2065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7988" name="Line 68"/>
          <p:cNvSpPr>
            <a:spLocks noChangeShapeType="1"/>
          </p:cNvSpPr>
          <p:nvPr/>
        </p:nvSpPr>
        <p:spPr bwMode="auto">
          <a:xfrm>
            <a:off x="4495800" y="2065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7989" name="Line 69"/>
          <p:cNvSpPr>
            <a:spLocks noChangeShapeType="1"/>
          </p:cNvSpPr>
          <p:nvPr/>
        </p:nvSpPr>
        <p:spPr bwMode="auto">
          <a:xfrm>
            <a:off x="4648200" y="2065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7990" name="Line 70"/>
          <p:cNvSpPr>
            <a:spLocks noChangeShapeType="1"/>
          </p:cNvSpPr>
          <p:nvPr/>
        </p:nvSpPr>
        <p:spPr bwMode="auto">
          <a:xfrm>
            <a:off x="4800600" y="2065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7991" name="Line 71"/>
          <p:cNvSpPr>
            <a:spLocks noChangeShapeType="1"/>
          </p:cNvSpPr>
          <p:nvPr/>
        </p:nvSpPr>
        <p:spPr bwMode="auto">
          <a:xfrm>
            <a:off x="4953000" y="2065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7992" name="Line 72"/>
          <p:cNvSpPr>
            <a:spLocks noChangeShapeType="1"/>
          </p:cNvSpPr>
          <p:nvPr/>
        </p:nvSpPr>
        <p:spPr bwMode="auto">
          <a:xfrm>
            <a:off x="5105400" y="2065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7993" name="Line 73"/>
          <p:cNvSpPr>
            <a:spLocks noChangeShapeType="1"/>
          </p:cNvSpPr>
          <p:nvPr/>
        </p:nvSpPr>
        <p:spPr bwMode="auto">
          <a:xfrm>
            <a:off x="5257800" y="2065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7994" name="Line 74"/>
          <p:cNvSpPr>
            <a:spLocks noChangeShapeType="1"/>
          </p:cNvSpPr>
          <p:nvPr/>
        </p:nvSpPr>
        <p:spPr bwMode="auto">
          <a:xfrm>
            <a:off x="5410200" y="2065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7995" name="Line 75"/>
          <p:cNvSpPr>
            <a:spLocks noChangeShapeType="1"/>
          </p:cNvSpPr>
          <p:nvPr/>
        </p:nvSpPr>
        <p:spPr bwMode="auto">
          <a:xfrm>
            <a:off x="5562600" y="2065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7996" name="Line 76"/>
          <p:cNvSpPr>
            <a:spLocks noChangeShapeType="1"/>
          </p:cNvSpPr>
          <p:nvPr/>
        </p:nvSpPr>
        <p:spPr bwMode="auto">
          <a:xfrm>
            <a:off x="5715000" y="2065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7997" name="Line 77"/>
          <p:cNvSpPr>
            <a:spLocks noChangeShapeType="1"/>
          </p:cNvSpPr>
          <p:nvPr/>
        </p:nvSpPr>
        <p:spPr bwMode="auto">
          <a:xfrm>
            <a:off x="5867400" y="2065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7998" name="Line 78"/>
          <p:cNvSpPr>
            <a:spLocks noChangeShapeType="1"/>
          </p:cNvSpPr>
          <p:nvPr/>
        </p:nvSpPr>
        <p:spPr bwMode="auto">
          <a:xfrm>
            <a:off x="6019800" y="2065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7999" name="Line 79"/>
          <p:cNvSpPr>
            <a:spLocks noChangeShapeType="1"/>
          </p:cNvSpPr>
          <p:nvPr/>
        </p:nvSpPr>
        <p:spPr bwMode="auto">
          <a:xfrm>
            <a:off x="6172200" y="2065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000" name="Line 80"/>
          <p:cNvSpPr>
            <a:spLocks noChangeShapeType="1"/>
          </p:cNvSpPr>
          <p:nvPr/>
        </p:nvSpPr>
        <p:spPr bwMode="auto">
          <a:xfrm>
            <a:off x="6324600" y="2065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001" name="Line 81"/>
          <p:cNvSpPr>
            <a:spLocks noChangeShapeType="1"/>
          </p:cNvSpPr>
          <p:nvPr/>
        </p:nvSpPr>
        <p:spPr bwMode="auto">
          <a:xfrm>
            <a:off x="6477000" y="2065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002" name="Line 82"/>
          <p:cNvSpPr>
            <a:spLocks noChangeShapeType="1"/>
          </p:cNvSpPr>
          <p:nvPr/>
        </p:nvSpPr>
        <p:spPr bwMode="auto">
          <a:xfrm>
            <a:off x="6629400" y="2065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003" name="Line 83"/>
          <p:cNvSpPr>
            <a:spLocks noChangeShapeType="1"/>
          </p:cNvSpPr>
          <p:nvPr/>
        </p:nvSpPr>
        <p:spPr bwMode="auto">
          <a:xfrm>
            <a:off x="6781800" y="2065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004" name="Line 84"/>
          <p:cNvSpPr>
            <a:spLocks noChangeShapeType="1"/>
          </p:cNvSpPr>
          <p:nvPr/>
        </p:nvSpPr>
        <p:spPr bwMode="auto">
          <a:xfrm>
            <a:off x="6934200" y="2065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005" name="Line 85"/>
          <p:cNvSpPr>
            <a:spLocks noChangeShapeType="1"/>
          </p:cNvSpPr>
          <p:nvPr/>
        </p:nvSpPr>
        <p:spPr bwMode="auto">
          <a:xfrm>
            <a:off x="7086600" y="2065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006" name="Line 86"/>
          <p:cNvSpPr>
            <a:spLocks noChangeShapeType="1"/>
          </p:cNvSpPr>
          <p:nvPr/>
        </p:nvSpPr>
        <p:spPr bwMode="auto">
          <a:xfrm>
            <a:off x="7239000" y="2065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007" name="Line 87"/>
          <p:cNvSpPr>
            <a:spLocks noChangeShapeType="1"/>
          </p:cNvSpPr>
          <p:nvPr/>
        </p:nvSpPr>
        <p:spPr bwMode="auto">
          <a:xfrm>
            <a:off x="7391400" y="2065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008" name="Line 88"/>
          <p:cNvSpPr>
            <a:spLocks noChangeShapeType="1"/>
          </p:cNvSpPr>
          <p:nvPr/>
        </p:nvSpPr>
        <p:spPr bwMode="auto">
          <a:xfrm>
            <a:off x="7543800" y="2065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009" name="Line 89"/>
          <p:cNvSpPr>
            <a:spLocks noChangeShapeType="1"/>
          </p:cNvSpPr>
          <p:nvPr/>
        </p:nvSpPr>
        <p:spPr bwMode="auto">
          <a:xfrm>
            <a:off x="7696200" y="2065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010" name="Line 90"/>
          <p:cNvSpPr>
            <a:spLocks noChangeShapeType="1"/>
          </p:cNvSpPr>
          <p:nvPr/>
        </p:nvSpPr>
        <p:spPr bwMode="auto">
          <a:xfrm>
            <a:off x="7848600" y="2065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011" name="Line 91"/>
          <p:cNvSpPr>
            <a:spLocks noChangeShapeType="1"/>
          </p:cNvSpPr>
          <p:nvPr/>
        </p:nvSpPr>
        <p:spPr bwMode="auto">
          <a:xfrm>
            <a:off x="2971800" y="2065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012" name="Line 92"/>
          <p:cNvSpPr>
            <a:spLocks noChangeShapeType="1"/>
          </p:cNvSpPr>
          <p:nvPr/>
        </p:nvSpPr>
        <p:spPr bwMode="auto">
          <a:xfrm>
            <a:off x="3124200" y="2065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013" name="Line 93"/>
          <p:cNvSpPr>
            <a:spLocks noChangeShapeType="1"/>
          </p:cNvSpPr>
          <p:nvPr/>
        </p:nvSpPr>
        <p:spPr bwMode="auto">
          <a:xfrm>
            <a:off x="3276600" y="2065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014" name="Line 94"/>
          <p:cNvSpPr>
            <a:spLocks noChangeShapeType="1"/>
          </p:cNvSpPr>
          <p:nvPr/>
        </p:nvSpPr>
        <p:spPr bwMode="auto">
          <a:xfrm>
            <a:off x="3429000" y="2065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015" name="Line 95"/>
          <p:cNvSpPr>
            <a:spLocks noChangeShapeType="1"/>
          </p:cNvSpPr>
          <p:nvPr/>
        </p:nvSpPr>
        <p:spPr bwMode="auto">
          <a:xfrm>
            <a:off x="1143000" y="2065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016" name="Rectangle 96"/>
          <p:cNvSpPr>
            <a:spLocks noChangeArrowheads="1"/>
          </p:cNvSpPr>
          <p:nvPr/>
        </p:nvSpPr>
        <p:spPr bwMode="auto">
          <a:xfrm>
            <a:off x="1676400" y="838200"/>
            <a:ext cx="1712913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600"/>
              <a:t>AAAATCCTGCA</a:t>
            </a:r>
          </a:p>
        </p:txBody>
      </p:sp>
      <p:cxnSp>
        <p:nvCxnSpPr>
          <p:cNvPr id="338017" name="AutoShape 97"/>
          <p:cNvCxnSpPr>
            <a:cxnSpLocks noChangeShapeType="1"/>
            <a:stCxn id="338015" idx="0"/>
            <a:endCxn id="338016" idx="1"/>
          </p:cNvCxnSpPr>
          <p:nvPr/>
        </p:nvCxnSpPr>
        <p:spPr bwMode="auto">
          <a:xfrm rot="16200000">
            <a:off x="880268" y="1269207"/>
            <a:ext cx="1058863" cy="533400"/>
          </a:xfrm>
          <a:prstGeom prst="curvedConnector2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38018" name="Rectangle 98"/>
          <p:cNvSpPr>
            <a:spLocks noChangeArrowheads="1"/>
          </p:cNvSpPr>
          <p:nvPr/>
        </p:nvSpPr>
        <p:spPr bwMode="auto">
          <a:xfrm>
            <a:off x="1828800" y="1143000"/>
            <a:ext cx="172402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600"/>
              <a:t>AAACGCCTGCA</a:t>
            </a:r>
          </a:p>
        </p:txBody>
      </p:sp>
      <p:cxnSp>
        <p:nvCxnSpPr>
          <p:cNvPr id="338019" name="AutoShape 99"/>
          <p:cNvCxnSpPr>
            <a:cxnSpLocks noChangeShapeType="1"/>
            <a:stCxn id="337971" idx="0"/>
            <a:endCxn id="338018" idx="1"/>
          </p:cNvCxnSpPr>
          <p:nvPr/>
        </p:nvCxnSpPr>
        <p:spPr bwMode="auto">
          <a:xfrm rot="16200000">
            <a:off x="1185068" y="1421607"/>
            <a:ext cx="754063" cy="533400"/>
          </a:xfrm>
          <a:prstGeom prst="curvedConnector2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38020" name="AutoShape 100"/>
          <p:cNvCxnSpPr>
            <a:cxnSpLocks noChangeShapeType="1"/>
            <a:stCxn id="338015" idx="1"/>
            <a:endCxn id="337941" idx="0"/>
          </p:cNvCxnSpPr>
          <p:nvPr/>
        </p:nvCxnSpPr>
        <p:spPr bwMode="auto">
          <a:xfrm>
            <a:off x="1143000" y="2598738"/>
            <a:ext cx="33528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38021" name="AutoShape 101"/>
          <p:cNvCxnSpPr>
            <a:cxnSpLocks noChangeShapeType="1"/>
            <a:stCxn id="337971" idx="1"/>
            <a:endCxn id="337932" idx="0"/>
          </p:cNvCxnSpPr>
          <p:nvPr/>
        </p:nvCxnSpPr>
        <p:spPr bwMode="auto">
          <a:xfrm>
            <a:off x="1295400" y="2598738"/>
            <a:ext cx="12192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38022" name="AutoShape 102"/>
          <p:cNvCxnSpPr>
            <a:cxnSpLocks noChangeShapeType="1"/>
            <a:stCxn id="337972" idx="1"/>
            <a:endCxn id="337954" idx="0"/>
          </p:cNvCxnSpPr>
          <p:nvPr/>
        </p:nvCxnSpPr>
        <p:spPr bwMode="auto">
          <a:xfrm>
            <a:off x="1447800" y="2598738"/>
            <a:ext cx="50292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38023" name="AutoShape 103"/>
          <p:cNvCxnSpPr>
            <a:cxnSpLocks noChangeShapeType="1"/>
            <a:stCxn id="337985" idx="1"/>
            <a:endCxn id="337965" idx="0"/>
          </p:cNvCxnSpPr>
          <p:nvPr/>
        </p:nvCxnSpPr>
        <p:spPr bwMode="auto">
          <a:xfrm flipH="1">
            <a:off x="3124200" y="2598738"/>
            <a:ext cx="9144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38024" name="AutoShape 104"/>
          <p:cNvCxnSpPr>
            <a:cxnSpLocks noChangeShapeType="1"/>
            <a:stCxn id="338011" idx="1"/>
            <a:endCxn id="337926" idx="0"/>
          </p:cNvCxnSpPr>
          <p:nvPr/>
        </p:nvCxnSpPr>
        <p:spPr bwMode="auto">
          <a:xfrm flipH="1">
            <a:off x="1600200" y="2598738"/>
            <a:ext cx="13716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38025" name="AutoShape 105"/>
          <p:cNvCxnSpPr>
            <a:cxnSpLocks noChangeShapeType="1"/>
            <a:stCxn id="337997" idx="1"/>
            <a:endCxn id="337960" idx="0"/>
          </p:cNvCxnSpPr>
          <p:nvPr/>
        </p:nvCxnSpPr>
        <p:spPr bwMode="auto">
          <a:xfrm>
            <a:off x="5867400" y="2598738"/>
            <a:ext cx="15240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38026" name="AutoShape 106"/>
          <p:cNvCxnSpPr>
            <a:cxnSpLocks noChangeShapeType="1"/>
            <a:stCxn id="337993" idx="1"/>
            <a:endCxn id="337956" idx="0"/>
          </p:cNvCxnSpPr>
          <p:nvPr/>
        </p:nvCxnSpPr>
        <p:spPr bwMode="auto">
          <a:xfrm>
            <a:off x="5257800" y="2598738"/>
            <a:ext cx="15240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38027" name="AutoShape 107"/>
          <p:cNvCxnSpPr>
            <a:cxnSpLocks noChangeShapeType="1"/>
            <a:stCxn id="338009" idx="1"/>
            <a:endCxn id="337947" idx="0"/>
          </p:cNvCxnSpPr>
          <p:nvPr/>
        </p:nvCxnSpPr>
        <p:spPr bwMode="auto">
          <a:xfrm flipH="1">
            <a:off x="5410200" y="2598738"/>
            <a:ext cx="22860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38028" name="AutoShape 108"/>
          <p:cNvCxnSpPr>
            <a:cxnSpLocks noChangeShapeType="1"/>
            <a:stCxn id="338002" idx="1"/>
            <a:endCxn id="337961" idx="0"/>
          </p:cNvCxnSpPr>
          <p:nvPr/>
        </p:nvCxnSpPr>
        <p:spPr bwMode="auto">
          <a:xfrm>
            <a:off x="6629400" y="2598738"/>
            <a:ext cx="9144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38029" name="AutoShape 109"/>
          <p:cNvCxnSpPr>
            <a:cxnSpLocks noChangeShapeType="1"/>
            <a:stCxn id="338005" idx="1"/>
            <a:endCxn id="337943" idx="0"/>
          </p:cNvCxnSpPr>
          <p:nvPr/>
        </p:nvCxnSpPr>
        <p:spPr bwMode="auto">
          <a:xfrm flipH="1">
            <a:off x="4800600" y="2598738"/>
            <a:ext cx="22860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38030" name="AutoShape 110"/>
          <p:cNvCxnSpPr>
            <a:cxnSpLocks noChangeShapeType="1"/>
            <a:stCxn id="338010" idx="1"/>
            <a:endCxn id="337933" idx="0"/>
          </p:cNvCxnSpPr>
          <p:nvPr/>
        </p:nvCxnSpPr>
        <p:spPr bwMode="auto">
          <a:xfrm flipH="1">
            <a:off x="2667000" y="2598738"/>
            <a:ext cx="51816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38031" name="AutoShape 111"/>
          <p:cNvCxnSpPr>
            <a:cxnSpLocks noChangeShapeType="1"/>
            <a:stCxn id="337995" idx="1"/>
            <a:endCxn id="337929" idx="0"/>
          </p:cNvCxnSpPr>
          <p:nvPr/>
        </p:nvCxnSpPr>
        <p:spPr bwMode="auto">
          <a:xfrm flipH="1">
            <a:off x="2057400" y="2598738"/>
            <a:ext cx="35052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38032" name="AutoShape 112"/>
          <p:cNvCxnSpPr>
            <a:cxnSpLocks noChangeShapeType="1"/>
            <a:stCxn id="337996" idx="1"/>
            <a:endCxn id="337957" idx="0"/>
          </p:cNvCxnSpPr>
          <p:nvPr/>
        </p:nvCxnSpPr>
        <p:spPr bwMode="auto">
          <a:xfrm>
            <a:off x="5715000" y="2598738"/>
            <a:ext cx="12192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38033" name="AutoShape 113"/>
          <p:cNvCxnSpPr>
            <a:cxnSpLocks noChangeShapeType="1"/>
            <a:stCxn id="338001" idx="1"/>
            <a:endCxn id="337942" idx="0"/>
          </p:cNvCxnSpPr>
          <p:nvPr/>
        </p:nvCxnSpPr>
        <p:spPr bwMode="auto">
          <a:xfrm flipH="1">
            <a:off x="4648200" y="2598738"/>
            <a:ext cx="18288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38034" name="AutoShape 114"/>
          <p:cNvCxnSpPr>
            <a:cxnSpLocks noChangeShapeType="1"/>
            <a:stCxn id="337990" idx="1"/>
            <a:endCxn id="337937" idx="0"/>
          </p:cNvCxnSpPr>
          <p:nvPr/>
        </p:nvCxnSpPr>
        <p:spPr bwMode="auto">
          <a:xfrm flipH="1">
            <a:off x="3886200" y="2598738"/>
            <a:ext cx="9144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38035" name="AutoShape 115"/>
          <p:cNvCxnSpPr>
            <a:cxnSpLocks noChangeShapeType="1"/>
            <a:stCxn id="337987" idx="1"/>
            <a:endCxn id="337968" idx="0"/>
          </p:cNvCxnSpPr>
          <p:nvPr/>
        </p:nvCxnSpPr>
        <p:spPr bwMode="auto">
          <a:xfrm flipH="1">
            <a:off x="1143000" y="2598738"/>
            <a:ext cx="32004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38036" name="AutoShape 116"/>
          <p:cNvCxnSpPr>
            <a:cxnSpLocks noChangeShapeType="1"/>
            <a:stCxn id="338013" idx="1"/>
            <a:endCxn id="337925" idx="0"/>
          </p:cNvCxnSpPr>
          <p:nvPr/>
        </p:nvCxnSpPr>
        <p:spPr bwMode="auto">
          <a:xfrm flipH="1">
            <a:off x="1447800" y="2598738"/>
            <a:ext cx="18288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38037" name="AutoShape 117"/>
          <p:cNvCxnSpPr>
            <a:cxnSpLocks noChangeShapeType="1"/>
            <a:stCxn id="337976" idx="1"/>
            <a:endCxn id="337946" idx="0"/>
          </p:cNvCxnSpPr>
          <p:nvPr/>
        </p:nvCxnSpPr>
        <p:spPr bwMode="auto">
          <a:xfrm>
            <a:off x="2057400" y="2598738"/>
            <a:ext cx="32004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38038" name="AutoShape 118"/>
          <p:cNvCxnSpPr>
            <a:cxnSpLocks noChangeShapeType="1"/>
            <a:stCxn id="337982" idx="1"/>
            <a:endCxn id="337963" idx="0"/>
          </p:cNvCxnSpPr>
          <p:nvPr/>
        </p:nvCxnSpPr>
        <p:spPr bwMode="auto">
          <a:xfrm>
            <a:off x="3581400" y="2598738"/>
            <a:ext cx="42672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38039" name="AutoShape 119"/>
          <p:cNvCxnSpPr>
            <a:cxnSpLocks noChangeShapeType="1"/>
            <a:stCxn id="337991" idx="1"/>
            <a:endCxn id="337955" idx="0"/>
          </p:cNvCxnSpPr>
          <p:nvPr/>
        </p:nvCxnSpPr>
        <p:spPr bwMode="auto">
          <a:xfrm>
            <a:off x="4953000" y="2598738"/>
            <a:ext cx="16764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38040" name="AutoShape 120"/>
          <p:cNvCxnSpPr>
            <a:cxnSpLocks noChangeShapeType="1"/>
            <a:stCxn id="337988" idx="1"/>
            <a:endCxn id="337935" idx="0"/>
          </p:cNvCxnSpPr>
          <p:nvPr/>
        </p:nvCxnSpPr>
        <p:spPr bwMode="auto">
          <a:xfrm flipH="1">
            <a:off x="3581400" y="2598738"/>
            <a:ext cx="9144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38041" name="AutoShape 121"/>
          <p:cNvCxnSpPr>
            <a:cxnSpLocks noChangeShapeType="1"/>
            <a:stCxn id="338003" idx="1"/>
            <a:endCxn id="337936" idx="0"/>
          </p:cNvCxnSpPr>
          <p:nvPr/>
        </p:nvCxnSpPr>
        <p:spPr bwMode="auto">
          <a:xfrm flipH="1">
            <a:off x="3733800" y="2598738"/>
            <a:ext cx="30480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38042" name="AutoShape 122"/>
          <p:cNvCxnSpPr>
            <a:cxnSpLocks noChangeShapeType="1"/>
            <a:stCxn id="337980" idx="1"/>
            <a:endCxn id="337927" idx="0"/>
          </p:cNvCxnSpPr>
          <p:nvPr/>
        </p:nvCxnSpPr>
        <p:spPr bwMode="auto">
          <a:xfrm flipH="1">
            <a:off x="1752600" y="2598738"/>
            <a:ext cx="9144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38043" name="AutoShape 123"/>
          <p:cNvCxnSpPr>
            <a:cxnSpLocks noChangeShapeType="1"/>
            <a:stCxn id="337975" idx="1"/>
            <a:endCxn id="337928" idx="0"/>
          </p:cNvCxnSpPr>
          <p:nvPr/>
        </p:nvCxnSpPr>
        <p:spPr bwMode="auto">
          <a:xfrm>
            <a:off x="1905000" y="2598738"/>
            <a:ext cx="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38044" name="AutoShape 124"/>
          <p:cNvCxnSpPr>
            <a:cxnSpLocks noChangeShapeType="1"/>
            <a:stCxn id="337999" idx="1"/>
            <a:endCxn id="337951" idx="0"/>
          </p:cNvCxnSpPr>
          <p:nvPr/>
        </p:nvCxnSpPr>
        <p:spPr bwMode="auto">
          <a:xfrm flipH="1">
            <a:off x="6019800" y="2598738"/>
            <a:ext cx="1524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38045" name="AutoShape 125"/>
          <p:cNvCxnSpPr>
            <a:cxnSpLocks noChangeShapeType="1"/>
            <a:stCxn id="338014" idx="1"/>
            <a:endCxn id="337966" idx="0"/>
          </p:cNvCxnSpPr>
          <p:nvPr/>
        </p:nvCxnSpPr>
        <p:spPr bwMode="auto">
          <a:xfrm flipH="1">
            <a:off x="3276600" y="2598738"/>
            <a:ext cx="1524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38046" name="AutoShape 126"/>
          <p:cNvCxnSpPr>
            <a:cxnSpLocks noChangeShapeType="1"/>
            <a:stCxn id="338006" idx="1"/>
            <a:endCxn id="337958" idx="0"/>
          </p:cNvCxnSpPr>
          <p:nvPr/>
        </p:nvCxnSpPr>
        <p:spPr bwMode="auto">
          <a:xfrm flipH="1">
            <a:off x="7086600" y="2598738"/>
            <a:ext cx="1524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38047" name="Rectangle 127"/>
          <p:cNvSpPr>
            <a:spLocks noChangeArrowheads="1"/>
          </p:cNvSpPr>
          <p:nvPr/>
        </p:nvSpPr>
        <p:spPr bwMode="auto">
          <a:xfrm>
            <a:off x="5638800" y="914400"/>
            <a:ext cx="153352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600"/>
              <a:t>TTTACGTCAA</a:t>
            </a:r>
          </a:p>
        </p:txBody>
      </p:sp>
      <p:cxnSp>
        <p:nvCxnSpPr>
          <p:cNvPr id="338048" name="AutoShape 128"/>
          <p:cNvCxnSpPr>
            <a:cxnSpLocks noChangeShapeType="1"/>
            <a:stCxn id="338009" idx="0"/>
            <a:endCxn id="338047" idx="3"/>
          </p:cNvCxnSpPr>
          <p:nvPr/>
        </p:nvCxnSpPr>
        <p:spPr bwMode="auto">
          <a:xfrm rot="5400000" flipH="1">
            <a:off x="6942931" y="1312069"/>
            <a:ext cx="982663" cy="523875"/>
          </a:xfrm>
          <a:prstGeom prst="curvedConnector2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38049" name="Rectangle 129"/>
          <p:cNvSpPr>
            <a:spLocks noChangeArrowheads="1"/>
          </p:cNvSpPr>
          <p:nvPr/>
        </p:nvSpPr>
        <p:spPr bwMode="auto">
          <a:xfrm>
            <a:off x="5791200" y="457200"/>
            <a:ext cx="1624013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600"/>
              <a:t>TTTTCGTAATT</a:t>
            </a:r>
          </a:p>
        </p:txBody>
      </p:sp>
      <p:cxnSp>
        <p:nvCxnSpPr>
          <p:cNvPr id="338050" name="AutoShape 130"/>
          <p:cNvCxnSpPr>
            <a:cxnSpLocks noChangeShapeType="1"/>
            <a:stCxn id="338010" idx="0"/>
            <a:endCxn id="338049" idx="3"/>
          </p:cNvCxnSpPr>
          <p:nvPr/>
        </p:nvCxnSpPr>
        <p:spPr bwMode="auto">
          <a:xfrm rot="5400000" flipH="1">
            <a:off x="6911975" y="1128713"/>
            <a:ext cx="1439863" cy="433387"/>
          </a:xfrm>
          <a:prstGeom prst="curvedConnector2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38051" name="Text Box 131"/>
          <p:cNvSpPr txBox="1">
            <a:spLocks noChangeArrowheads="1"/>
          </p:cNvSpPr>
          <p:nvPr/>
        </p:nvSpPr>
        <p:spPr bwMode="auto">
          <a:xfrm>
            <a:off x="2255838" y="5097463"/>
            <a:ext cx="50625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What if we sort the sequences?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Homework review</a:t>
            </a:r>
          </a:p>
          <a:p>
            <a:r>
              <a:rPr lang="en-US" dirty="0" smtClean="0"/>
              <a:t>Lecture: Scalability.  </a:t>
            </a:r>
            <a:r>
              <a:rPr lang="en-US" dirty="0" err="1" smtClean="0"/>
              <a:t>MapReduce</a:t>
            </a:r>
            <a:r>
              <a:rPr lang="en-US" dirty="0" smtClean="0"/>
              <a:t> </a:t>
            </a:r>
            <a:r>
              <a:rPr lang="en-US" dirty="0"/>
              <a:t>(with a nod to RDBMS</a:t>
            </a:r>
            <a:r>
              <a:rPr lang="en-US" dirty="0" smtClean="0"/>
              <a:t>)</a:t>
            </a:r>
          </a:p>
          <a:p>
            <a:r>
              <a:rPr lang="en-US" dirty="0" smtClean="0"/>
              <a:t>Demo: Elastic </a:t>
            </a:r>
            <a:r>
              <a:rPr lang="en-US" dirty="0" err="1" smtClean="0"/>
              <a:t>MapReduce</a:t>
            </a:r>
            <a:r>
              <a:rPr lang="en-US" dirty="0" smtClean="0"/>
              <a:t> on AWS</a:t>
            </a:r>
            <a:endParaRPr lang="en-US" dirty="0"/>
          </a:p>
          <a:p>
            <a:r>
              <a:rPr lang="en-US" dirty="0"/>
              <a:t>Assignment: </a:t>
            </a:r>
            <a:r>
              <a:rPr lang="en-US" dirty="0" err="1" smtClean="0"/>
              <a:t>MapReduce</a:t>
            </a:r>
            <a:r>
              <a:rPr lang="en-US" dirty="0" smtClean="0"/>
              <a:t> algorithms, Elastic </a:t>
            </a:r>
            <a:r>
              <a:rPr lang="en-US" dirty="0" err="1" smtClean="0"/>
              <a:t>MapReduce</a:t>
            </a:r>
            <a:r>
              <a:rPr lang="en-US" dirty="0" smtClean="0"/>
              <a:t> performance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E1A87-2965-BD4C-930B-7266289817F3}" type="datetime1">
              <a:rPr lang="en-US" smtClean="0"/>
              <a:pPr/>
              <a:t>10/29/12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Bill Howe, eScience Institute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0DC93-4935-904A-A35B-D9D8A9FF88B0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1973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946" name="Rectangle 2"/>
          <p:cNvSpPr>
            <a:spLocks noChangeArrowheads="1"/>
          </p:cNvSpPr>
          <p:nvPr/>
        </p:nvSpPr>
        <p:spPr bwMode="auto">
          <a:xfrm>
            <a:off x="990600" y="1905000"/>
            <a:ext cx="7086600" cy="838200"/>
          </a:xfrm>
          <a:prstGeom prst="rect">
            <a:avLst/>
          </a:prstGeom>
          <a:solidFill>
            <a:srgbClr val="CC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947" name="Rectangle 3"/>
          <p:cNvSpPr>
            <a:spLocks noChangeArrowheads="1"/>
          </p:cNvSpPr>
          <p:nvPr/>
        </p:nvSpPr>
        <p:spPr bwMode="auto">
          <a:xfrm>
            <a:off x="990600" y="3429000"/>
            <a:ext cx="7086600" cy="838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948" name="Line 4"/>
          <p:cNvSpPr>
            <a:spLocks noChangeShapeType="1"/>
          </p:cNvSpPr>
          <p:nvPr/>
        </p:nvSpPr>
        <p:spPr bwMode="auto">
          <a:xfrm>
            <a:off x="1295400" y="3589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949" name="Line 5"/>
          <p:cNvSpPr>
            <a:spLocks noChangeShapeType="1"/>
          </p:cNvSpPr>
          <p:nvPr/>
        </p:nvSpPr>
        <p:spPr bwMode="auto">
          <a:xfrm>
            <a:off x="1447800" y="3589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950" name="Line 6"/>
          <p:cNvSpPr>
            <a:spLocks noChangeShapeType="1"/>
          </p:cNvSpPr>
          <p:nvPr/>
        </p:nvSpPr>
        <p:spPr bwMode="auto">
          <a:xfrm>
            <a:off x="1600200" y="3589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951" name="Line 7"/>
          <p:cNvSpPr>
            <a:spLocks noChangeShapeType="1"/>
          </p:cNvSpPr>
          <p:nvPr/>
        </p:nvSpPr>
        <p:spPr bwMode="auto">
          <a:xfrm>
            <a:off x="1752600" y="3589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952" name="Line 8"/>
          <p:cNvSpPr>
            <a:spLocks noChangeShapeType="1"/>
          </p:cNvSpPr>
          <p:nvPr/>
        </p:nvSpPr>
        <p:spPr bwMode="auto">
          <a:xfrm>
            <a:off x="1905000" y="3589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953" name="Line 9"/>
          <p:cNvSpPr>
            <a:spLocks noChangeShapeType="1"/>
          </p:cNvSpPr>
          <p:nvPr/>
        </p:nvSpPr>
        <p:spPr bwMode="auto">
          <a:xfrm>
            <a:off x="2057400" y="3589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954" name="Line 10"/>
          <p:cNvSpPr>
            <a:spLocks noChangeShapeType="1"/>
          </p:cNvSpPr>
          <p:nvPr/>
        </p:nvSpPr>
        <p:spPr bwMode="auto">
          <a:xfrm>
            <a:off x="2209800" y="3589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955" name="Line 11"/>
          <p:cNvSpPr>
            <a:spLocks noChangeShapeType="1"/>
          </p:cNvSpPr>
          <p:nvPr/>
        </p:nvSpPr>
        <p:spPr bwMode="auto">
          <a:xfrm>
            <a:off x="2362200" y="3589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956" name="Line 12"/>
          <p:cNvSpPr>
            <a:spLocks noChangeShapeType="1"/>
          </p:cNvSpPr>
          <p:nvPr/>
        </p:nvSpPr>
        <p:spPr bwMode="auto">
          <a:xfrm>
            <a:off x="2514600" y="3589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957" name="Line 13"/>
          <p:cNvSpPr>
            <a:spLocks noChangeShapeType="1"/>
          </p:cNvSpPr>
          <p:nvPr/>
        </p:nvSpPr>
        <p:spPr bwMode="auto">
          <a:xfrm>
            <a:off x="2667000" y="3589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958" name="Line 14"/>
          <p:cNvSpPr>
            <a:spLocks noChangeShapeType="1"/>
          </p:cNvSpPr>
          <p:nvPr/>
        </p:nvSpPr>
        <p:spPr bwMode="auto">
          <a:xfrm>
            <a:off x="2819400" y="3589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959" name="Line 15"/>
          <p:cNvSpPr>
            <a:spLocks noChangeShapeType="1"/>
          </p:cNvSpPr>
          <p:nvPr/>
        </p:nvSpPr>
        <p:spPr bwMode="auto">
          <a:xfrm>
            <a:off x="3581400" y="3589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960" name="Line 16"/>
          <p:cNvSpPr>
            <a:spLocks noChangeShapeType="1"/>
          </p:cNvSpPr>
          <p:nvPr/>
        </p:nvSpPr>
        <p:spPr bwMode="auto">
          <a:xfrm>
            <a:off x="3733800" y="3589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961" name="Line 17"/>
          <p:cNvSpPr>
            <a:spLocks noChangeShapeType="1"/>
          </p:cNvSpPr>
          <p:nvPr/>
        </p:nvSpPr>
        <p:spPr bwMode="auto">
          <a:xfrm>
            <a:off x="3886200" y="3589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962" name="Line 18"/>
          <p:cNvSpPr>
            <a:spLocks noChangeShapeType="1"/>
          </p:cNvSpPr>
          <p:nvPr/>
        </p:nvSpPr>
        <p:spPr bwMode="auto">
          <a:xfrm>
            <a:off x="4038600" y="3589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963" name="Line 19"/>
          <p:cNvSpPr>
            <a:spLocks noChangeShapeType="1"/>
          </p:cNvSpPr>
          <p:nvPr/>
        </p:nvSpPr>
        <p:spPr bwMode="auto">
          <a:xfrm>
            <a:off x="4191000" y="3589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964" name="Line 20"/>
          <p:cNvSpPr>
            <a:spLocks noChangeShapeType="1"/>
          </p:cNvSpPr>
          <p:nvPr/>
        </p:nvSpPr>
        <p:spPr bwMode="auto">
          <a:xfrm>
            <a:off x="4343400" y="3589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965" name="Line 21"/>
          <p:cNvSpPr>
            <a:spLocks noChangeShapeType="1"/>
          </p:cNvSpPr>
          <p:nvPr/>
        </p:nvSpPr>
        <p:spPr bwMode="auto">
          <a:xfrm>
            <a:off x="4495800" y="3589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966" name="Line 22"/>
          <p:cNvSpPr>
            <a:spLocks noChangeShapeType="1"/>
          </p:cNvSpPr>
          <p:nvPr/>
        </p:nvSpPr>
        <p:spPr bwMode="auto">
          <a:xfrm>
            <a:off x="4648200" y="3589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967" name="Line 23"/>
          <p:cNvSpPr>
            <a:spLocks noChangeShapeType="1"/>
          </p:cNvSpPr>
          <p:nvPr/>
        </p:nvSpPr>
        <p:spPr bwMode="auto">
          <a:xfrm>
            <a:off x="4800600" y="3589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968" name="Line 24"/>
          <p:cNvSpPr>
            <a:spLocks noChangeShapeType="1"/>
          </p:cNvSpPr>
          <p:nvPr/>
        </p:nvSpPr>
        <p:spPr bwMode="auto">
          <a:xfrm>
            <a:off x="4953000" y="3589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969" name="Line 25"/>
          <p:cNvSpPr>
            <a:spLocks noChangeShapeType="1"/>
          </p:cNvSpPr>
          <p:nvPr/>
        </p:nvSpPr>
        <p:spPr bwMode="auto">
          <a:xfrm>
            <a:off x="5105400" y="3589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970" name="Line 26"/>
          <p:cNvSpPr>
            <a:spLocks noChangeShapeType="1"/>
          </p:cNvSpPr>
          <p:nvPr/>
        </p:nvSpPr>
        <p:spPr bwMode="auto">
          <a:xfrm>
            <a:off x="5257800" y="3589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971" name="Line 27"/>
          <p:cNvSpPr>
            <a:spLocks noChangeShapeType="1"/>
          </p:cNvSpPr>
          <p:nvPr/>
        </p:nvSpPr>
        <p:spPr bwMode="auto">
          <a:xfrm>
            <a:off x="5410200" y="3589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972" name="Line 28"/>
          <p:cNvSpPr>
            <a:spLocks noChangeShapeType="1"/>
          </p:cNvSpPr>
          <p:nvPr/>
        </p:nvSpPr>
        <p:spPr bwMode="auto">
          <a:xfrm>
            <a:off x="5562600" y="3589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973" name="Line 29"/>
          <p:cNvSpPr>
            <a:spLocks noChangeShapeType="1"/>
          </p:cNvSpPr>
          <p:nvPr/>
        </p:nvSpPr>
        <p:spPr bwMode="auto">
          <a:xfrm>
            <a:off x="5715000" y="3589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974" name="Line 30"/>
          <p:cNvSpPr>
            <a:spLocks noChangeShapeType="1"/>
          </p:cNvSpPr>
          <p:nvPr/>
        </p:nvSpPr>
        <p:spPr bwMode="auto">
          <a:xfrm>
            <a:off x="5867400" y="3589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975" name="Line 31"/>
          <p:cNvSpPr>
            <a:spLocks noChangeShapeType="1"/>
          </p:cNvSpPr>
          <p:nvPr/>
        </p:nvSpPr>
        <p:spPr bwMode="auto">
          <a:xfrm>
            <a:off x="6019800" y="3589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976" name="Line 32"/>
          <p:cNvSpPr>
            <a:spLocks noChangeShapeType="1"/>
          </p:cNvSpPr>
          <p:nvPr/>
        </p:nvSpPr>
        <p:spPr bwMode="auto">
          <a:xfrm>
            <a:off x="6172200" y="3589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977" name="Line 33"/>
          <p:cNvSpPr>
            <a:spLocks noChangeShapeType="1"/>
          </p:cNvSpPr>
          <p:nvPr/>
        </p:nvSpPr>
        <p:spPr bwMode="auto">
          <a:xfrm>
            <a:off x="6324600" y="3589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978" name="Line 34"/>
          <p:cNvSpPr>
            <a:spLocks noChangeShapeType="1"/>
          </p:cNvSpPr>
          <p:nvPr/>
        </p:nvSpPr>
        <p:spPr bwMode="auto">
          <a:xfrm>
            <a:off x="6477000" y="3589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979" name="Line 35"/>
          <p:cNvSpPr>
            <a:spLocks noChangeShapeType="1"/>
          </p:cNvSpPr>
          <p:nvPr/>
        </p:nvSpPr>
        <p:spPr bwMode="auto">
          <a:xfrm>
            <a:off x="6629400" y="3589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980" name="Line 36"/>
          <p:cNvSpPr>
            <a:spLocks noChangeShapeType="1"/>
          </p:cNvSpPr>
          <p:nvPr/>
        </p:nvSpPr>
        <p:spPr bwMode="auto">
          <a:xfrm>
            <a:off x="6781800" y="3589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981" name="Line 37"/>
          <p:cNvSpPr>
            <a:spLocks noChangeShapeType="1"/>
          </p:cNvSpPr>
          <p:nvPr/>
        </p:nvSpPr>
        <p:spPr bwMode="auto">
          <a:xfrm>
            <a:off x="6934200" y="3589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982" name="Line 38"/>
          <p:cNvSpPr>
            <a:spLocks noChangeShapeType="1"/>
          </p:cNvSpPr>
          <p:nvPr/>
        </p:nvSpPr>
        <p:spPr bwMode="auto">
          <a:xfrm>
            <a:off x="7086600" y="3589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983" name="Line 39"/>
          <p:cNvSpPr>
            <a:spLocks noChangeShapeType="1"/>
          </p:cNvSpPr>
          <p:nvPr/>
        </p:nvSpPr>
        <p:spPr bwMode="auto">
          <a:xfrm>
            <a:off x="7239000" y="3589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984" name="Line 40"/>
          <p:cNvSpPr>
            <a:spLocks noChangeShapeType="1"/>
          </p:cNvSpPr>
          <p:nvPr/>
        </p:nvSpPr>
        <p:spPr bwMode="auto">
          <a:xfrm>
            <a:off x="7391400" y="3589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985" name="Line 41"/>
          <p:cNvSpPr>
            <a:spLocks noChangeShapeType="1"/>
          </p:cNvSpPr>
          <p:nvPr/>
        </p:nvSpPr>
        <p:spPr bwMode="auto">
          <a:xfrm>
            <a:off x="7543800" y="3589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986" name="Line 42"/>
          <p:cNvSpPr>
            <a:spLocks noChangeShapeType="1"/>
          </p:cNvSpPr>
          <p:nvPr/>
        </p:nvSpPr>
        <p:spPr bwMode="auto">
          <a:xfrm>
            <a:off x="7696200" y="3589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987" name="Line 43"/>
          <p:cNvSpPr>
            <a:spLocks noChangeShapeType="1"/>
          </p:cNvSpPr>
          <p:nvPr/>
        </p:nvSpPr>
        <p:spPr bwMode="auto">
          <a:xfrm>
            <a:off x="7848600" y="3589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988" name="Line 44"/>
          <p:cNvSpPr>
            <a:spLocks noChangeShapeType="1"/>
          </p:cNvSpPr>
          <p:nvPr/>
        </p:nvSpPr>
        <p:spPr bwMode="auto">
          <a:xfrm>
            <a:off x="2971800" y="3589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989" name="Line 45"/>
          <p:cNvSpPr>
            <a:spLocks noChangeShapeType="1"/>
          </p:cNvSpPr>
          <p:nvPr/>
        </p:nvSpPr>
        <p:spPr bwMode="auto">
          <a:xfrm>
            <a:off x="3124200" y="3589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990" name="Line 46"/>
          <p:cNvSpPr>
            <a:spLocks noChangeShapeType="1"/>
          </p:cNvSpPr>
          <p:nvPr/>
        </p:nvSpPr>
        <p:spPr bwMode="auto">
          <a:xfrm>
            <a:off x="3276600" y="3589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991" name="Line 47"/>
          <p:cNvSpPr>
            <a:spLocks noChangeShapeType="1"/>
          </p:cNvSpPr>
          <p:nvPr/>
        </p:nvSpPr>
        <p:spPr bwMode="auto">
          <a:xfrm>
            <a:off x="3429000" y="3589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992" name="Line 48"/>
          <p:cNvSpPr>
            <a:spLocks noChangeShapeType="1"/>
          </p:cNvSpPr>
          <p:nvPr/>
        </p:nvSpPr>
        <p:spPr bwMode="auto">
          <a:xfrm>
            <a:off x="1143000" y="3589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993" name="Line 49"/>
          <p:cNvSpPr>
            <a:spLocks noChangeShapeType="1"/>
          </p:cNvSpPr>
          <p:nvPr/>
        </p:nvSpPr>
        <p:spPr bwMode="auto">
          <a:xfrm>
            <a:off x="1295400" y="2065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994" name="Line 50"/>
          <p:cNvSpPr>
            <a:spLocks noChangeShapeType="1"/>
          </p:cNvSpPr>
          <p:nvPr/>
        </p:nvSpPr>
        <p:spPr bwMode="auto">
          <a:xfrm>
            <a:off x="1447800" y="2065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995" name="Line 51"/>
          <p:cNvSpPr>
            <a:spLocks noChangeShapeType="1"/>
          </p:cNvSpPr>
          <p:nvPr/>
        </p:nvSpPr>
        <p:spPr bwMode="auto">
          <a:xfrm>
            <a:off x="1600200" y="2065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996" name="Line 52"/>
          <p:cNvSpPr>
            <a:spLocks noChangeShapeType="1"/>
          </p:cNvSpPr>
          <p:nvPr/>
        </p:nvSpPr>
        <p:spPr bwMode="auto">
          <a:xfrm>
            <a:off x="1752600" y="2065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997" name="Line 53"/>
          <p:cNvSpPr>
            <a:spLocks noChangeShapeType="1"/>
          </p:cNvSpPr>
          <p:nvPr/>
        </p:nvSpPr>
        <p:spPr bwMode="auto">
          <a:xfrm>
            <a:off x="1905000" y="2065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998" name="Line 54"/>
          <p:cNvSpPr>
            <a:spLocks noChangeShapeType="1"/>
          </p:cNvSpPr>
          <p:nvPr/>
        </p:nvSpPr>
        <p:spPr bwMode="auto">
          <a:xfrm>
            <a:off x="2057400" y="2065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999" name="Line 55"/>
          <p:cNvSpPr>
            <a:spLocks noChangeShapeType="1"/>
          </p:cNvSpPr>
          <p:nvPr/>
        </p:nvSpPr>
        <p:spPr bwMode="auto">
          <a:xfrm>
            <a:off x="2209800" y="2065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9000" name="Line 56"/>
          <p:cNvSpPr>
            <a:spLocks noChangeShapeType="1"/>
          </p:cNvSpPr>
          <p:nvPr/>
        </p:nvSpPr>
        <p:spPr bwMode="auto">
          <a:xfrm>
            <a:off x="2362200" y="2065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9001" name="Line 57"/>
          <p:cNvSpPr>
            <a:spLocks noChangeShapeType="1"/>
          </p:cNvSpPr>
          <p:nvPr/>
        </p:nvSpPr>
        <p:spPr bwMode="auto">
          <a:xfrm>
            <a:off x="2514600" y="2065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9002" name="Line 58"/>
          <p:cNvSpPr>
            <a:spLocks noChangeShapeType="1"/>
          </p:cNvSpPr>
          <p:nvPr/>
        </p:nvSpPr>
        <p:spPr bwMode="auto">
          <a:xfrm>
            <a:off x="2667000" y="2065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9003" name="Line 59"/>
          <p:cNvSpPr>
            <a:spLocks noChangeShapeType="1"/>
          </p:cNvSpPr>
          <p:nvPr/>
        </p:nvSpPr>
        <p:spPr bwMode="auto">
          <a:xfrm>
            <a:off x="2819400" y="2065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9004" name="Line 60"/>
          <p:cNvSpPr>
            <a:spLocks noChangeShapeType="1"/>
          </p:cNvSpPr>
          <p:nvPr/>
        </p:nvSpPr>
        <p:spPr bwMode="auto">
          <a:xfrm>
            <a:off x="3581400" y="2065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9005" name="Line 61"/>
          <p:cNvSpPr>
            <a:spLocks noChangeShapeType="1"/>
          </p:cNvSpPr>
          <p:nvPr/>
        </p:nvSpPr>
        <p:spPr bwMode="auto">
          <a:xfrm>
            <a:off x="3733800" y="2065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9006" name="Line 62"/>
          <p:cNvSpPr>
            <a:spLocks noChangeShapeType="1"/>
          </p:cNvSpPr>
          <p:nvPr/>
        </p:nvSpPr>
        <p:spPr bwMode="auto">
          <a:xfrm>
            <a:off x="3886200" y="2065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9007" name="Line 63"/>
          <p:cNvSpPr>
            <a:spLocks noChangeShapeType="1"/>
          </p:cNvSpPr>
          <p:nvPr/>
        </p:nvSpPr>
        <p:spPr bwMode="auto">
          <a:xfrm>
            <a:off x="4953000" y="2065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9008" name="Line 64"/>
          <p:cNvSpPr>
            <a:spLocks noChangeShapeType="1"/>
          </p:cNvSpPr>
          <p:nvPr/>
        </p:nvSpPr>
        <p:spPr bwMode="auto">
          <a:xfrm>
            <a:off x="5105400" y="2065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9009" name="Line 65"/>
          <p:cNvSpPr>
            <a:spLocks noChangeShapeType="1"/>
          </p:cNvSpPr>
          <p:nvPr/>
        </p:nvSpPr>
        <p:spPr bwMode="auto">
          <a:xfrm>
            <a:off x="5257800" y="2065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9010" name="Line 66"/>
          <p:cNvSpPr>
            <a:spLocks noChangeShapeType="1"/>
          </p:cNvSpPr>
          <p:nvPr/>
        </p:nvSpPr>
        <p:spPr bwMode="auto">
          <a:xfrm>
            <a:off x="5410200" y="2065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9011" name="Line 67"/>
          <p:cNvSpPr>
            <a:spLocks noChangeShapeType="1"/>
          </p:cNvSpPr>
          <p:nvPr/>
        </p:nvSpPr>
        <p:spPr bwMode="auto">
          <a:xfrm>
            <a:off x="5562600" y="2065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9012" name="Line 68"/>
          <p:cNvSpPr>
            <a:spLocks noChangeShapeType="1"/>
          </p:cNvSpPr>
          <p:nvPr/>
        </p:nvSpPr>
        <p:spPr bwMode="auto">
          <a:xfrm>
            <a:off x="5715000" y="2065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9013" name="Line 69"/>
          <p:cNvSpPr>
            <a:spLocks noChangeShapeType="1"/>
          </p:cNvSpPr>
          <p:nvPr/>
        </p:nvSpPr>
        <p:spPr bwMode="auto">
          <a:xfrm>
            <a:off x="5867400" y="2065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9014" name="Line 70"/>
          <p:cNvSpPr>
            <a:spLocks noChangeShapeType="1"/>
          </p:cNvSpPr>
          <p:nvPr/>
        </p:nvSpPr>
        <p:spPr bwMode="auto">
          <a:xfrm>
            <a:off x="6019800" y="2065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9015" name="Line 71"/>
          <p:cNvSpPr>
            <a:spLocks noChangeShapeType="1"/>
          </p:cNvSpPr>
          <p:nvPr/>
        </p:nvSpPr>
        <p:spPr bwMode="auto">
          <a:xfrm>
            <a:off x="6172200" y="2065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9016" name="Line 72"/>
          <p:cNvSpPr>
            <a:spLocks noChangeShapeType="1"/>
          </p:cNvSpPr>
          <p:nvPr/>
        </p:nvSpPr>
        <p:spPr bwMode="auto">
          <a:xfrm>
            <a:off x="6324600" y="2065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9017" name="Line 73"/>
          <p:cNvSpPr>
            <a:spLocks noChangeShapeType="1"/>
          </p:cNvSpPr>
          <p:nvPr/>
        </p:nvSpPr>
        <p:spPr bwMode="auto">
          <a:xfrm>
            <a:off x="6477000" y="2065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9018" name="Line 74"/>
          <p:cNvSpPr>
            <a:spLocks noChangeShapeType="1"/>
          </p:cNvSpPr>
          <p:nvPr/>
        </p:nvSpPr>
        <p:spPr bwMode="auto">
          <a:xfrm>
            <a:off x="6629400" y="2065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9019" name="Line 75"/>
          <p:cNvSpPr>
            <a:spLocks noChangeShapeType="1"/>
          </p:cNvSpPr>
          <p:nvPr/>
        </p:nvSpPr>
        <p:spPr bwMode="auto">
          <a:xfrm>
            <a:off x="6781800" y="2065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9020" name="Line 76"/>
          <p:cNvSpPr>
            <a:spLocks noChangeShapeType="1"/>
          </p:cNvSpPr>
          <p:nvPr/>
        </p:nvSpPr>
        <p:spPr bwMode="auto">
          <a:xfrm>
            <a:off x="6934200" y="2065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9021" name="Line 77"/>
          <p:cNvSpPr>
            <a:spLocks noChangeShapeType="1"/>
          </p:cNvSpPr>
          <p:nvPr/>
        </p:nvSpPr>
        <p:spPr bwMode="auto">
          <a:xfrm>
            <a:off x="7086600" y="2065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9022" name="Line 78"/>
          <p:cNvSpPr>
            <a:spLocks noChangeShapeType="1"/>
          </p:cNvSpPr>
          <p:nvPr/>
        </p:nvSpPr>
        <p:spPr bwMode="auto">
          <a:xfrm>
            <a:off x="7239000" y="2065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9023" name="Line 79"/>
          <p:cNvSpPr>
            <a:spLocks noChangeShapeType="1"/>
          </p:cNvSpPr>
          <p:nvPr/>
        </p:nvSpPr>
        <p:spPr bwMode="auto">
          <a:xfrm>
            <a:off x="7391400" y="2065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9024" name="Line 80"/>
          <p:cNvSpPr>
            <a:spLocks noChangeShapeType="1"/>
          </p:cNvSpPr>
          <p:nvPr/>
        </p:nvSpPr>
        <p:spPr bwMode="auto">
          <a:xfrm>
            <a:off x="7543800" y="2065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9025" name="Line 81"/>
          <p:cNvSpPr>
            <a:spLocks noChangeShapeType="1"/>
          </p:cNvSpPr>
          <p:nvPr/>
        </p:nvSpPr>
        <p:spPr bwMode="auto">
          <a:xfrm>
            <a:off x="7696200" y="2065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9026" name="Line 82"/>
          <p:cNvSpPr>
            <a:spLocks noChangeShapeType="1"/>
          </p:cNvSpPr>
          <p:nvPr/>
        </p:nvSpPr>
        <p:spPr bwMode="auto">
          <a:xfrm>
            <a:off x="7848600" y="2065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9027" name="Line 83"/>
          <p:cNvSpPr>
            <a:spLocks noChangeShapeType="1"/>
          </p:cNvSpPr>
          <p:nvPr/>
        </p:nvSpPr>
        <p:spPr bwMode="auto">
          <a:xfrm>
            <a:off x="2971800" y="2065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9028" name="Line 84"/>
          <p:cNvSpPr>
            <a:spLocks noChangeShapeType="1"/>
          </p:cNvSpPr>
          <p:nvPr/>
        </p:nvSpPr>
        <p:spPr bwMode="auto">
          <a:xfrm>
            <a:off x="3124200" y="2065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9029" name="Line 85"/>
          <p:cNvSpPr>
            <a:spLocks noChangeShapeType="1"/>
          </p:cNvSpPr>
          <p:nvPr/>
        </p:nvSpPr>
        <p:spPr bwMode="auto">
          <a:xfrm>
            <a:off x="3276600" y="2065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9030" name="Line 86"/>
          <p:cNvSpPr>
            <a:spLocks noChangeShapeType="1"/>
          </p:cNvSpPr>
          <p:nvPr/>
        </p:nvSpPr>
        <p:spPr bwMode="auto">
          <a:xfrm>
            <a:off x="3429000" y="2065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9031" name="Line 87"/>
          <p:cNvSpPr>
            <a:spLocks noChangeShapeType="1"/>
          </p:cNvSpPr>
          <p:nvPr/>
        </p:nvSpPr>
        <p:spPr bwMode="auto">
          <a:xfrm>
            <a:off x="1143000" y="2065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cxnSp>
        <p:nvCxnSpPr>
          <p:cNvPr id="339032" name="AutoShape 88"/>
          <p:cNvCxnSpPr>
            <a:cxnSpLocks noChangeShapeType="1"/>
            <a:stCxn id="339031" idx="1"/>
            <a:endCxn id="338965" idx="0"/>
          </p:cNvCxnSpPr>
          <p:nvPr/>
        </p:nvCxnSpPr>
        <p:spPr bwMode="auto">
          <a:xfrm>
            <a:off x="1143000" y="2598738"/>
            <a:ext cx="33528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39033" name="AutoShape 89"/>
          <p:cNvCxnSpPr>
            <a:cxnSpLocks noChangeShapeType="1"/>
            <a:stCxn id="338993" idx="1"/>
            <a:endCxn id="338956" idx="0"/>
          </p:cNvCxnSpPr>
          <p:nvPr/>
        </p:nvCxnSpPr>
        <p:spPr bwMode="auto">
          <a:xfrm>
            <a:off x="1295400" y="2598738"/>
            <a:ext cx="12192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39034" name="AutoShape 90"/>
          <p:cNvCxnSpPr>
            <a:cxnSpLocks noChangeShapeType="1"/>
            <a:stCxn id="338994" idx="1"/>
            <a:endCxn id="338978" idx="0"/>
          </p:cNvCxnSpPr>
          <p:nvPr/>
        </p:nvCxnSpPr>
        <p:spPr bwMode="auto">
          <a:xfrm>
            <a:off x="1447800" y="2598738"/>
            <a:ext cx="50292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39035" name="AutoShape 91"/>
          <p:cNvCxnSpPr>
            <a:cxnSpLocks noChangeShapeType="1"/>
            <a:stCxn id="339060" idx="1"/>
            <a:endCxn id="338989" idx="0"/>
          </p:cNvCxnSpPr>
          <p:nvPr/>
        </p:nvCxnSpPr>
        <p:spPr bwMode="auto">
          <a:xfrm flipH="1">
            <a:off x="3124200" y="2598738"/>
            <a:ext cx="9144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39036" name="AutoShape 92"/>
          <p:cNvCxnSpPr>
            <a:cxnSpLocks noChangeShapeType="1"/>
            <a:stCxn id="339027" idx="1"/>
            <a:endCxn id="338950" idx="0"/>
          </p:cNvCxnSpPr>
          <p:nvPr/>
        </p:nvCxnSpPr>
        <p:spPr bwMode="auto">
          <a:xfrm flipH="1">
            <a:off x="1600200" y="2598738"/>
            <a:ext cx="13716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39037" name="AutoShape 93"/>
          <p:cNvCxnSpPr>
            <a:cxnSpLocks noChangeShapeType="1"/>
            <a:stCxn id="339013" idx="1"/>
            <a:endCxn id="338984" idx="0"/>
          </p:cNvCxnSpPr>
          <p:nvPr/>
        </p:nvCxnSpPr>
        <p:spPr bwMode="auto">
          <a:xfrm>
            <a:off x="5867400" y="2598738"/>
            <a:ext cx="15240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39038" name="AutoShape 94"/>
          <p:cNvCxnSpPr>
            <a:cxnSpLocks noChangeShapeType="1"/>
            <a:stCxn id="339009" idx="1"/>
            <a:endCxn id="338980" idx="0"/>
          </p:cNvCxnSpPr>
          <p:nvPr/>
        </p:nvCxnSpPr>
        <p:spPr bwMode="auto">
          <a:xfrm>
            <a:off x="5257800" y="2598738"/>
            <a:ext cx="15240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39039" name="AutoShape 95"/>
          <p:cNvCxnSpPr>
            <a:cxnSpLocks noChangeShapeType="1"/>
            <a:stCxn id="339025" idx="1"/>
            <a:endCxn id="338971" idx="0"/>
          </p:cNvCxnSpPr>
          <p:nvPr/>
        </p:nvCxnSpPr>
        <p:spPr bwMode="auto">
          <a:xfrm flipH="1">
            <a:off x="5410200" y="2598738"/>
            <a:ext cx="22860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39040" name="AutoShape 96"/>
          <p:cNvCxnSpPr>
            <a:cxnSpLocks noChangeShapeType="1"/>
            <a:stCxn id="339018" idx="1"/>
            <a:endCxn id="338985" idx="0"/>
          </p:cNvCxnSpPr>
          <p:nvPr/>
        </p:nvCxnSpPr>
        <p:spPr bwMode="auto">
          <a:xfrm>
            <a:off x="6629400" y="2598738"/>
            <a:ext cx="9144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39041" name="AutoShape 97"/>
          <p:cNvCxnSpPr>
            <a:cxnSpLocks noChangeShapeType="1"/>
            <a:stCxn id="339021" idx="1"/>
            <a:endCxn id="338967" idx="0"/>
          </p:cNvCxnSpPr>
          <p:nvPr/>
        </p:nvCxnSpPr>
        <p:spPr bwMode="auto">
          <a:xfrm flipH="1">
            <a:off x="4800600" y="2598738"/>
            <a:ext cx="22860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39042" name="AutoShape 98"/>
          <p:cNvCxnSpPr>
            <a:cxnSpLocks noChangeShapeType="1"/>
            <a:stCxn id="339026" idx="1"/>
            <a:endCxn id="338957" idx="0"/>
          </p:cNvCxnSpPr>
          <p:nvPr/>
        </p:nvCxnSpPr>
        <p:spPr bwMode="auto">
          <a:xfrm flipH="1">
            <a:off x="2667000" y="2598738"/>
            <a:ext cx="51816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39043" name="AutoShape 99"/>
          <p:cNvCxnSpPr>
            <a:cxnSpLocks noChangeShapeType="1"/>
            <a:stCxn id="339011" idx="1"/>
            <a:endCxn id="338953" idx="0"/>
          </p:cNvCxnSpPr>
          <p:nvPr/>
        </p:nvCxnSpPr>
        <p:spPr bwMode="auto">
          <a:xfrm flipH="1">
            <a:off x="2057400" y="2598738"/>
            <a:ext cx="35052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39044" name="AutoShape 100"/>
          <p:cNvCxnSpPr>
            <a:cxnSpLocks noChangeShapeType="1"/>
            <a:stCxn id="339012" idx="1"/>
            <a:endCxn id="338981" idx="0"/>
          </p:cNvCxnSpPr>
          <p:nvPr/>
        </p:nvCxnSpPr>
        <p:spPr bwMode="auto">
          <a:xfrm>
            <a:off x="5715000" y="2598738"/>
            <a:ext cx="12192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39045" name="AutoShape 101"/>
          <p:cNvCxnSpPr>
            <a:cxnSpLocks noChangeShapeType="1"/>
            <a:stCxn id="339017" idx="1"/>
            <a:endCxn id="338966" idx="0"/>
          </p:cNvCxnSpPr>
          <p:nvPr/>
        </p:nvCxnSpPr>
        <p:spPr bwMode="auto">
          <a:xfrm flipH="1">
            <a:off x="4648200" y="2598738"/>
            <a:ext cx="18288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39046" name="AutoShape 102"/>
          <p:cNvCxnSpPr>
            <a:cxnSpLocks noChangeShapeType="1"/>
            <a:stCxn id="339065" idx="1"/>
            <a:endCxn id="338961" idx="0"/>
          </p:cNvCxnSpPr>
          <p:nvPr/>
        </p:nvCxnSpPr>
        <p:spPr bwMode="auto">
          <a:xfrm flipH="1">
            <a:off x="3886200" y="2598738"/>
            <a:ext cx="9144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39047" name="AutoShape 103"/>
          <p:cNvCxnSpPr>
            <a:cxnSpLocks noChangeShapeType="1"/>
            <a:stCxn id="339062" idx="1"/>
            <a:endCxn id="338992" idx="0"/>
          </p:cNvCxnSpPr>
          <p:nvPr/>
        </p:nvCxnSpPr>
        <p:spPr bwMode="auto">
          <a:xfrm flipH="1">
            <a:off x="1143000" y="2598738"/>
            <a:ext cx="32004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39048" name="AutoShape 104"/>
          <p:cNvCxnSpPr>
            <a:cxnSpLocks noChangeShapeType="1"/>
            <a:stCxn id="339029" idx="1"/>
            <a:endCxn id="338949" idx="0"/>
          </p:cNvCxnSpPr>
          <p:nvPr/>
        </p:nvCxnSpPr>
        <p:spPr bwMode="auto">
          <a:xfrm flipH="1">
            <a:off x="1447800" y="2598738"/>
            <a:ext cx="18288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39049" name="AutoShape 105"/>
          <p:cNvCxnSpPr>
            <a:cxnSpLocks noChangeShapeType="1"/>
            <a:stCxn id="338998" idx="1"/>
            <a:endCxn id="338970" idx="0"/>
          </p:cNvCxnSpPr>
          <p:nvPr/>
        </p:nvCxnSpPr>
        <p:spPr bwMode="auto">
          <a:xfrm>
            <a:off x="2057400" y="2598738"/>
            <a:ext cx="32004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39050" name="AutoShape 106"/>
          <p:cNvCxnSpPr>
            <a:cxnSpLocks noChangeShapeType="1"/>
            <a:stCxn id="339004" idx="1"/>
            <a:endCxn id="338987" idx="0"/>
          </p:cNvCxnSpPr>
          <p:nvPr/>
        </p:nvCxnSpPr>
        <p:spPr bwMode="auto">
          <a:xfrm>
            <a:off x="3581400" y="2598738"/>
            <a:ext cx="42672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39051" name="AutoShape 107"/>
          <p:cNvCxnSpPr>
            <a:cxnSpLocks noChangeShapeType="1"/>
            <a:stCxn id="339007" idx="1"/>
            <a:endCxn id="338979" idx="0"/>
          </p:cNvCxnSpPr>
          <p:nvPr/>
        </p:nvCxnSpPr>
        <p:spPr bwMode="auto">
          <a:xfrm>
            <a:off x="4953000" y="2598738"/>
            <a:ext cx="16764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39052" name="AutoShape 108"/>
          <p:cNvCxnSpPr>
            <a:cxnSpLocks noChangeShapeType="1"/>
            <a:stCxn id="339063" idx="1"/>
            <a:endCxn id="338959" idx="0"/>
          </p:cNvCxnSpPr>
          <p:nvPr/>
        </p:nvCxnSpPr>
        <p:spPr bwMode="auto">
          <a:xfrm flipH="1">
            <a:off x="3581400" y="2598738"/>
            <a:ext cx="9144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39053" name="AutoShape 109"/>
          <p:cNvCxnSpPr>
            <a:cxnSpLocks noChangeShapeType="1"/>
            <a:stCxn id="339019" idx="1"/>
            <a:endCxn id="338960" idx="0"/>
          </p:cNvCxnSpPr>
          <p:nvPr/>
        </p:nvCxnSpPr>
        <p:spPr bwMode="auto">
          <a:xfrm flipH="1">
            <a:off x="3733800" y="2598738"/>
            <a:ext cx="30480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39054" name="AutoShape 110"/>
          <p:cNvCxnSpPr>
            <a:cxnSpLocks noChangeShapeType="1"/>
            <a:stCxn id="339002" idx="1"/>
            <a:endCxn id="338951" idx="0"/>
          </p:cNvCxnSpPr>
          <p:nvPr/>
        </p:nvCxnSpPr>
        <p:spPr bwMode="auto">
          <a:xfrm flipH="1">
            <a:off x="1752600" y="2598738"/>
            <a:ext cx="9144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39055" name="AutoShape 111"/>
          <p:cNvCxnSpPr>
            <a:cxnSpLocks noChangeShapeType="1"/>
            <a:stCxn id="338997" idx="1"/>
            <a:endCxn id="338952" idx="0"/>
          </p:cNvCxnSpPr>
          <p:nvPr/>
        </p:nvCxnSpPr>
        <p:spPr bwMode="auto">
          <a:xfrm>
            <a:off x="1905000" y="2598738"/>
            <a:ext cx="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39056" name="AutoShape 112"/>
          <p:cNvCxnSpPr>
            <a:cxnSpLocks noChangeShapeType="1"/>
            <a:stCxn id="339015" idx="1"/>
            <a:endCxn id="338975" idx="0"/>
          </p:cNvCxnSpPr>
          <p:nvPr/>
        </p:nvCxnSpPr>
        <p:spPr bwMode="auto">
          <a:xfrm flipH="1">
            <a:off x="6019800" y="2598738"/>
            <a:ext cx="1524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39057" name="AutoShape 113"/>
          <p:cNvCxnSpPr>
            <a:cxnSpLocks noChangeShapeType="1"/>
            <a:stCxn id="339030" idx="1"/>
            <a:endCxn id="338990" idx="0"/>
          </p:cNvCxnSpPr>
          <p:nvPr/>
        </p:nvCxnSpPr>
        <p:spPr bwMode="auto">
          <a:xfrm flipH="1">
            <a:off x="3276600" y="2598738"/>
            <a:ext cx="1524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39058" name="AutoShape 114"/>
          <p:cNvCxnSpPr>
            <a:cxnSpLocks noChangeShapeType="1"/>
            <a:stCxn id="339022" idx="1"/>
            <a:endCxn id="338982" idx="0"/>
          </p:cNvCxnSpPr>
          <p:nvPr/>
        </p:nvCxnSpPr>
        <p:spPr bwMode="auto">
          <a:xfrm flipH="1">
            <a:off x="7086600" y="2598738"/>
            <a:ext cx="1524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39059" name="AutoShape 115"/>
          <p:cNvSpPr>
            <a:spLocks noChangeArrowheads="1"/>
          </p:cNvSpPr>
          <p:nvPr/>
        </p:nvSpPr>
        <p:spPr bwMode="auto">
          <a:xfrm>
            <a:off x="4267200" y="1676400"/>
            <a:ext cx="152400" cy="1295400"/>
          </a:xfrm>
          <a:prstGeom prst="roundRect">
            <a:avLst>
              <a:gd name="adj" fmla="val 16667"/>
            </a:avLst>
          </a:prstGeom>
          <a:solidFill>
            <a:srgbClr val="FFCC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9060" name="Line 116"/>
          <p:cNvSpPr>
            <a:spLocks noChangeShapeType="1"/>
          </p:cNvSpPr>
          <p:nvPr/>
        </p:nvSpPr>
        <p:spPr bwMode="auto">
          <a:xfrm>
            <a:off x="4038600" y="2065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9061" name="Line 117"/>
          <p:cNvSpPr>
            <a:spLocks noChangeShapeType="1"/>
          </p:cNvSpPr>
          <p:nvPr/>
        </p:nvSpPr>
        <p:spPr bwMode="auto">
          <a:xfrm>
            <a:off x="4191000" y="2065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9062" name="Line 118"/>
          <p:cNvSpPr>
            <a:spLocks noChangeShapeType="1"/>
          </p:cNvSpPr>
          <p:nvPr/>
        </p:nvSpPr>
        <p:spPr bwMode="auto">
          <a:xfrm>
            <a:off x="4343400" y="2065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9063" name="Line 119"/>
          <p:cNvSpPr>
            <a:spLocks noChangeShapeType="1"/>
          </p:cNvSpPr>
          <p:nvPr/>
        </p:nvSpPr>
        <p:spPr bwMode="auto">
          <a:xfrm>
            <a:off x="4495800" y="2065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9064" name="Line 120"/>
          <p:cNvSpPr>
            <a:spLocks noChangeShapeType="1"/>
          </p:cNvSpPr>
          <p:nvPr/>
        </p:nvSpPr>
        <p:spPr bwMode="auto">
          <a:xfrm>
            <a:off x="4648200" y="2065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9065" name="Line 121"/>
          <p:cNvSpPr>
            <a:spLocks noChangeShapeType="1"/>
          </p:cNvSpPr>
          <p:nvPr/>
        </p:nvSpPr>
        <p:spPr bwMode="auto">
          <a:xfrm>
            <a:off x="4800600" y="2065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9066" name="Rectangle 122"/>
          <p:cNvSpPr>
            <a:spLocks noChangeArrowheads="1"/>
          </p:cNvSpPr>
          <p:nvPr/>
        </p:nvSpPr>
        <p:spPr bwMode="auto">
          <a:xfrm>
            <a:off x="1143000" y="4800600"/>
            <a:ext cx="58610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CTGTACACAACCT &lt; GATTACGATATTA</a:t>
            </a:r>
          </a:p>
        </p:txBody>
      </p:sp>
      <p:sp>
        <p:nvSpPr>
          <p:cNvPr id="339067" name="Rectangle 123"/>
          <p:cNvSpPr>
            <a:spLocks noChangeArrowheads="1"/>
          </p:cNvSpPr>
          <p:nvPr/>
        </p:nvSpPr>
        <p:spPr bwMode="auto">
          <a:xfrm>
            <a:off x="5888038" y="801688"/>
            <a:ext cx="1960562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600"/>
              <a:t>GATTACGATATTA</a:t>
            </a:r>
          </a:p>
        </p:txBody>
      </p:sp>
      <p:cxnSp>
        <p:nvCxnSpPr>
          <p:cNvPr id="339068" name="AutoShape 124"/>
          <p:cNvCxnSpPr>
            <a:cxnSpLocks noChangeShapeType="1"/>
            <a:stCxn id="339011" idx="0"/>
            <a:endCxn id="339067" idx="1"/>
          </p:cNvCxnSpPr>
          <p:nvPr/>
        </p:nvCxnSpPr>
        <p:spPr bwMode="auto">
          <a:xfrm rot="16200000">
            <a:off x="5177631" y="1354932"/>
            <a:ext cx="1095375" cy="325438"/>
          </a:xfrm>
          <a:prstGeom prst="curvedConnector2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39069" name="Text Box 125"/>
          <p:cNvSpPr txBox="1">
            <a:spLocks noChangeArrowheads="1"/>
          </p:cNvSpPr>
          <p:nvPr/>
        </p:nvSpPr>
        <p:spPr bwMode="auto">
          <a:xfrm>
            <a:off x="5029200" y="5486400"/>
            <a:ext cx="3124200" cy="1004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DD080A"/>
                </a:solidFill>
              </a:rPr>
              <a:t>No match. </a:t>
            </a:r>
          </a:p>
          <a:p>
            <a:pPr>
              <a:spcBef>
                <a:spcPct val="50000"/>
              </a:spcBef>
            </a:pPr>
            <a:r>
              <a:rPr lang="en-US">
                <a:solidFill>
                  <a:srgbClr val="DD080A"/>
                </a:solidFill>
              </a:rPr>
              <a:t>Skip to 75% mark </a:t>
            </a:r>
          </a:p>
        </p:txBody>
      </p:sp>
      <p:sp>
        <p:nvSpPr>
          <p:cNvPr id="339070" name="Text Box 126"/>
          <p:cNvSpPr txBox="1">
            <a:spLocks noChangeArrowheads="1"/>
          </p:cNvSpPr>
          <p:nvPr/>
        </p:nvSpPr>
        <p:spPr bwMode="auto">
          <a:xfrm>
            <a:off x="1295400" y="304800"/>
            <a:ext cx="3124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DD080A"/>
                </a:solidFill>
              </a:rPr>
              <a:t>Start at the 50% mark </a:t>
            </a:r>
          </a:p>
        </p:txBody>
      </p:sp>
      <p:sp>
        <p:nvSpPr>
          <p:cNvPr id="339071" name="Rectangle 127"/>
          <p:cNvSpPr>
            <a:spLocks noChangeArrowheads="1"/>
          </p:cNvSpPr>
          <p:nvPr/>
        </p:nvSpPr>
        <p:spPr bwMode="auto">
          <a:xfrm>
            <a:off x="762000" y="5486400"/>
            <a:ext cx="1711325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3600"/>
              <a:t>time = 0</a:t>
            </a:r>
            <a:endParaRPr lang="en-US" sz="4000"/>
          </a:p>
        </p:txBody>
      </p:sp>
      <p:sp>
        <p:nvSpPr>
          <p:cNvPr id="339072" name="Text Box 128"/>
          <p:cNvSpPr txBox="1">
            <a:spLocks noChangeArrowheads="1"/>
          </p:cNvSpPr>
          <p:nvPr/>
        </p:nvSpPr>
        <p:spPr bwMode="auto">
          <a:xfrm>
            <a:off x="990600" y="1219200"/>
            <a:ext cx="685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0%</a:t>
            </a:r>
          </a:p>
        </p:txBody>
      </p:sp>
      <p:sp>
        <p:nvSpPr>
          <p:cNvPr id="339073" name="Text Box 129"/>
          <p:cNvSpPr txBox="1">
            <a:spLocks noChangeArrowheads="1"/>
          </p:cNvSpPr>
          <p:nvPr/>
        </p:nvSpPr>
        <p:spPr bwMode="auto">
          <a:xfrm>
            <a:off x="7467600" y="1295400"/>
            <a:ext cx="914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100%</a:t>
            </a:r>
          </a:p>
        </p:txBody>
      </p:sp>
      <p:sp>
        <p:nvSpPr>
          <p:cNvPr id="339074" name="Rectangle 130"/>
          <p:cNvSpPr>
            <a:spLocks noChangeArrowheads="1"/>
          </p:cNvSpPr>
          <p:nvPr/>
        </p:nvSpPr>
        <p:spPr bwMode="auto">
          <a:xfrm>
            <a:off x="4838700" y="469900"/>
            <a:ext cx="1960563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600"/>
              <a:t>CTGTACACAACCT</a:t>
            </a:r>
            <a:endParaRPr lang="en-US"/>
          </a:p>
        </p:txBody>
      </p:sp>
      <p:cxnSp>
        <p:nvCxnSpPr>
          <p:cNvPr id="339075" name="AutoShape 131"/>
          <p:cNvCxnSpPr>
            <a:cxnSpLocks noChangeShapeType="1"/>
            <a:stCxn id="339062" idx="0"/>
            <a:endCxn id="339074" idx="1"/>
          </p:cNvCxnSpPr>
          <p:nvPr/>
        </p:nvCxnSpPr>
        <p:spPr bwMode="auto">
          <a:xfrm rot="16200000">
            <a:off x="3877468" y="1104107"/>
            <a:ext cx="1427163" cy="495300"/>
          </a:xfrm>
          <a:prstGeom prst="curvedConnector2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70" name="Rectangle 2"/>
          <p:cNvSpPr>
            <a:spLocks noChangeArrowheads="1"/>
          </p:cNvSpPr>
          <p:nvPr/>
        </p:nvSpPr>
        <p:spPr bwMode="auto">
          <a:xfrm>
            <a:off x="990600" y="1905000"/>
            <a:ext cx="7086600" cy="838200"/>
          </a:xfrm>
          <a:prstGeom prst="rect">
            <a:avLst/>
          </a:prstGeom>
          <a:solidFill>
            <a:srgbClr val="CC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9971" name="Rectangle 3"/>
          <p:cNvSpPr>
            <a:spLocks noChangeArrowheads="1"/>
          </p:cNvSpPr>
          <p:nvPr/>
        </p:nvSpPr>
        <p:spPr bwMode="auto">
          <a:xfrm>
            <a:off x="990600" y="3429000"/>
            <a:ext cx="7086600" cy="838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9972" name="Line 4"/>
          <p:cNvSpPr>
            <a:spLocks noChangeShapeType="1"/>
          </p:cNvSpPr>
          <p:nvPr/>
        </p:nvSpPr>
        <p:spPr bwMode="auto">
          <a:xfrm>
            <a:off x="1295400" y="3589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9973" name="Line 5"/>
          <p:cNvSpPr>
            <a:spLocks noChangeShapeType="1"/>
          </p:cNvSpPr>
          <p:nvPr/>
        </p:nvSpPr>
        <p:spPr bwMode="auto">
          <a:xfrm>
            <a:off x="1447800" y="3589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9974" name="Line 6"/>
          <p:cNvSpPr>
            <a:spLocks noChangeShapeType="1"/>
          </p:cNvSpPr>
          <p:nvPr/>
        </p:nvSpPr>
        <p:spPr bwMode="auto">
          <a:xfrm>
            <a:off x="1600200" y="3589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9975" name="Line 7"/>
          <p:cNvSpPr>
            <a:spLocks noChangeShapeType="1"/>
          </p:cNvSpPr>
          <p:nvPr/>
        </p:nvSpPr>
        <p:spPr bwMode="auto">
          <a:xfrm>
            <a:off x="1752600" y="3589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9976" name="Line 8"/>
          <p:cNvSpPr>
            <a:spLocks noChangeShapeType="1"/>
          </p:cNvSpPr>
          <p:nvPr/>
        </p:nvSpPr>
        <p:spPr bwMode="auto">
          <a:xfrm>
            <a:off x="1905000" y="3589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9977" name="Line 9"/>
          <p:cNvSpPr>
            <a:spLocks noChangeShapeType="1"/>
          </p:cNvSpPr>
          <p:nvPr/>
        </p:nvSpPr>
        <p:spPr bwMode="auto">
          <a:xfrm>
            <a:off x="2057400" y="3589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9978" name="Line 10"/>
          <p:cNvSpPr>
            <a:spLocks noChangeShapeType="1"/>
          </p:cNvSpPr>
          <p:nvPr/>
        </p:nvSpPr>
        <p:spPr bwMode="auto">
          <a:xfrm>
            <a:off x="2209800" y="3589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9979" name="Line 11"/>
          <p:cNvSpPr>
            <a:spLocks noChangeShapeType="1"/>
          </p:cNvSpPr>
          <p:nvPr/>
        </p:nvSpPr>
        <p:spPr bwMode="auto">
          <a:xfrm>
            <a:off x="2362200" y="3589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9980" name="Line 12"/>
          <p:cNvSpPr>
            <a:spLocks noChangeShapeType="1"/>
          </p:cNvSpPr>
          <p:nvPr/>
        </p:nvSpPr>
        <p:spPr bwMode="auto">
          <a:xfrm>
            <a:off x="2514600" y="3589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9981" name="Line 13"/>
          <p:cNvSpPr>
            <a:spLocks noChangeShapeType="1"/>
          </p:cNvSpPr>
          <p:nvPr/>
        </p:nvSpPr>
        <p:spPr bwMode="auto">
          <a:xfrm>
            <a:off x="2667000" y="3589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9982" name="Line 14"/>
          <p:cNvSpPr>
            <a:spLocks noChangeShapeType="1"/>
          </p:cNvSpPr>
          <p:nvPr/>
        </p:nvSpPr>
        <p:spPr bwMode="auto">
          <a:xfrm>
            <a:off x="2819400" y="3589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9983" name="Line 15"/>
          <p:cNvSpPr>
            <a:spLocks noChangeShapeType="1"/>
          </p:cNvSpPr>
          <p:nvPr/>
        </p:nvSpPr>
        <p:spPr bwMode="auto">
          <a:xfrm>
            <a:off x="3581400" y="3589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9984" name="Line 16"/>
          <p:cNvSpPr>
            <a:spLocks noChangeShapeType="1"/>
          </p:cNvSpPr>
          <p:nvPr/>
        </p:nvSpPr>
        <p:spPr bwMode="auto">
          <a:xfrm>
            <a:off x="3733800" y="3589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9985" name="Line 17"/>
          <p:cNvSpPr>
            <a:spLocks noChangeShapeType="1"/>
          </p:cNvSpPr>
          <p:nvPr/>
        </p:nvSpPr>
        <p:spPr bwMode="auto">
          <a:xfrm>
            <a:off x="3886200" y="3589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9986" name="Line 18"/>
          <p:cNvSpPr>
            <a:spLocks noChangeShapeType="1"/>
          </p:cNvSpPr>
          <p:nvPr/>
        </p:nvSpPr>
        <p:spPr bwMode="auto">
          <a:xfrm>
            <a:off x="4038600" y="3589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9987" name="Line 19"/>
          <p:cNvSpPr>
            <a:spLocks noChangeShapeType="1"/>
          </p:cNvSpPr>
          <p:nvPr/>
        </p:nvSpPr>
        <p:spPr bwMode="auto">
          <a:xfrm>
            <a:off x="4191000" y="3589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9988" name="Line 20"/>
          <p:cNvSpPr>
            <a:spLocks noChangeShapeType="1"/>
          </p:cNvSpPr>
          <p:nvPr/>
        </p:nvSpPr>
        <p:spPr bwMode="auto">
          <a:xfrm>
            <a:off x="4343400" y="3589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9989" name="Line 21"/>
          <p:cNvSpPr>
            <a:spLocks noChangeShapeType="1"/>
          </p:cNvSpPr>
          <p:nvPr/>
        </p:nvSpPr>
        <p:spPr bwMode="auto">
          <a:xfrm>
            <a:off x="4495800" y="3589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9990" name="Line 22"/>
          <p:cNvSpPr>
            <a:spLocks noChangeShapeType="1"/>
          </p:cNvSpPr>
          <p:nvPr/>
        </p:nvSpPr>
        <p:spPr bwMode="auto">
          <a:xfrm>
            <a:off x="4648200" y="3589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9991" name="Line 23"/>
          <p:cNvSpPr>
            <a:spLocks noChangeShapeType="1"/>
          </p:cNvSpPr>
          <p:nvPr/>
        </p:nvSpPr>
        <p:spPr bwMode="auto">
          <a:xfrm>
            <a:off x="4800600" y="3589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9992" name="Line 24"/>
          <p:cNvSpPr>
            <a:spLocks noChangeShapeType="1"/>
          </p:cNvSpPr>
          <p:nvPr/>
        </p:nvSpPr>
        <p:spPr bwMode="auto">
          <a:xfrm>
            <a:off x="4953000" y="3589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9993" name="Line 25"/>
          <p:cNvSpPr>
            <a:spLocks noChangeShapeType="1"/>
          </p:cNvSpPr>
          <p:nvPr/>
        </p:nvSpPr>
        <p:spPr bwMode="auto">
          <a:xfrm>
            <a:off x="5105400" y="3589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9994" name="Line 26"/>
          <p:cNvSpPr>
            <a:spLocks noChangeShapeType="1"/>
          </p:cNvSpPr>
          <p:nvPr/>
        </p:nvSpPr>
        <p:spPr bwMode="auto">
          <a:xfrm>
            <a:off x="5257800" y="3589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9995" name="Line 27"/>
          <p:cNvSpPr>
            <a:spLocks noChangeShapeType="1"/>
          </p:cNvSpPr>
          <p:nvPr/>
        </p:nvSpPr>
        <p:spPr bwMode="auto">
          <a:xfrm>
            <a:off x="5410200" y="3589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9996" name="Line 28"/>
          <p:cNvSpPr>
            <a:spLocks noChangeShapeType="1"/>
          </p:cNvSpPr>
          <p:nvPr/>
        </p:nvSpPr>
        <p:spPr bwMode="auto">
          <a:xfrm>
            <a:off x="5562600" y="3589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9997" name="Line 29"/>
          <p:cNvSpPr>
            <a:spLocks noChangeShapeType="1"/>
          </p:cNvSpPr>
          <p:nvPr/>
        </p:nvSpPr>
        <p:spPr bwMode="auto">
          <a:xfrm>
            <a:off x="5715000" y="3589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9998" name="Line 30"/>
          <p:cNvSpPr>
            <a:spLocks noChangeShapeType="1"/>
          </p:cNvSpPr>
          <p:nvPr/>
        </p:nvSpPr>
        <p:spPr bwMode="auto">
          <a:xfrm>
            <a:off x="5867400" y="3589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9999" name="Line 31"/>
          <p:cNvSpPr>
            <a:spLocks noChangeShapeType="1"/>
          </p:cNvSpPr>
          <p:nvPr/>
        </p:nvSpPr>
        <p:spPr bwMode="auto">
          <a:xfrm>
            <a:off x="6019800" y="3589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0000" name="Line 32"/>
          <p:cNvSpPr>
            <a:spLocks noChangeShapeType="1"/>
          </p:cNvSpPr>
          <p:nvPr/>
        </p:nvSpPr>
        <p:spPr bwMode="auto">
          <a:xfrm>
            <a:off x="6172200" y="3589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0001" name="Line 33"/>
          <p:cNvSpPr>
            <a:spLocks noChangeShapeType="1"/>
          </p:cNvSpPr>
          <p:nvPr/>
        </p:nvSpPr>
        <p:spPr bwMode="auto">
          <a:xfrm>
            <a:off x="6324600" y="3589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0002" name="Line 34"/>
          <p:cNvSpPr>
            <a:spLocks noChangeShapeType="1"/>
          </p:cNvSpPr>
          <p:nvPr/>
        </p:nvSpPr>
        <p:spPr bwMode="auto">
          <a:xfrm>
            <a:off x="6477000" y="3589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0003" name="Line 35"/>
          <p:cNvSpPr>
            <a:spLocks noChangeShapeType="1"/>
          </p:cNvSpPr>
          <p:nvPr/>
        </p:nvSpPr>
        <p:spPr bwMode="auto">
          <a:xfrm>
            <a:off x="6629400" y="3589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0004" name="Line 36"/>
          <p:cNvSpPr>
            <a:spLocks noChangeShapeType="1"/>
          </p:cNvSpPr>
          <p:nvPr/>
        </p:nvSpPr>
        <p:spPr bwMode="auto">
          <a:xfrm>
            <a:off x="6781800" y="3589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0005" name="Line 37"/>
          <p:cNvSpPr>
            <a:spLocks noChangeShapeType="1"/>
          </p:cNvSpPr>
          <p:nvPr/>
        </p:nvSpPr>
        <p:spPr bwMode="auto">
          <a:xfrm>
            <a:off x="6934200" y="3589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0006" name="Line 38"/>
          <p:cNvSpPr>
            <a:spLocks noChangeShapeType="1"/>
          </p:cNvSpPr>
          <p:nvPr/>
        </p:nvSpPr>
        <p:spPr bwMode="auto">
          <a:xfrm>
            <a:off x="7086600" y="3589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0007" name="Line 39"/>
          <p:cNvSpPr>
            <a:spLocks noChangeShapeType="1"/>
          </p:cNvSpPr>
          <p:nvPr/>
        </p:nvSpPr>
        <p:spPr bwMode="auto">
          <a:xfrm>
            <a:off x="7239000" y="3589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0008" name="Line 40"/>
          <p:cNvSpPr>
            <a:spLocks noChangeShapeType="1"/>
          </p:cNvSpPr>
          <p:nvPr/>
        </p:nvSpPr>
        <p:spPr bwMode="auto">
          <a:xfrm>
            <a:off x="7391400" y="3589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0009" name="Line 41"/>
          <p:cNvSpPr>
            <a:spLocks noChangeShapeType="1"/>
          </p:cNvSpPr>
          <p:nvPr/>
        </p:nvSpPr>
        <p:spPr bwMode="auto">
          <a:xfrm>
            <a:off x="7543800" y="3589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0010" name="Line 42"/>
          <p:cNvSpPr>
            <a:spLocks noChangeShapeType="1"/>
          </p:cNvSpPr>
          <p:nvPr/>
        </p:nvSpPr>
        <p:spPr bwMode="auto">
          <a:xfrm>
            <a:off x="7696200" y="3589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0011" name="Line 43"/>
          <p:cNvSpPr>
            <a:spLocks noChangeShapeType="1"/>
          </p:cNvSpPr>
          <p:nvPr/>
        </p:nvSpPr>
        <p:spPr bwMode="auto">
          <a:xfrm>
            <a:off x="7848600" y="3589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0012" name="Line 44"/>
          <p:cNvSpPr>
            <a:spLocks noChangeShapeType="1"/>
          </p:cNvSpPr>
          <p:nvPr/>
        </p:nvSpPr>
        <p:spPr bwMode="auto">
          <a:xfrm>
            <a:off x="2971800" y="3589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0013" name="Line 45"/>
          <p:cNvSpPr>
            <a:spLocks noChangeShapeType="1"/>
          </p:cNvSpPr>
          <p:nvPr/>
        </p:nvSpPr>
        <p:spPr bwMode="auto">
          <a:xfrm>
            <a:off x="3124200" y="3589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0014" name="Line 46"/>
          <p:cNvSpPr>
            <a:spLocks noChangeShapeType="1"/>
          </p:cNvSpPr>
          <p:nvPr/>
        </p:nvSpPr>
        <p:spPr bwMode="auto">
          <a:xfrm>
            <a:off x="3276600" y="3589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0015" name="Line 47"/>
          <p:cNvSpPr>
            <a:spLocks noChangeShapeType="1"/>
          </p:cNvSpPr>
          <p:nvPr/>
        </p:nvSpPr>
        <p:spPr bwMode="auto">
          <a:xfrm>
            <a:off x="3429000" y="3589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0016" name="Line 48"/>
          <p:cNvSpPr>
            <a:spLocks noChangeShapeType="1"/>
          </p:cNvSpPr>
          <p:nvPr/>
        </p:nvSpPr>
        <p:spPr bwMode="auto">
          <a:xfrm>
            <a:off x="1143000" y="3589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0017" name="Line 49"/>
          <p:cNvSpPr>
            <a:spLocks noChangeShapeType="1"/>
          </p:cNvSpPr>
          <p:nvPr/>
        </p:nvSpPr>
        <p:spPr bwMode="auto">
          <a:xfrm>
            <a:off x="1295400" y="2065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0018" name="Line 50"/>
          <p:cNvSpPr>
            <a:spLocks noChangeShapeType="1"/>
          </p:cNvSpPr>
          <p:nvPr/>
        </p:nvSpPr>
        <p:spPr bwMode="auto">
          <a:xfrm>
            <a:off x="1447800" y="2065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0019" name="Line 51"/>
          <p:cNvSpPr>
            <a:spLocks noChangeShapeType="1"/>
          </p:cNvSpPr>
          <p:nvPr/>
        </p:nvSpPr>
        <p:spPr bwMode="auto">
          <a:xfrm>
            <a:off x="1600200" y="2065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0020" name="Line 52"/>
          <p:cNvSpPr>
            <a:spLocks noChangeShapeType="1"/>
          </p:cNvSpPr>
          <p:nvPr/>
        </p:nvSpPr>
        <p:spPr bwMode="auto">
          <a:xfrm>
            <a:off x="1752600" y="2065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0021" name="Line 53"/>
          <p:cNvSpPr>
            <a:spLocks noChangeShapeType="1"/>
          </p:cNvSpPr>
          <p:nvPr/>
        </p:nvSpPr>
        <p:spPr bwMode="auto">
          <a:xfrm>
            <a:off x="1905000" y="2065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0022" name="Line 54"/>
          <p:cNvSpPr>
            <a:spLocks noChangeShapeType="1"/>
          </p:cNvSpPr>
          <p:nvPr/>
        </p:nvSpPr>
        <p:spPr bwMode="auto">
          <a:xfrm>
            <a:off x="2057400" y="2065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0023" name="Line 55"/>
          <p:cNvSpPr>
            <a:spLocks noChangeShapeType="1"/>
          </p:cNvSpPr>
          <p:nvPr/>
        </p:nvSpPr>
        <p:spPr bwMode="auto">
          <a:xfrm>
            <a:off x="2209800" y="2065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0024" name="Line 56"/>
          <p:cNvSpPr>
            <a:spLocks noChangeShapeType="1"/>
          </p:cNvSpPr>
          <p:nvPr/>
        </p:nvSpPr>
        <p:spPr bwMode="auto">
          <a:xfrm>
            <a:off x="2362200" y="2065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0025" name="Line 57"/>
          <p:cNvSpPr>
            <a:spLocks noChangeShapeType="1"/>
          </p:cNvSpPr>
          <p:nvPr/>
        </p:nvSpPr>
        <p:spPr bwMode="auto">
          <a:xfrm>
            <a:off x="2514600" y="2065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0026" name="Line 58"/>
          <p:cNvSpPr>
            <a:spLocks noChangeShapeType="1"/>
          </p:cNvSpPr>
          <p:nvPr/>
        </p:nvSpPr>
        <p:spPr bwMode="auto">
          <a:xfrm>
            <a:off x="2667000" y="2065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0027" name="Line 59"/>
          <p:cNvSpPr>
            <a:spLocks noChangeShapeType="1"/>
          </p:cNvSpPr>
          <p:nvPr/>
        </p:nvSpPr>
        <p:spPr bwMode="auto">
          <a:xfrm>
            <a:off x="2819400" y="2065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0028" name="Line 60"/>
          <p:cNvSpPr>
            <a:spLocks noChangeShapeType="1"/>
          </p:cNvSpPr>
          <p:nvPr/>
        </p:nvSpPr>
        <p:spPr bwMode="auto">
          <a:xfrm>
            <a:off x="3581400" y="2065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0029" name="Line 61"/>
          <p:cNvSpPr>
            <a:spLocks noChangeShapeType="1"/>
          </p:cNvSpPr>
          <p:nvPr/>
        </p:nvSpPr>
        <p:spPr bwMode="auto">
          <a:xfrm>
            <a:off x="3733800" y="2065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0030" name="Line 62"/>
          <p:cNvSpPr>
            <a:spLocks noChangeShapeType="1"/>
          </p:cNvSpPr>
          <p:nvPr/>
        </p:nvSpPr>
        <p:spPr bwMode="auto">
          <a:xfrm>
            <a:off x="3886200" y="2065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0031" name="Line 63"/>
          <p:cNvSpPr>
            <a:spLocks noChangeShapeType="1"/>
          </p:cNvSpPr>
          <p:nvPr/>
        </p:nvSpPr>
        <p:spPr bwMode="auto">
          <a:xfrm>
            <a:off x="4953000" y="2065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0032" name="Line 64"/>
          <p:cNvSpPr>
            <a:spLocks noChangeShapeType="1"/>
          </p:cNvSpPr>
          <p:nvPr/>
        </p:nvSpPr>
        <p:spPr bwMode="auto">
          <a:xfrm>
            <a:off x="5105400" y="2065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0033" name="Line 65"/>
          <p:cNvSpPr>
            <a:spLocks noChangeShapeType="1"/>
          </p:cNvSpPr>
          <p:nvPr/>
        </p:nvSpPr>
        <p:spPr bwMode="auto">
          <a:xfrm>
            <a:off x="5257800" y="2065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0034" name="Line 66"/>
          <p:cNvSpPr>
            <a:spLocks noChangeShapeType="1"/>
          </p:cNvSpPr>
          <p:nvPr/>
        </p:nvSpPr>
        <p:spPr bwMode="auto">
          <a:xfrm>
            <a:off x="5410200" y="2065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0035" name="Line 67"/>
          <p:cNvSpPr>
            <a:spLocks noChangeShapeType="1"/>
          </p:cNvSpPr>
          <p:nvPr/>
        </p:nvSpPr>
        <p:spPr bwMode="auto">
          <a:xfrm>
            <a:off x="5562600" y="2065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0036" name="Line 68"/>
          <p:cNvSpPr>
            <a:spLocks noChangeShapeType="1"/>
          </p:cNvSpPr>
          <p:nvPr/>
        </p:nvSpPr>
        <p:spPr bwMode="auto">
          <a:xfrm>
            <a:off x="5715000" y="2065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0037" name="Line 69"/>
          <p:cNvSpPr>
            <a:spLocks noChangeShapeType="1"/>
          </p:cNvSpPr>
          <p:nvPr/>
        </p:nvSpPr>
        <p:spPr bwMode="auto">
          <a:xfrm>
            <a:off x="5867400" y="2065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0038" name="Line 70"/>
          <p:cNvSpPr>
            <a:spLocks noChangeShapeType="1"/>
          </p:cNvSpPr>
          <p:nvPr/>
        </p:nvSpPr>
        <p:spPr bwMode="auto">
          <a:xfrm>
            <a:off x="6934200" y="2065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0039" name="Line 71"/>
          <p:cNvSpPr>
            <a:spLocks noChangeShapeType="1"/>
          </p:cNvSpPr>
          <p:nvPr/>
        </p:nvSpPr>
        <p:spPr bwMode="auto">
          <a:xfrm>
            <a:off x="7086600" y="2065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0040" name="Line 72"/>
          <p:cNvSpPr>
            <a:spLocks noChangeShapeType="1"/>
          </p:cNvSpPr>
          <p:nvPr/>
        </p:nvSpPr>
        <p:spPr bwMode="auto">
          <a:xfrm>
            <a:off x="7239000" y="2065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0041" name="Line 73"/>
          <p:cNvSpPr>
            <a:spLocks noChangeShapeType="1"/>
          </p:cNvSpPr>
          <p:nvPr/>
        </p:nvSpPr>
        <p:spPr bwMode="auto">
          <a:xfrm>
            <a:off x="7391400" y="2065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0042" name="Line 74"/>
          <p:cNvSpPr>
            <a:spLocks noChangeShapeType="1"/>
          </p:cNvSpPr>
          <p:nvPr/>
        </p:nvSpPr>
        <p:spPr bwMode="auto">
          <a:xfrm>
            <a:off x="7543800" y="2065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0043" name="Line 75"/>
          <p:cNvSpPr>
            <a:spLocks noChangeShapeType="1"/>
          </p:cNvSpPr>
          <p:nvPr/>
        </p:nvSpPr>
        <p:spPr bwMode="auto">
          <a:xfrm>
            <a:off x="7696200" y="2065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0044" name="Line 76"/>
          <p:cNvSpPr>
            <a:spLocks noChangeShapeType="1"/>
          </p:cNvSpPr>
          <p:nvPr/>
        </p:nvSpPr>
        <p:spPr bwMode="auto">
          <a:xfrm>
            <a:off x="7848600" y="2065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0045" name="Line 77"/>
          <p:cNvSpPr>
            <a:spLocks noChangeShapeType="1"/>
          </p:cNvSpPr>
          <p:nvPr/>
        </p:nvSpPr>
        <p:spPr bwMode="auto">
          <a:xfrm>
            <a:off x="2971800" y="2065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0046" name="Line 78"/>
          <p:cNvSpPr>
            <a:spLocks noChangeShapeType="1"/>
          </p:cNvSpPr>
          <p:nvPr/>
        </p:nvSpPr>
        <p:spPr bwMode="auto">
          <a:xfrm>
            <a:off x="3124200" y="2065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0047" name="Line 79"/>
          <p:cNvSpPr>
            <a:spLocks noChangeShapeType="1"/>
          </p:cNvSpPr>
          <p:nvPr/>
        </p:nvSpPr>
        <p:spPr bwMode="auto">
          <a:xfrm>
            <a:off x="3276600" y="2065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0048" name="Line 80"/>
          <p:cNvSpPr>
            <a:spLocks noChangeShapeType="1"/>
          </p:cNvSpPr>
          <p:nvPr/>
        </p:nvSpPr>
        <p:spPr bwMode="auto">
          <a:xfrm>
            <a:off x="3429000" y="2065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0049" name="Line 81"/>
          <p:cNvSpPr>
            <a:spLocks noChangeShapeType="1"/>
          </p:cNvSpPr>
          <p:nvPr/>
        </p:nvSpPr>
        <p:spPr bwMode="auto">
          <a:xfrm>
            <a:off x="1143000" y="2065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cxnSp>
        <p:nvCxnSpPr>
          <p:cNvPr id="340050" name="AutoShape 82"/>
          <p:cNvCxnSpPr>
            <a:cxnSpLocks noChangeShapeType="1"/>
            <a:stCxn id="340049" idx="1"/>
            <a:endCxn id="339989" idx="0"/>
          </p:cNvCxnSpPr>
          <p:nvPr/>
        </p:nvCxnSpPr>
        <p:spPr bwMode="auto">
          <a:xfrm>
            <a:off x="1143000" y="2598738"/>
            <a:ext cx="33528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40051" name="AutoShape 83"/>
          <p:cNvCxnSpPr>
            <a:cxnSpLocks noChangeShapeType="1"/>
            <a:stCxn id="340017" idx="1"/>
            <a:endCxn id="339980" idx="0"/>
          </p:cNvCxnSpPr>
          <p:nvPr/>
        </p:nvCxnSpPr>
        <p:spPr bwMode="auto">
          <a:xfrm>
            <a:off x="1295400" y="2598738"/>
            <a:ext cx="12192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40052" name="AutoShape 84"/>
          <p:cNvCxnSpPr>
            <a:cxnSpLocks noChangeShapeType="1"/>
            <a:stCxn id="340018" idx="1"/>
            <a:endCxn id="340002" idx="0"/>
          </p:cNvCxnSpPr>
          <p:nvPr/>
        </p:nvCxnSpPr>
        <p:spPr bwMode="auto">
          <a:xfrm>
            <a:off x="1447800" y="2598738"/>
            <a:ext cx="50292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40053" name="AutoShape 85"/>
          <p:cNvCxnSpPr>
            <a:cxnSpLocks noChangeShapeType="1"/>
            <a:stCxn id="340078" idx="1"/>
            <a:endCxn id="340013" idx="0"/>
          </p:cNvCxnSpPr>
          <p:nvPr/>
        </p:nvCxnSpPr>
        <p:spPr bwMode="auto">
          <a:xfrm flipH="1">
            <a:off x="3124200" y="2598738"/>
            <a:ext cx="9144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40054" name="AutoShape 86"/>
          <p:cNvCxnSpPr>
            <a:cxnSpLocks noChangeShapeType="1"/>
            <a:stCxn id="340045" idx="1"/>
            <a:endCxn id="339974" idx="0"/>
          </p:cNvCxnSpPr>
          <p:nvPr/>
        </p:nvCxnSpPr>
        <p:spPr bwMode="auto">
          <a:xfrm flipH="1">
            <a:off x="1600200" y="2598738"/>
            <a:ext cx="13716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40055" name="AutoShape 87"/>
          <p:cNvCxnSpPr>
            <a:cxnSpLocks noChangeShapeType="1"/>
            <a:stCxn id="340037" idx="1"/>
            <a:endCxn id="340008" idx="0"/>
          </p:cNvCxnSpPr>
          <p:nvPr/>
        </p:nvCxnSpPr>
        <p:spPr bwMode="auto">
          <a:xfrm>
            <a:off x="5867400" y="2598738"/>
            <a:ext cx="15240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40056" name="AutoShape 88"/>
          <p:cNvCxnSpPr>
            <a:cxnSpLocks noChangeShapeType="1"/>
            <a:stCxn id="340033" idx="1"/>
            <a:endCxn id="340004" idx="0"/>
          </p:cNvCxnSpPr>
          <p:nvPr/>
        </p:nvCxnSpPr>
        <p:spPr bwMode="auto">
          <a:xfrm>
            <a:off x="5257800" y="2598738"/>
            <a:ext cx="15240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40057" name="AutoShape 89"/>
          <p:cNvCxnSpPr>
            <a:cxnSpLocks noChangeShapeType="1"/>
            <a:stCxn id="340043" idx="1"/>
            <a:endCxn id="339995" idx="0"/>
          </p:cNvCxnSpPr>
          <p:nvPr/>
        </p:nvCxnSpPr>
        <p:spPr bwMode="auto">
          <a:xfrm flipH="1">
            <a:off x="5410200" y="2598738"/>
            <a:ext cx="22860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40058" name="AutoShape 90"/>
          <p:cNvCxnSpPr>
            <a:cxnSpLocks noChangeShapeType="1"/>
            <a:stCxn id="340092" idx="1"/>
            <a:endCxn id="340009" idx="0"/>
          </p:cNvCxnSpPr>
          <p:nvPr/>
        </p:nvCxnSpPr>
        <p:spPr bwMode="auto">
          <a:xfrm>
            <a:off x="6629400" y="2598738"/>
            <a:ext cx="9144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40059" name="AutoShape 91"/>
          <p:cNvCxnSpPr>
            <a:cxnSpLocks noChangeShapeType="1"/>
            <a:stCxn id="340039" idx="1"/>
            <a:endCxn id="339991" idx="0"/>
          </p:cNvCxnSpPr>
          <p:nvPr/>
        </p:nvCxnSpPr>
        <p:spPr bwMode="auto">
          <a:xfrm flipH="1">
            <a:off x="4800600" y="2598738"/>
            <a:ext cx="22860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40060" name="AutoShape 92"/>
          <p:cNvCxnSpPr>
            <a:cxnSpLocks noChangeShapeType="1"/>
            <a:stCxn id="340044" idx="1"/>
            <a:endCxn id="339981" idx="0"/>
          </p:cNvCxnSpPr>
          <p:nvPr/>
        </p:nvCxnSpPr>
        <p:spPr bwMode="auto">
          <a:xfrm flipH="1">
            <a:off x="2667000" y="2598738"/>
            <a:ext cx="51816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40061" name="AutoShape 93"/>
          <p:cNvCxnSpPr>
            <a:cxnSpLocks noChangeShapeType="1"/>
            <a:stCxn id="340035" idx="1"/>
            <a:endCxn id="339977" idx="0"/>
          </p:cNvCxnSpPr>
          <p:nvPr/>
        </p:nvCxnSpPr>
        <p:spPr bwMode="auto">
          <a:xfrm flipH="1">
            <a:off x="2057400" y="2598738"/>
            <a:ext cx="35052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40062" name="AutoShape 94"/>
          <p:cNvCxnSpPr>
            <a:cxnSpLocks noChangeShapeType="1"/>
            <a:stCxn id="340036" idx="1"/>
            <a:endCxn id="340005" idx="0"/>
          </p:cNvCxnSpPr>
          <p:nvPr/>
        </p:nvCxnSpPr>
        <p:spPr bwMode="auto">
          <a:xfrm>
            <a:off x="5715000" y="2598738"/>
            <a:ext cx="12192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40063" name="AutoShape 95"/>
          <p:cNvCxnSpPr>
            <a:cxnSpLocks noChangeShapeType="1"/>
            <a:stCxn id="340091" idx="1"/>
            <a:endCxn id="339990" idx="0"/>
          </p:cNvCxnSpPr>
          <p:nvPr/>
        </p:nvCxnSpPr>
        <p:spPr bwMode="auto">
          <a:xfrm flipH="1">
            <a:off x="4648200" y="2598738"/>
            <a:ext cx="18288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40064" name="AutoShape 96"/>
          <p:cNvCxnSpPr>
            <a:cxnSpLocks noChangeShapeType="1"/>
            <a:stCxn id="340083" idx="1"/>
            <a:endCxn id="339985" idx="0"/>
          </p:cNvCxnSpPr>
          <p:nvPr/>
        </p:nvCxnSpPr>
        <p:spPr bwMode="auto">
          <a:xfrm flipH="1">
            <a:off x="3886200" y="2598738"/>
            <a:ext cx="9144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40065" name="AutoShape 97"/>
          <p:cNvCxnSpPr>
            <a:cxnSpLocks noChangeShapeType="1"/>
            <a:stCxn id="340080" idx="1"/>
            <a:endCxn id="340016" idx="0"/>
          </p:cNvCxnSpPr>
          <p:nvPr/>
        </p:nvCxnSpPr>
        <p:spPr bwMode="auto">
          <a:xfrm flipH="1">
            <a:off x="1143000" y="2598738"/>
            <a:ext cx="32004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40066" name="AutoShape 98"/>
          <p:cNvCxnSpPr>
            <a:cxnSpLocks noChangeShapeType="1"/>
            <a:stCxn id="340047" idx="1"/>
            <a:endCxn id="339973" idx="0"/>
          </p:cNvCxnSpPr>
          <p:nvPr/>
        </p:nvCxnSpPr>
        <p:spPr bwMode="auto">
          <a:xfrm flipH="1">
            <a:off x="1447800" y="2598738"/>
            <a:ext cx="18288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40067" name="AutoShape 99"/>
          <p:cNvCxnSpPr>
            <a:cxnSpLocks noChangeShapeType="1"/>
            <a:stCxn id="340022" idx="1"/>
            <a:endCxn id="339994" idx="0"/>
          </p:cNvCxnSpPr>
          <p:nvPr/>
        </p:nvCxnSpPr>
        <p:spPr bwMode="auto">
          <a:xfrm>
            <a:off x="2057400" y="2598738"/>
            <a:ext cx="32004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40068" name="AutoShape 100"/>
          <p:cNvCxnSpPr>
            <a:cxnSpLocks noChangeShapeType="1"/>
            <a:stCxn id="340028" idx="1"/>
            <a:endCxn id="340011" idx="0"/>
          </p:cNvCxnSpPr>
          <p:nvPr/>
        </p:nvCxnSpPr>
        <p:spPr bwMode="auto">
          <a:xfrm>
            <a:off x="3581400" y="2598738"/>
            <a:ext cx="42672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40069" name="AutoShape 101"/>
          <p:cNvCxnSpPr>
            <a:cxnSpLocks noChangeShapeType="1"/>
            <a:stCxn id="340031" idx="1"/>
            <a:endCxn id="340003" idx="0"/>
          </p:cNvCxnSpPr>
          <p:nvPr/>
        </p:nvCxnSpPr>
        <p:spPr bwMode="auto">
          <a:xfrm>
            <a:off x="4953000" y="2598738"/>
            <a:ext cx="16764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40070" name="AutoShape 102"/>
          <p:cNvCxnSpPr>
            <a:cxnSpLocks noChangeShapeType="1"/>
            <a:stCxn id="340081" idx="1"/>
            <a:endCxn id="339983" idx="0"/>
          </p:cNvCxnSpPr>
          <p:nvPr/>
        </p:nvCxnSpPr>
        <p:spPr bwMode="auto">
          <a:xfrm flipH="1">
            <a:off x="3581400" y="2598738"/>
            <a:ext cx="9144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40071" name="AutoShape 103"/>
          <p:cNvCxnSpPr>
            <a:cxnSpLocks noChangeShapeType="1"/>
            <a:stCxn id="340093" idx="1"/>
            <a:endCxn id="339984" idx="0"/>
          </p:cNvCxnSpPr>
          <p:nvPr/>
        </p:nvCxnSpPr>
        <p:spPr bwMode="auto">
          <a:xfrm flipH="1">
            <a:off x="3733800" y="2598738"/>
            <a:ext cx="30480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40072" name="AutoShape 104"/>
          <p:cNvCxnSpPr>
            <a:cxnSpLocks noChangeShapeType="1"/>
            <a:stCxn id="340026" idx="1"/>
            <a:endCxn id="339975" idx="0"/>
          </p:cNvCxnSpPr>
          <p:nvPr/>
        </p:nvCxnSpPr>
        <p:spPr bwMode="auto">
          <a:xfrm flipH="1">
            <a:off x="1752600" y="2598738"/>
            <a:ext cx="9144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40073" name="AutoShape 105"/>
          <p:cNvCxnSpPr>
            <a:cxnSpLocks noChangeShapeType="1"/>
            <a:stCxn id="340021" idx="1"/>
            <a:endCxn id="339976" idx="0"/>
          </p:cNvCxnSpPr>
          <p:nvPr/>
        </p:nvCxnSpPr>
        <p:spPr bwMode="auto">
          <a:xfrm>
            <a:off x="1905000" y="2598738"/>
            <a:ext cx="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40074" name="AutoShape 106"/>
          <p:cNvCxnSpPr>
            <a:cxnSpLocks noChangeShapeType="1"/>
            <a:stCxn id="340089" idx="1"/>
            <a:endCxn id="339999" idx="0"/>
          </p:cNvCxnSpPr>
          <p:nvPr/>
        </p:nvCxnSpPr>
        <p:spPr bwMode="auto">
          <a:xfrm flipH="1">
            <a:off x="6019800" y="2598738"/>
            <a:ext cx="1524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40075" name="AutoShape 107"/>
          <p:cNvCxnSpPr>
            <a:cxnSpLocks noChangeShapeType="1"/>
            <a:stCxn id="340048" idx="1"/>
            <a:endCxn id="340014" idx="0"/>
          </p:cNvCxnSpPr>
          <p:nvPr/>
        </p:nvCxnSpPr>
        <p:spPr bwMode="auto">
          <a:xfrm flipH="1">
            <a:off x="3276600" y="2598738"/>
            <a:ext cx="1524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40076" name="AutoShape 108"/>
          <p:cNvSpPr>
            <a:spLocks noChangeArrowheads="1"/>
          </p:cNvSpPr>
          <p:nvPr/>
        </p:nvSpPr>
        <p:spPr bwMode="auto">
          <a:xfrm>
            <a:off x="5943600" y="1676400"/>
            <a:ext cx="152400" cy="1295400"/>
          </a:xfrm>
          <a:prstGeom prst="roundRect">
            <a:avLst>
              <a:gd name="adj" fmla="val 16667"/>
            </a:avLst>
          </a:prstGeom>
          <a:solidFill>
            <a:srgbClr val="FFCC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cxnSp>
        <p:nvCxnSpPr>
          <p:cNvPr id="340077" name="AutoShape 109"/>
          <p:cNvCxnSpPr>
            <a:cxnSpLocks noChangeShapeType="1"/>
            <a:stCxn id="340040" idx="1"/>
            <a:endCxn id="340006" idx="0"/>
          </p:cNvCxnSpPr>
          <p:nvPr/>
        </p:nvCxnSpPr>
        <p:spPr bwMode="auto">
          <a:xfrm flipH="1">
            <a:off x="7086600" y="2598738"/>
            <a:ext cx="1524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40078" name="Line 110"/>
          <p:cNvSpPr>
            <a:spLocks noChangeShapeType="1"/>
          </p:cNvSpPr>
          <p:nvPr/>
        </p:nvSpPr>
        <p:spPr bwMode="auto">
          <a:xfrm>
            <a:off x="4038600" y="2065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0079" name="Line 111"/>
          <p:cNvSpPr>
            <a:spLocks noChangeShapeType="1"/>
          </p:cNvSpPr>
          <p:nvPr/>
        </p:nvSpPr>
        <p:spPr bwMode="auto">
          <a:xfrm>
            <a:off x="4191000" y="2065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0080" name="Line 112"/>
          <p:cNvSpPr>
            <a:spLocks noChangeShapeType="1"/>
          </p:cNvSpPr>
          <p:nvPr/>
        </p:nvSpPr>
        <p:spPr bwMode="auto">
          <a:xfrm>
            <a:off x="4343400" y="2065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0081" name="Line 113"/>
          <p:cNvSpPr>
            <a:spLocks noChangeShapeType="1"/>
          </p:cNvSpPr>
          <p:nvPr/>
        </p:nvSpPr>
        <p:spPr bwMode="auto">
          <a:xfrm>
            <a:off x="4495800" y="2065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0082" name="Line 114"/>
          <p:cNvSpPr>
            <a:spLocks noChangeShapeType="1"/>
          </p:cNvSpPr>
          <p:nvPr/>
        </p:nvSpPr>
        <p:spPr bwMode="auto">
          <a:xfrm>
            <a:off x="4648200" y="2065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0083" name="Line 115"/>
          <p:cNvSpPr>
            <a:spLocks noChangeShapeType="1"/>
          </p:cNvSpPr>
          <p:nvPr/>
        </p:nvSpPr>
        <p:spPr bwMode="auto">
          <a:xfrm>
            <a:off x="4800600" y="2065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0084" name="Rectangle 116"/>
          <p:cNvSpPr>
            <a:spLocks noChangeArrowheads="1"/>
          </p:cNvSpPr>
          <p:nvPr/>
        </p:nvSpPr>
        <p:spPr bwMode="auto">
          <a:xfrm>
            <a:off x="1143000" y="4800600"/>
            <a:ext cx="58785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GGATACACATTTA &gt; GATTACGATATTA</a:t>
            </a:r>
          </a:p>
        </p:txBody>
      </p:sp>
      <p:sp>
        <p:nvSpPr>
          <p:cNvPr id="340085" name="Rectangle 117"/>
          <p:cNvSpPr>
            <a:spLocks noChangeArrowheads="1"/>
          </p:cNvSpPr>
          <p:nvPr/>
        </p:nvSpPr>
        <p:spPr bwMode="auto">
          <a:xfrm>
            <a:off x="5703888" y="593725"/>
            <a:ext cx="1960562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600"/>
              <a:t>GATTACGATATTA</a:t>
            </a:r>
          </a:p>
        </p:txBody>
      </p:sp>
      <p:cxnSp>
        <p:nvCxnSpPr>
          <p:cNvPr id="340086" name="AutoShape 118"/>
          <p:cNvCxnSpPr>
            <a:cxnSpLocks noChangeShapeType="1"/>
            <a:stCxn id="340035" idx="0"/>
            <a:endCxn id="340085" idx="1"/>
          </p:cNvCxnSpPr>
          <p:nvPr/>
        </p:nvCxnSpPr>
        <p:spPr bwMode="auto">
          <a:xfrm rot="16200000">
            <a:off x="4981575" y="1343025"/>
            <a:ext cx="1303338" cy="141288"/>
          </a:xfrm>
          <a:prstGeom prst="curvedConnector2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40087" name="Text Box 119"/>
          <p:cNvSpPr txBox="1">
            <a:spLocks noChangeArrowheads="1"/>
          </p:cNvSpPr>
          <p:nvPr/>
        </p:nvSpPr>
        <p:spPr bwMode="auto">
          <a:xfrm>
            <a:off x="5029200" y="5486400"/>
            <a:ext cx="3124200" cy="1004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DD080A"/>
                </a:solidFill>
              </a:rPr>
              <a:t>No match. </a:t>
            </a:r>
          </a:p>
          <a:p>
            <a:pPr>
              <a:spcBef>
                <a:spcPct val="50000"/>
              </a:spcBef>
            </a:pPr>
            <a:r>
              <a:rPr lang="en-US">
                <a:solidFill>
                  <a:srgbClr val="DD080A"/>
                </a:solidFill>
              </a:rPr>
              <a:t>Go back to 62.5% mark </a:t>
            </a:r>
          </a:p>
        </p:txBody>
      </p:sp>
      <p:sp>
        <p:nvSpPr>
          <p:cNvPr id="340088" name="Line 120"/>
          <p:cNvSpPr>
            <a:spLocks noChangeShapeType="1"/>
          </p:cNvSpPr>
          <p:nvPr/>
        </p:nvSpPr>
        <p:spPr bwMode="auto">
          <a:xfrm>
            <a:off x="6019800" y="2065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0089" name="Line 121"/>
          <p:cNvSpPr>
            <a:spLocks noChangeShapeType="1"/>
          </p:cNvSpPr>
          <p:nvPr/>
        </p:nvSpPr>
        <p:spPr bwMode="auto">
          <a:xfrm>
            <a:off x="6172200" y="2065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0090" name="Line 122"/>
          <p:cNvSpPr>
            <a:spLocks noChangeShapeType="1"/>
          </p:cNvSpPr>
          <p:nvPr/>
        </p:nvSpPr>
        <p:spPr bwMode="auto">
          <a:xfrm>
            <a:off x="6324600" y="2065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0091" name="Line 123"/>
          <p:cNvSpPr>
            <a:spLocks noChangeShapeType="1"/>
          </p:cNvSpPr>
          <p:nvPr/>
        </p:nvSpPr>
        <p:spPr bwMode="auto">
          <a:xfrm>
            <a:off x="6477000" y="2065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0092" name="Line 124"/>
          <p:cNvSpPr>
            <a:spLocks noChangeShapeType="1"/>
          </p:cNvSpPr>
          <p:nvPr/>
        </p:nvSpPr>
        <p:spPr bwMode="auto">
          <a:xfrm>
            <a:off x="6629400" y="2065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0093" name="Line 125"/>
          <p:cNvSpPr>
            <a:spLocks noChangeShapeType="1"/>
          </p:cNvSpPr>
          <p:nvPr/>
        </p:nvSpPr>
        <p:spPr bwMode="auto">
          <a:xfrm>
            <a:off x="6781800" y="2065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0094" name="Rectangle 126"/>
          <p:cNvSpPr>
            <a:spLocks noChangeArrowheads="1"/>
          </p:cNvSpPr>
          <p:nvPr/>
        </p:nvSpPr>
        <p:spPr bwMode="auto">
          <a:xfrm>
            <a:off x="762000" y="5486400"/>
            <a:ext cx="1711325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3600"/>
              <a:t>time = 1</a:t>
            </a:r>
            <a:endParaRPr lang="en-US" sz="4000"/>
          </a:p>
        </p:txBody>
      </p:sp>
      <p:sp>
        <p:nvSpPr>
          <p:cNvPr id="340095" name="Text Box 127"/>
          <p:cNvSpPr txBox="1">
            <a:spLocks noChangeArrowheads="1"/>
          </p:cNvSpPr>
          <p:nvPr/>
        </p:nvSpPr>
        <p:spPr bwMode="auto">
          <a:xfrm>
            <a:off x="990600" y="1219200"/>
            <a:ext cx="685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0%</a:t>
            </a:r>
          </a:p>
        </p:txBody>
      </p:sp>
      <p:sp>
        <p:nvSpPr>
          <p:cNvPr id="340096" name="Text Box 128"/>
          <p:cNvSpPr txBox="1">
            <a:spLocks noChangeArrowheads="1"/>
          </p:cNvSpPr>
          <p:nvPr/>
        </p:nvSpPr>
        <p:spPr bwMode="auto">
          <a:xfrm>
            <a:off x="7467600" y="1295400"/>
            <a:ext cx="914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100%</a:t>
            </a:r>
          </a:p>
        </p:txBody>
      </p:sp>
      <p:sp>
        <p:nvSpPr>
          <p:cNvPr id="340097" name="Rectangle 129"/>
          <p:cNvSpPr>
            <a:spLocks noChangeArrowheads="1"/>
          </p:cNvSpPr>
          <p:nvPr/>
        </p:nvSpPr>
        <p:spPr bwMode="auto">
          <a:xfrm>
            <a:off x="6284913" y="923925"/>
            <a:ext cx="19716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600"/>
              <a:t>GGATACACATTTA</a:t>
            </a:r>
          </a:p>
        </p:txBody>
      </p:sp>
      <p:cxnSp>
        <p:nvCxnSpPr>
          <p:cNvPr id="340098" name="AutoShape 130"/>
          <p:cNvCxnSpPr>
            <a:cxnSpLocks noChangeShapeType="1"/>
            <a:stCxn id="340088" idx="0"/>
            <a:endCxn id="340097" idx="1"/>
          </p:cNvCxnSpPr>
          <p:nvPr/>
        </p:nvCxnSpPr>
        <p:spPr bwMode="auto">
          <a:xfrm rot="16200000">
            <a:off x="5665788" y="1446212"/>
            <a:ext cx="973138" cy="265113"/>
          </a:xfrm>
          <a:prstGeom prst="curvedConnector2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994" name="Rectangle 2"/>
          <p:cNvSpPr>
            <a:spLocks noChangeArrowheads="1"/>
          </p:cNvSpPr>
          <p:nvPr/>
        </p:nvSpPr>
        <p:spPr bwMode="auto">
          <a:xfrm>
            <a:off x="990600" y="1905000"/>
            <a:ext cx="7086600" cy="838200"/>
          </a:xfrm>
          <a:prstGeom prst="rect">
            <a:avLst/>
          </a:prstGeom>
          <a:solidFill>
            <a:srgbClr val="CC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0995" name="Rectangle 3"/>
          <p:cNvSpPr>
            <a:spLocks noChangeArrowheads="1"/>
          </p:cNvSpPr>
          <p:nvPr/>
        </p:nvSpPr>
        <p:spPr bwMode="auto">
          <a:xfrm>
            <a:off x="990600" y="3429000"/>
            <a:ext cx="7086600" cy="838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0996" name="Line 4"/>
          <p:cNvSpPr>
            <a:spLocks noChangeShapeType="1"/>
          </p:cNvSpPr>
          <p:nvPr/>
        </p:nvSpPr>
        <p:spPr bwMode="auto">
          <a:xfrm>
            <a:off x="1295400" y="3589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0997" name="Line 5"/>
          <p:cNvSpPr>
            <a:spLocks noChangeShapeType="1"/>
          </p:cNvSpPr>
          <p:nvPr/>
        </p:nvSpPr>
        <p:spPr bwMode="auto">
          <a:xfrm>
            <a:off x="1447800" y="3589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0998" name="Line 6"/>
          <p:cNvSpPr>
            <a:spLocks noChangeShapeType="1"/>
          </p:cNvSpPr>
          <p:nvPr/>
        </p:nvSpPr>
        <p:spPr bwMode="auto">
          <a:xfrm>
            <a:off x="1600200" y="3589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0999" name="Line 7"/>
          <p:cNvSpPr>
            <a:spLocks noChangeShapeType="1"/>
          </p:cNvSpPr>
          <p:nvPr/>
        </p:nvSpPr>
        <p:spPr bwMode="auto">
          <a:xfrm>
            <a:off x="1752600" y="3589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1000" name="Line 8"/>
          <p:cNvSpPr>
            <a:spLocks noChangeShapeType="1"/>
          </p:cNvSpPr>
          <p:nvPr/>
        </p:nvSpPr>
        <p:spPr bwMode="auto">
          <a:xfrm>
            <a:off x="1905000" y="3589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1001" name="Line 9"/>
          <p:cNvSpPr>
            <a:spLocks noChangeShapeType="1"/>
          </p:cNvSpPr>
          <p:nvPr/>
        </p:nvSpPr>
        <p:spPr bwMode="auto">
          <a:xfrm>
            <a:off x="2057400" y="3589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1002" name="Line 10"/>
          <p:cNvSpPr>
            <a:spLocks noChangeShapeType="1"/>
          </p:cNvSpPr>
          <p:nvPr/>
        </p:nvSpPr>
        <p:spPr bwMode="auto">
          <a:xfrm>
            <a:off x="2209800" y="3589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1003" name="Line 11"/>
          <p:cNvSpPr>
            <a:spLocks noChangeShapeType="1"/>
          </p:cNvSpPr>
          <p:nvPr/>
        </p:nvSpPr>
        <p:spPr bwMode="auto">
          <a:xfrm>
            <a:off x="2362200" y="3589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1004" name="Line 12"/>
          <p:cNvSpPr>
            <a:spLocks noChangeShapeType="1"/>
          </p:cNvSpPr>
          <p:nvPr/>
        </p:nvSpPr>
        <p:spPr bwMode="auto">
          <a:xfrm>
            <a:off x="2514600" y="3589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1005" name="Line 13"/>
          <p:cNvSpPr>
            <a:spLocks noChangeShapeType="1"/>
          </p:cNvSpPr>
          <p:nvPr/>
        </p:nvSpPr>
        <p:spPr bwMode="auto">
          <a:xfrm>
            <a:off x="2667000" y="3589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1006" name="Line 14"/>
          <p:cNvSpPr>
            <a:spLocks noChangeShapeType="1"/>
          </p:cNvSpPr>
          <p:nvPr/>
        </p:nvSpPr>
        <p:spPr bwMode="auto">
          <a:xfrm>
            <a:off x="2819400" y="3589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1007" name="Line 15"/>
          <p:cNvSpPr>
            <a:spLocks noChangeShapeType="1"/>
          </p:cNvSpPr>
          <p:nvPr/>
        </p:nvSpPr>
        <p:spPr bwMode="auto">
          <a:xfrm>
            <a:off x="3581400" y="3589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1008" name="Line 16"/>
          <p:cNvSpPr>
            <a:spLocks noChangeShapeType="1"/>
          </p:cNvSpPr>
          <p:nvPr/>
        </p:nvSpPr>
        <p:spPr bwMode="auto">
          <a:xfrm>
            <a:off x="3733800" y="3589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1009" name="Line 17"/>
          <p:cNvSpPr>
            <a:spLocks noChangeShapeType="1"/>
          </p:cNvSpPr>
          <p:nvPr/>
        </p:nvSpPr>
        <p:spPr bwMode="auto">
          <a:xfrm>
            <a:off x="3886200" y="3589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1010" name="Line 18"/>
          <p:cNvSpPr>
            <a:spLocks noChangeShapeType="1"/>
          </p:cNvSpPr>
          <p:nvPr/>
        </p:nvSpPr>
        <p:spPr bwMode="auto">
          <a:xfrm>
            <a:off x="4038600" y="3589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1011" name="Line 19"/>
          <p:cNvSpPr>
            <a:spLocks noChangeShapeType="1"/>
          </p:cNvSpPr>
          <p:nvPr/>
        </p:nvSpPr>
        <p:spPr bwMode="auto">
          <a:xfrm>
            <a:off x="4191000" y="3589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1012" name="Line 20"/>
          <p:cNvSpPr>
            <a:spLocks noChangeShapeType="1"/>
          </p:cNvSpPr>
          <p:nvPr/>
        </p:nvSpPr>
        <p:spPr bwMode="auto">
          <a:xfrm>
            <a:off x="4343400" y="3589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1013" name="Line 21"/>
          <p:cNvSpPr>
            <a:spLocks noChangeShapeType="1"/>
          </p:cNvSpPr>
          <p:nvPr/>
        </p:nvSpPr>
        <p:spPr bwMode="auto">
          <a:xfrm>
            <a:off x="4495800" y="3589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1014" name="Line 22"/>
          <p:cNvSpPr>
            <a:spLocks noChangeShapeType="1"/>
          </p:cNvSpPr>
          <p:nvPr/>
        </p:nvSpPr>
        <p:spPr bwMode="auto">
          <a:xfrm>
            <a:off x="4648200" y="3589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1015" name="Line 23"/>
          <p:cNvSpPr>
            <a:spLocks noChangeShapeType="1"/>
          </p:cNvSpPr>
          <p:nvPr/>
        </p:nvSpPr>
        <p:spPr bwMode="auto">
          <a:xfrm>
            <a:off x="4800600" y="3589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1016" name="Line 24"/>
          <p:cNvSpPr>
            <a:spLocks noChangeShapeType="1"/>
          </p:cNvSpPr>
          <p:nvPr/>
        </p:nvSpPr>
        <p:spPr bwMode="auto">
          <a:xfrm>
            <a:off x="4953000" y="3589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1017" name="Line 25"/>
          <p:cNvSpPr>
            <a:spLocks noChangeShapeType="1"/>
          </p:cNvSpPr>
          <p:nvPr/>
        </p:nvSpPr>
        <p:spPr bwMode="auto">
          <a:xfrm>
            <a:off x="5105400" y="3589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1018" name="Line 26"/>
          <p:cNvSpPr>
            <a:spLocks noChangeShapeType="1"/>
          </p:cNvSpPr>
          <p:nvPr/>
        </p:nvSpPr>
        <p:spPr bwMode="auto">
          <a:xfrm>
            <a:off x="5257800" y="3589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1019" name="Line 27"/>
          <p:cNvSpPr>
            <a:spLocks noChangeShapeType="1"/>
          </p:cNvSpPr>
          <p:nvPr/>
        </p:nvSpPr>
        <p:spPr bwMode="auto">
          <a:xfrm>
            <a:off x="5410200" y="3589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1020" name="Line 28"/>
          <p:cNvSpPr>
            <a:spLocks noChangeShapeType="1"/>
          </p:cNvSpPr>
          <p:nvPr/>
        </p:nvSpPr>
        <p:spPr bwMode="auto">
          <a:xfrm>
            <a:off x="5562600" y="3589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1021" name="Line 29"/>
          <p:cNvSpPr>
            <a:spLocks noChangeShapeType="1"/>
          </p:cNvSpPr>
          <p:nvPr/>
        </p:nvSpPr>
        <p:spPr bwMode="auto">
          <a:xfrm>
            <a:off x="5715000" y="3589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1022" name="Line 30"/>
          <p:cNvSpPr>
            <a:spLocks noChangeShapeType="1"/>
          </p:cNvSpPr>
          <p:nvPr/>
        </p:nvSpPr>
        <p:spPr bwMode="auto">
          <a:xfrm>
            <a:off x="5867400" y="3589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1023" name="Line 31"/>
          <p:cNvSpPr>
            <a:spLocks noChangeShapeType="1"/>
          </p:cNvSpPr>
          <p:nvPr/>
        </p:nvSpPr>
        <p:spPr bwMode="auto">
          <a:xfrm>
            <a:off x="6019800" y="3589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1024" name="Line 32"/>
          <p:cNvSpPr>
            <a:spLocks noChangeShapeType="1"/>
          </p:cNvSpPr>
          <p:nvPr/>
        </p:nvSpPr>
        <p:spPr bwMode="auto">
          <a:xfrm>
            <a:off x="6172200" y="3589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1025" name="Line 33"/>
          <p:cNvSpPr>
            <a:spLocks noChangeShapeType="1"/>
          </p:cNvSpPr>
          <p:nvPr/>
        </p:nvSpPr>
        <p:spPr bwMode="auto">
          <a:xfrm>
            <a:off x="6324600" y="3589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1026" name="Line 34"/>
          <p:cNvSpPr>
            <a:spLocks noChangeShapeType="1"/>
          </p:cNvSpPr>
          <p:nvPr/>
        </p:nvSpPr>
        <p:spPr bwMode="auto">
          <a:xfrm>
            <a:off x="6477000" y="3589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1027" name="Line 35"/>
          <p:cNvSpPr>
            <a:spLocks noChangeShapeType="1"/>
          </p:cNvSpPr>
          <p:nvPr/>
        </p:nvSpPr>
        <p:spPr bwMode="auto">
          <a:xfrm>
            <a:off x="6629400" y="3589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1028" name="Line 36"/>
          <p:cNvSpPr>
            <a:spLocks noChangeShapeType="1"/>
          </p:cNvSpPr>
          <p:nvPr/>
        </p:nvSpPr>
        <p:spPr bwMode="auto">
          <a:xfrm>
            <a:off x="6781800" y="3589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1029" name="Line 37"/>
          <p:cNvSpPr>
            <a:spLocks noChangeShapeType="1"/>
          </p:cNvSpPr>
          <p:nvPr/>
        </p:nvSpPr>
        <p:spPr bwMode="auto">
          <a:xfrm>
            <a:off x="6934200" y="3589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1030" name="Line 38"/>
          <p:cNvSpPr>
            <a:spLocks noChangeShapeType="1"/>
          </p:cNvSpPr>
          <p:nvPr/>
        </p:nvSpPr>
        <p:spPr bwMode="auto">
          <a:xfrm>
            <a:off x="7086600" y="3589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1031" name="Line 39"/>
          <p:cNvSpPr>
            <a:spLocks noChangeShapeType="1"/>
          </p:cNvSpPr>
          <p:nvPr/>
        </p:nvSpPr>
        <p:spPr bwMode="auto">
          <a:xfrm>
            <a:off x="7239000" y="3589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1032" name="Line 40"/>
          <p:cNvSpPr>
            <a:spLocks noChangeShapeType="1"/>
          </p:cNvSpPr>
          <p:nvPr/>
        </p:nvSpPr>
        <p:spPr bwMode="auto">
          <a:xfrm>
            <a:off x="7391400" y="3589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1033" name="Line 41"/>
          <p:cNvSpPr>
            <a:spLocks noChangeShapeType="1"/>
          </p:cNvSpPr>
          <p:nvPr/>
        </p:nvSpPr>
        <p:spPr bwMode="auto">
          <a:xfrm>
            <a:off x="7543800" y="3589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1034" name="Line 42"/>
          <p:cNvSpPr>
            <a:spLocks noChangeShapeType="1"/>
          </p:cNvSpPr>
          <p:nvPr/>
        </p:nvSpPr>
        <p:spPr bwMode="auto">
          <a:xfrm>
            <a:off x="7696200" y="3589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1035" name="Line 43"/>
          <p:cNvSpPr>
            <a:spLocks noChangeShapeType="1"/>
          </p:cNvSpPr>
          <p:nvPr/>
        </p:nvSpPr>
        <p:spPr bwMode="auto">
          <a:xfrm>
            <a:off x="7848600" y="3589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1036" name="Line 44"/>
          <p:cNvSpPr>
            <a:spLocks noChangeShapeType="1"/>
          </p:cNvSpPr>
          <p:nvPr/>
        </p:nvSpPr>
        <p:spPr bwMode="auto">
          <a:xfrm>
            <a:off x="2971800" y="3589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1037" name="Line 45"/>
          <p:cNvSpPr>
            <a:spLocks noChangeShapeType="1"/>
          </p:cNvSpPr>
          <p:nvPr/>
        </p:nvSpPr>
        <p:spPr bwMode="auto">
          <a:xfrm>
            <a:off x="3124200" y="3589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1038" name="Line 46"/>
          <p:cNvSpPr>
            <a:spLocks noChangeShapeType="1"/>
          </p:cNvSpPr>
          <p:nvPr/>
        </p:nvSpPr>
        <p:spPr bwMode="auto">
          <a:xfrm>
            <a:off x="3276600" y="3589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1039" name="Line 47"/>
          <p:cNvSpPr>
            <a:spLocks noChangeShapeType="1"/>
          </p:cNvSpPr>
          <p:nvPr/>
        </p:nvSpPr>
        <p:spPr bwMode="auto">
          <a:xfrm>
            <a:off x="3429000" y="3589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1040" name="Line 48"/>
          <p:cNvSpPr>
            <a:spLocks noChangeShapeType="1"/>
          </p:cNvSpPr>
          <p:nvPr/>
        </p:nvSpPr>
        <p:spPr bwMode="auto">
          <a:xfrm>
            <a:off x="1143000" y="3589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1041" name="Line 49"/>
          <p:cNvSpPr>
            <a:spLocks noChangeShapeType="1"/>
          </p:cNvSpPr>
          <p:nvPr/>
        </p:nvSpPr>
        <p:spPr bwMode="auto">
          <a:xfrm>
            <a:off x="1295400" y="2065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1042" name="Line 50"/>
          <p:cNvSpPr>
            <a:spLocks noChangeShapeType="1"/>
          </p:cNvSpPr>
          <p:nvPr/>
        </p:nvSpPr>
        <p:spPr bwMode="auto">
          <a:xfrm>
            <a:off x="1447800" y="2065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1043" name="Line 51"/>
          <p:cNvSpPr>
            <a:spLocks noChangeShapeType="1"/>
          </p:cNvSpPr>
          <p:nvPr/>
        </p:nvSpPr>
        <p:spPr bwMode="auto">
          <a:xfrm>
            <a:off x="1600200" y="2065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1044" name="Line 52"/>
          <p:cNvSpPr>
            <a:spLocks noChangeShapeType="1"/>
          </p:cNvSpPr>
          <p:nvPr/>
        </p:nvSpPr>
        <p:spPr bwMode="auto">
          <a:xfrm>
            <a:off x="1752600" y="2065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1045" name="Line 53"/>
          <p:cNvSpPr>
            <a:spLocks noChangeShapeType="1"/>
          </p:cNvSpPr>
          <p:nvPr/>
        </p:nvSpPr>
        <p:spPr bwMode="auto">
          <a:xfrm>
            <a:off x="1905000" y="2065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1046" name="Line 54"/>
          <p:cNvSpPr>
            <a:spLocks noChangeShapeType="1"/>
          </p:cNvSpPr>
          <p:nvPr/>
        </p:nvSpPr>
        <p:spPr bwMode="auto">
          <a:xfrm>
            <a:off x="2057400" y="2065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1047" name="Line 55"/>
          <p:cNvSpPr>
            <a:spLocks noChangeShapeType="1"/>
          </p:cNvSpPr>
          <p:nvPr/>
        </p:nvSpPr>
        <p:spPr bwMode="auto">
          <a:xfrm>
            <a:off x="2209800" y="2065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1048" name="Line 56"/>
          <p:cNvSpPr>
            <a:spLocks noChangeShapeType="1"/>
          </p:cNvSpPr>
          <p:nvPr/>
        </p:nvSpPr>
        <p:spPr bwMode="auto">
          <a:xfrm>
            <a:off x="2362200" y="2065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1049" name="Line 57"/>
          <p:cNvSpPr>
            <a:spLocks noChangeShapeType="1"/>
          </p:cNvSpPr>
          <p:nvPr/>
        </p:nvSpPr>
        <p:spPr bwMode="auto">
          <a:xfrm>
            <a:off x="2514600" y="2065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1050" name="Line 58"/>
          <p:cNvSpPr>
            <a:spLocks noChangeShapeType="1"/>
          </p:cNvSpPr>
          <p:nvPr/>
        </p:nvSpPr>
        <p:spPr bwMode="auto">
          <a:xfrm>
            <a:off x="2667000" y="2065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1051" name="Line 59"/>
          <p:cNvSpPr>
            <a:spLocks noChangeShapeType="1"/>
          </p:cNvSpPr>
          <p:nvPr/>
        </p:nvSpPr>
        <p:spPr bwMode="auto">
          <a:xfrm>
            <a:off x="2819400" y="2065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1052" name="Line 60"/>
          <p:cNvSpPr>
            <a:spLocks noChangeShapeType="1"/>
          </p:cNvSpPr>
          <p:nvPr/>
        </p:nvSpPr>
        <p:spPr bwMode="auto">
          <a:xfrm>
            <a:off x="3581400" y="2065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1053" name="Line 61"/>
          <p:cNvSpPr>
            <a:spLocks noChangeShapeType="1"/>
          </p:cNvSpPr>
          <p:nvPr/>
        </p:nvSpPr>
        <p:spPr bwMode="auto">
          <a:xfrm>
            <a:off x="3733800" y="2065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1054" name="Line 62"/>
          <p:cNvSpPr>
            <a:spLocks noChangeShapeType="1"/>
          </p:cNvSpPr>
          <p:nvPr/>
        </p:nvSpPr>
        <p:spPr bwMode="auto">
          <a:xfrm>
            <a:off x="3886200" y="2065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1055" name="Line 63"/>
          <p:cNvSpPr>
            <a:spLocks noChangeShapeType="1"/>
          </p:cNvSpPr>
          <p:nvPr/>
        </p:nvSpPr>
        <p:spPr bwMode="auto">
          <a:xfrm>
            <a:off x="2971800" y="2065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1056" name="Line 64"/>
          <p:cNvSpPr>
            <a:spLocks noChangeShapeType="1"/>
          </p:cNvSpPr>
          <p:nvPr/>
        </p:nvSpPr>
        <p:spPr bwMode="auto">
          <a:xfrm>
            <a:off x="3124200" y="2065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1057" name="Line 65"/>
          <p:cNvSpPr>
            <a:spLocks noChangeShapeType="1"/>
          </p:cNvSpPr>
          <p:nvPr/>
        </p:nvSpPr>
        <p:spPr bwMode="auto">
          <a:xfrm>
            <a:off x="3276600" y="2065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1058" name="Line 66"/>
          <p:cNvSpPr>
            <a:spLocks noChangeShapeType="1"/>
          </p:cNvSpPr>
          <p:nvPr/>
        </p:nvSpPr>
        <p:spPr bwMode="auto">
          <a:xfrm>
            <a:off x="3429000" y="2065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1059" name="Line 67"/>
          <p:cNvSpPr>
            <a:spLocks noChangeShapeType="1"/>
          </p:cNvSpPr>
          <p:nvPr/>
        </p:nvSpPr>
        <p:spPr bwMode="auto">
          <a:xfrm>
            <a:off x="1143000" y="2065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cxnSp>
        <p:nvCxnSpPr>
          <p:cNvPr id="341060" name="AutoShape 68"/>
          <p:cNvCxnSpPr>
            <a:cxnSpLocks noChangeShapeType="1"/>
            <a:stCxn id="341059" idx="1"/>
            <a:endCxn id="341013" idx="0"/>
          </p:cNvCxnSpPr>
          <p:nvPr/>
        </p:nvCxnSpPr>
        <p:spPr bwMode="auto">
          <a:xfrm>
            <a:off x="1143000" y="2598738"/>
            <a:ext cx="33528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41061" name="AutoShape 69"/>
          <p:cNvCxnSpPr>
            <a:cxnSpLocks noChangeShapeType="1"/>
            <a:stCxn id="341041" idx="1"/>
            <a:endCxn id="341004" idx="0"/>
          </p:cNvCxnSpPr>
          <p:nvPr/>
        </p:nvCxnSpPr>
        <p:spPr bwMode="auto">
          <a:xfrm>
            <a:off x="1295400" y="2598738"/>
            <a:ext cx="12192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41062" name="AutoShape 70"/>
          <p:cNvCxnSpPr>
            <a:cxnSpLocks noChangeShapeType="1"/>
            <a:stCxn id="341042" idx="1"/>
            <a:endCxn id="341026" idx="0"/>
          </p:cNvCxnSpPr>
          <p:nvPr/>
        </p:nvCxnSpPr>
        <p:spPr bwMode="auto">
          <a:xfrm>
            <a:off x="1447800" y="2598738"/>
            <a:ext cx="50292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41063" name="AutoShape 71"/>
          <p:cNvCxnSpPr>
            <a:cxnSpLocks noChangeShapeType="1"/>
            <a:stCxn id="341088" idx="1"/>
            <a:endCxn id="341037" idx="0"/>
          </p:cNvCxnSpPr>
          <p:nvPr/>
        </p:nvCxnSpPr>
        <p:spPr bwMode="auto">
          <a:xfrm flipH="1">
            <a:off x="3124200" y="2598738"/>
            <a:ext cx="9144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41064" name="AutoShape 72"/>
          <p:cNvCxnSpPr>
            <a:cxnSpLocks noChangeShapeType="1"/>
            <a:stCxn id="341055" idx="1"/>
            <a:endCxn id="340998" idx="0"/>
          </p:cNvCxnSpPr>
          <p:nvPr/>
        </p:nvCxnSpPr>
        <p:spPr bwMode="auto">
          <a:xfrm flipH="1">
            <a:off x="1600200" y="2598738"/>
            <a:ext cx="13716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41065" name="AutoShape 73"/>
          <p:cNvCxnSpPr>
            <a:cxnSpLocks noChangeShapeType="1"/>
            <a:stCxn id="341099" idx="1"/>
            <a:endCxn id="341032" idx="0"/>
          </p:cNvCxnSpPr>
          <p:nvPr/>
        </p:nvCxnSpPr>
        <p:spPr bwMode="auto">
          <a:xfrm>
            <a:off x="5867400" y="2598738"/>
            <a:ext cx="15240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41066" name="AutoShape 74"/>
          <p:cNvCxnSpPr>
            <a:cxnSpLocks noChangeShapeType="1"/>
            <a:stCxn id="341095" idx="1"/>
            <a:endCxn id="341028" idx="0"/>
          </p:cNvCxnSpPr>
          <p:nvPr/>
        </p:nvCxnSpPr>
        <p:spPr bwMode="auto">
          <a:xfrm>
            <a:off x="5257800" y="2598738"/>
            <a:ext cx="15240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41067" name="AutoShape 75"/>
          <p:cNvCxnSpPr>
            <a:cxnSpLocks noChangeShapeType="1"/>
            <a:stCxn id="341105" idx="1"/>
            <a:endCxn id="341019" idx="0"/>
          </p:cNvCxnSpPr>
          <p:nvPr/>
        </p:nvCxnSpPr>
        <p:spPr bwMode="auto">
          <a:xfrm flipH="1">
            <a:off x="5410200" y="2598738"/>
            <a:ext cx="22860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41068" name="AutoShape 76"/>
          <p:cNvCxnSpPr>
            <a:cxnSpLocks noChangeShapeType="1"/>
            <a:stCxn id="341116" idx="1"/>
            <a:endCxn id="341033" idx="0"/>
          </p:cNvCxnSpPr>
          <p:nvPr/>
        </p:nvCxnSpPr>
        <p:spPr bwMode="auto">
          <a:xfrm>
            <a:off x="6629400" y="2598738"/>
            <a:ext cx="9144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41069" name="AutoShape 77"/>
          <p:cNvCxnSpPr>
            <a:cxnSpLocks noChangeShapeType="1"/>
            <a:stCxn id="341101" idx="1"/>
            <a:endCxn id="341015" idx="0"/>
          </p:cNvCxnSpPr>
          <p:nvPr/>
        </p:nvCxnSpPr>
        <p:spPr bwMode="auto">
          <a:xfrm flipH="1">
            <a:off x="4800600" y="2598738"/>
            <a:ext cx="22860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41070" name="AutoShape 78"/>
          <p:cNvCxnSpPr>
            <a:cxnSpLocks noChangeShapeType="1"/>
            <a:stCxn id="341106" idx="1"/>
            <a:endCxn id="341005" idx="0"/>
          </p:cNvCxnSpPr>
          <p:nvPr/>
        </p:nvCxnSpPr>
        <p:spPr bwMode="auto">
          <a:xfrm flipH="1">
            <a:off x="2667000" y="2598738"/>
            <a:ext cx="51816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41071" name="AutoShape 79"/>
          <p:cNvCxnSpPr>
            <a:cxnSpLocks noChangeShapeType="1"/>
            <a:stCxn id="341097" idx="1"/>
            <a:endCxn id="341001" idx="0"/>
          </p:cNvCxnSpPr>
          <p:nvPr/>
        </p:nvCxnSpPr>
        <p:spPr bwMode="auto">
          <a:xfrm flipH="1">
            <a:off x="2057400" y="2598738"/>
            <a:ext cx="35052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41072" name="AutoShape 80"/>
          <p:cNvCxnSpPr>
            <a:cxnSpLocks noChangeShapeType="1"/>
            <a:stCxn id="341098" idx="1"/>
            <a:endCxn id="341029" idx="0"/>
          </p:cNvCxnSpPr>
          <p:nvPr/>
        </p:nvCxnSpPr>
        <p:spPr bwMode="auto">
          <a:xfrm>
            <a:off x="5715000" y="2598738"/>
            <a:ext cx="12192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41073" name="AutoShape 81"/>
          <p:cNvCxnSpPr>
            <a:cxnSpLocks noChangeShapeType="1"/>
            <a:stCxn id="341115" idx="1"/>
            <a:endCxn id="341014" idx="0"/>
          </p:cNvCxnSpPr>
          <p:nvPr/>
        </p:nvCxnSpPr>
        <p:spPr bwMode="auto">
          <a:xfrm flipH="1">
            <a:off x="4648200" y="2598738"/>
            <a:ext cx="18288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41074" name="AutoShape 82"/>
          <p:cNvCxnSpPr>
            <a:cxnSpLocks noChangeShapeType="1"/>
            <a:stCxn id="341111" idx="1"/>
            <a:endCxn id="341009" idx="0"/>
          </p:cNvCxnSpPr>
          <p:nvPr/>
        </p:nvCxnSpPr>
        <p:spPr bwMode="auto">
          <a:xfrm flipH="1">
            <a:off x="3886200" y="2598738"/>
            <a:ext cx="9144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41075" name="AutoShape 83"/>
          <p:cNvCxnSpPr>
            <a:cxnSpLocks noChangeShapeType="1"/>
            <a:stCxn id="341108" idx="1"/>
            <a:endCxn id="341040" idx="0"/>
          </p:cNvCxnSpPr>
          <p:nvPr/>
        </p:nvCxnSpPr>
        <p:spPr bwMode="auto">
          <a:xfrm flipH="1">
            <a:off x="1143000" y="2598738"/>
            <a:ext cx="32004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41076" name="AutoShape 84"/>
          <p:cNvCxnSpPr>
            <a:cxnSpLocks noChangeShapeType="1"/>
            <a:stCxn id="341057" idx="1"/>
            <a:endCxn id="340997" idx="0"/>
          </p:cNvCxnSpPr>
          <p:nvPr/>
        </p:nvCxnSpPr>
        <p:spPr bwMode="auto">
          <a:xfrm flipH="1">
            <a:off x="1447800" y="2598738"/>
            <a:ext cx="18288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41077" name="AutoShape 85"/>
          <p:cNvCxnSpPr>
            <a:cxnSpLocks noChangeShapeType="1"/>
            <a:stCxn id="341046" idx="1"/>
            <a:endCxn id="341018" idx="0"/>
          </p:cNvCxnSpPr>
          <p:nvPr/>
        </p:nvCxnSpPr>
        <p:spPr bwMode="auto">
          <a:xfrm>
            <a:off x="2057400" y="2598738"/>
            <a:ext cx="32004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41078" name="AutoShape 86"/>
          <p:cNvCxnSpPr>
            <a:cxnSpLocks noChangeShapeType="1"/>
            <a:stCxn id="341052" idx="1"/>
            <a:endCxn id="341035" idx="0"/>
          </p:cNvCxnSpPr>
          <p:nvPr/>
        </p:nvCxnSpPr>
        <p:spPr bwMode="auto">
          <a:xfrm>
            <a:off x="3581400" y="2598738"/>
            <a:ext cx="42672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41079" name="AutoShape 87"/>
          <p:cNvCxnSpPr>
            <a:cxnSpLocks noChangeShapeType="1"/>
            <a:stCxn id="341093" idx="1"/>
            <a:endCxn id="341027" idx="0"/>
          </p:cNvCxnSpPr>
          <p:nvPr/>
        </p:nvCxnSpPr>
        <p:spPr bwMode="auto">
          <a:xfrm>
            <a:off x="4953000" y="2598738"/>
            <a:ext cx="16764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41080" name="AutoShape 88"/>
          <p:cNvCxnSpPr>
            <a:cxnSpLocks noChangeShapeType="1"/>
            <a:stCxn id="341109" idx="1"/>
            <a:endCxn id="341007" idx="0"/>
          </p:cNvCxnSpPr>
          <p:nvPr/>
        </p:nvCxnSpPr>
        <p:spPr bwMode="auto">
          <a:xfrm flipH="1">
            <a:off x="3581400" y="2598738"/>
            <a:ext cx="9144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41081" name="AutoShape 89"/>
          <p:cNvCxnSpPr>
            <a:cxnSpLocks noChangeShapeType="1"/>
            <a:stCxn id="341117" idx="1"/>
            <a:endCxn id="341008" idx="0"/>
          </p:cNvCxnSpPr>
          <p:nvPr/>
        </p:nvCxnSpPr>
        <p:spPr bwMode="auto">
          <a:xfrm flipH="1">
            <a:off x="3733800" y="2598738"/>
            <a:ext cx="30480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41082" name="AutoShape 90"/>
          <p:cNvCxnSpPr>
            <a:cxnSpLocks noChangeShapeType="1"/>
            <a:stCxn id="341050" idx="1"/>
            <a:endCxn id="340999" idx="0"/>
          </p:cNvCxnSpPr>
          <p:nvPr/>
        </p:nvCxnSpPr>
        <p:spPr bwMode="auto">
          <a:xfrm flipH="1">
            <a:off x="1752600" y="2598738"/>
            <a:ext cx="9144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41083" name="AutoShape 91"/>
          <p:cNvCxnSpPr>
            <a:cxnSpLocks noChangeShapeType="1"/>
            <a:stCxn id="341045" idx="1"/>
            <a:endCxn id="341000" idx="0"/>
          </p:cNvCxnSpPr>
          <p:nvPr/>
        </p:nvCxnSpPr>
        <p:spPr bwMode="auto">
          <a:xfrm>
            <a:off x="1905000" y="2598738"/>
            <a:ext cx="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41084" name="AutoShape 92"/>
          <p:cNvCxnSpPr>
            <a:cxnSpLocks noChangeShapeType="1"/>
            <a:stCxn id="341113" idx="1"/>
            <a:endCxn id="341023" idx="0"/>
          </p:cNvCxnSpPr>
          <p:nvPr/>
        </p:nvCxnSpPr>
        <p:spPr bwMode="auto">
          <a:xfrm flipH="1">
            <a:off x="6019800" y="2598738"/>
            <a:ext cx="1524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41085" name="AutoShape 93"/>
          <p:cNvCxnSpPr>
            <a:cxnSpLocks noChangeShapeType="1"/>
            <a:stCxn id="341058" idx="1"/>
            <a:endCxn id="341038" idx="0"/>
          </p:cNvCxnSpPr>
          <p:nvPr/>
        </p:nvCxnSpPr>
        <p:spPr bwMode="auto">
          <a:xfrm flipH="1">
            <a:off x="3276600" y="2598738"/>
            <a:ext cx="1524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41086" name="AutoShape 94"/>
          <p:cNvSpPr>
            <a:spLocks noChangeArrowheads="1"/>
          </p:cNvSpPr>
          <p:nvPr/>
        </p:nvSpPr>
        <p:spPr bwMode="auto">
          <a:xfrm>
            <a:off x="5181600" y="1676400"/>
            <a:ext cx="152400" cy="1295400"/>
          </a:xfrm>
          <a:prstGeom prst="roundRect">
            <a:avLst>
              <a:gd name="adj" fmla="val 16667"/>
            </a:avLst>
          </a:prstGeom>
          <a:solidFill>
            <a:srgbClr val="FFCC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cxnSp>
        <p:nvCxnSpPr>
          <p:cNvPr id="341087" name="AutoShape 95"/>
          <p:cNvCxnSpPr>
            <a:cxnSpLocks noChangeShapeType="1"/>
            <a:stCxn id="341102" idx="1"/>
            <a:endCxn id="341030" idx="0"/>
          </p:cNvCxnSpPr>
          <p:nvPr/>
        </p:nvCxnSpPr>
        <p:spPr bwMode="auto">
          <a:xfrm flipH="1">
            <a:off x="7086600" y="2598738"/>
            <a:ext cx="1524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41088" name="Line 96"/>
          <p:cNvSpPr>
            <a:spLocks noChangeShapeType="1"/>
          </p:cNvSpPr>
          <p:nvPr/>
        </p:nvSpPr>
        <p:spPr bwMode="auto">
          <a:xfrm>
            <a:off x="4038600" y="2065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1089" name="Rectangle 97"/>
          <p:cNvSpPr>
            <a:spLocks noChangeArrowheads="1"/>
          </p:cNvSpPr>
          <p:nvPr/>
        </p:nvSpPr>
        <p:spPr bwMode="auto">
          <a:xfrm>
            <a:off x="1143000" y="4800600"/>
            <a:ext cx="56403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GATATTTTAAGC &lt; GATTACGATATTA</a:t>
            </a:r>
          </a:p>
        </p:txBody>
      </p:sp>
      <p:sp>
        <p:nvSpPr>
          <p:cNvPr id="341090" name="Rectangle 98"/>
          <p:cNvSpPr>
            <a:spLocks noChangeArrowheads="1"/>
          </p:cNvSpPr>
          <p:nvPr/>
        </p:nvSpPr>
        <p:spPr bwMode="auto">
          <a:xfrm>
            <a:off x="6134100" y="901700"/>
            <a:ext cx="1960563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600"/>
              <a:t>GATTACGATATTA</a:t>
            </a:r>
          </a:p>
        </p:txBody>
      </p:sp>
      <p:cxnSp>
        <p:nvCxnSpPr>
          <p:cNvPr id="341091" name="AutoShape 99"/>
          <p:cNvCxnSpPr>
            <a:cxnSpLocks noChangeShapeType="1"/>
            <a:stCxn id="341097" idx="0"/>
            <a:endCxn id="341090" idx="1"/>
          </p:cNvCxnSpPr>
          <p:nvPr/>
        </p:nvCxnSpPr>
        <p:spPr bwMode="auto">
          <a:xfrm rot="16200000">
            <a:off x="5350668" y="1281907"/>
            <a:ext cx="995363" cy="571500"/>
          </a:xfrm>
          <a:prstGeom prst="curvedConnector2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41092" name="Text Box 100"/>
          <p:cNvSpPr txBox="1">
            <a:spLocks noChangeArrowheads="1"/>
          </p:cNvSpPr>
          <p:nvPr/>
        </p:nvSpPr>
        <p:spPr bwMode="auto">
          <a:xfrm>
            <a:off x="5029200" y="5486400"/>
            <a:ext cx="3508375" cy="1004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DD080A"/>
                </a:solidFill>
              </a:rPr>
              <a:t>No match. </a:t>
            </a:r>
          </a:p>
          <a:p>
            <a:pPr>
              <a:spcBef>
                <a:spcPct val="50000"/>
              </a:spcBef>
            </a:pPr>
            <a:r>
              <a:rPr lang="en-US">
                <a:solidFill>
                  <a:srgbClr val="DD080A"/>
                </a:solidFill>
              </a:rPr>
              <a:t>Skip back to 68.75% mark </a:t>
            </a:r>
          </a:p>
        </p:txBody>
      </p:sp>
      <p:sp>
        <p:nvSpPr>
          <p:cNvPr id="341093" name="Line 101"/>
          <p:cNvSpPr>
            <a:spLocks noChangeShapeType="1"/>
          </p:cNvSpPr>
          <p:nvPr/>
        </p:nvSpPr>
        <p:spPr bwMode="auto">
          <a:xfrm>
            <a:off x="4953000" y="2065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1094" name="Line 102"/>
          <p:cNvSpPr>
            <a:spLocks noChangeShapeType="1"/>
          </p:cNvSpPr>
          <p:nvPr/>
        </p:nvSpPr>
        <p:spPr bwMode="auto">
          <a:xfrm>
            <a:off x="5105400" y="2065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1095" name="Line 103"/>
          <p:cNvSpPr>
            <a:spLocks noChangeShapeType="1"/>
          </p:cNvSpPr>
          <p:nvPr/>
        </p:nvSpPr>
        <p:spPr bwMode="auto">
          <a:xfrm>
            <a:off x="5257800" y="2065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1096" name="Line 104"/>
          <p:cNvSpPr>
            <a:spLocks noChangeShapeType="1"/>
          </p:cNvSpPr>
          <p:nvPr/>
        </p:nvSpPr>
        <p:spPr bwMode="auto">
          <a:xfrm>
            <a:off x="5410200" y="2065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1097" name="Line 105"/>
          <p:cNvSpPr>
            <a:spLocks noChangeShapeType="1"/>
          </p:cNvSpPr>
          <p:nvPr/>
        </p:nvSpPr>
        <p:spPr bwMode="auto">
          <a:xfrm>
            <a:off x="5562600" y="2065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1098" name="Line 106"/>
          <p:cNvSpPr>
            <a:spLocks noChangeShapeType="1"/>
          </p:cNvSpPr>
          <p:nvPr/>
        </p:nvSpPr>
        <p:spPr bwMode="auto">
          <a:xfrm>
            <a:off x="5715000" y="2065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1099" name="Line 107"/>
          <p:cNvSpPr>
            <a:spLocks noChangeShapeType="1"/>
          </p:cNvSpPr>
          <p:nvPr/>
        </p:nvSpPr>
        <p:spPr bwMode="auto">
          <a:xfrm>
            <a:off x="5867400" y="2065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1100" name="Line 108"/>
          <p:cNvSpPr>
            <a:spLocks noChangeShapeType="1"/>
          </p:cNvSpPr>
          <p:nvPr/>
        </p:nvSpPr>
        <p:spPr bwMode="auto">
          <a:xfrm>
            <a:off x="6934200" y="2065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1101" name="Line 109"/>
          <p:cNvSpPr>
            <a:spLocks noChangeShapeType="1"/>
          </p:cNvSpPr>
          <p:nvPr/>
        </p:nvSpPr>
        <p:spPr bwMode="auto">
          <a:xfrm>
            <a:off x="7086600" y="2065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1102" name="Line 110"/>
          <p:cNvSpPr>
            <a:spLocks noChangeShapeType="1"/>
          </p:cNvSpPr>
          <p:nvPr/>
        </p:nvSpPr>
        <p:spPr bwMode="auto">
          <a:xfrm>
            <a:off x="7239000" y="2065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1103" name="Line 111"/>
          <p:cNvSpPr>
            <a:spLocks noChangeShapeType="1"/>
          </p:cNvSpPr>
          <p:nvPr/>
        </p:nvSpPr>
        <p:spPr bwMode="auto">
          <a:xfrm>
            <a:off x="7391400" y="2065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1104" name="Line 112"/>
          <p:cNvSpPr>
            <a:spLocks noChangeShapeType="1"/>
          </p:cNvSpPr>
          <p:nvPr/>
        </p:nvSpPr>
        <p:spPr bwMode="auto">
          <a:xfrm>
            <a:off x="7543800" y="2065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1105" name="Line 113"/>
          <p:cNvSpPr>
            <a:spLocks noChangeShapeType="1"/>
          </p:cNvSpPr>
          <p:nvPr/>
        </p:nvSpPr>
        <p:spPr bwMode="auto">
          <a:xfrm>
            <a:off x="7696200" y="2065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1106" name="Line 114"/>
          <p:cNvSpPr>
            <a:spLocks noChangeShapeType="1"/>
          </p:cNvSpPr>
          <p:nvPr/>
        </p:nvSpPr>
        <p:spPr bwMode="auto">
          <a:xfrm>
            <a:off x="7848600" y="2065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1107" name="Line 115"/>
          <p:cNvSpPr>
            <a:spLocks noChangeShapeType="1"/>
          </p:cNvSpPr>
          <p:nvPr/>
        </p:nvSpPr>
        <p:spPr bwMode="auto">
          <a:xfrm>
            <a:off x="4191000" y="2065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1108" name="Line 116"/>
          <p:cNvSpPr>
            <a:spLocks noChangeShapeType="1"/>
          </p:cNvSpPr>
          <p:nvPr/>
        </p:nvSpPr>
        <p:spPr bwMode="auto">
          <a:xfrm>
            <a:off x="4343400" y="2065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1109" name="Line 117"/>
          <p:cNvSpPr>
            <a:spLocks noChangeShapeType="1"/>
          </p:cNvSpPr>
          <p:nvPr/>
        </p:nvSpPr>
        <p:spPr bwMode="auto">
          <a:xfrm>
            <a:off x="4495800" y="2065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1110" name="Line 118"/>
          <p:cNvSpPr>
            <a:spLocks noChangeShapeType="1"/>
          </p:cNvSpPr>
          <p:nvPr/>
        </p:nvSpPr>
        <p:spPr bwMode="auto">
          <a:xfrm>
            <a:off x="4648200" y="2065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1111" name="Line 119"/>
          <p:cNvSpPr>
            <a:spLocks noChangeShapeType="1"/>
          </p:cNvSpPr>
          <p:nvPr/>
        </p:nvSpPr>
        <p:spPr bwMode="auto">
          <a:xfrm>
            <a:off x="4800600" y="2065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1112" name="Line 120"/>
          <p:cNvSpPr>
            <a:spLocks noChangeShapeType="1"/>
          </p:cNvSpPr>
          <p:nvPr/>
        </p:nvSpPr>
        <p:spPr bwMode="auto">
          <a:xfrm>
            <a:off x="6019800" y="2065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1113" name="Line 121"/>
          <p:cNvSpPr>
            <a:spLocks noChangeShapeType="1"/>
          </p:cNvSpPr>
          <p:nvPr/>
        </p:nvSpPr>
        <p:spPr bwMode="auto">
          <a:xfrm>
            <a:off x="6172200" y="2065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1114" name="Line 122"/>
          <p:cNvSpPr>
            <a:spLocks noChangeShapeType="1"/>
          </p:cNvSpPr>
          <p:nvPr/>
        </p:nvSpPr>
        <p:spPr bwMode="auto">
          <a:xfrm>
            <a:off x="6324600" y="2065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1115" name="Line 123"/>
          <p:cNvSpPr>
            <a:spLocks noChangeShapeType="1"/>
          </p:cNvSpPr>
          <p:nvPr/>
        </p:nvSpPr>
        <p:spPr bwMode="auto">
          <a:xfrm>
            <a:off x="6477000" y="2065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1116" name="Line 124"/>
          <p:cNvSpPr>
            <a:spLocks noChangeShapeType="1"/>
          </p:cNvSpPr>
          <p:nvPr/>
        </p:nvSpPr>
        <p:spPr bwMode="auto">
          <a:xfrm>
            <a:off x="6629400" y="2065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1117" name="Line 125"/>
          <p:cNvSpPr>
            <a:spLocks noChangeShapeType="1"/>
          </p:cNvSpPr>
          <p:nvPr/>
        </p:nvSpPr>
        <p:spPr bwMode="auto">
          <a:xfrm>
            <a:off x="6781800" y="2065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1118" name="Text Box 126"/>
          <p:cNvSpPr txBox="1">
            <a:spLocks noChangeArrowheads="1"/>
          </p:cNvSpPr>
          <p:nvPr/>
        </p:nvSpPr>
        <p:spPr bwMode="auto">
          <a:xfrm>
            <a:off x="990600" y="1219200"/>
            <a:ext cx="685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0%</a:t>
            </a:r>
          </a:p>
        </p:txBody>
      </p:sp>
      <p:sp>
        <p:nvSpPr>
          <p:cNvPr id="341119" name="Text Box 127"/>
          <p:cNvSpPr txBox="1">
            <a:spLocks noChangeArrowheads="1"/>
          </p:cNvSpPr>
          <p:nvPr/>
        </p:nvSpPr>
        <p:spPr bwMode="auto">
          <a:xfrm>
            <a:off x="7467600" y="1295400"/>
            <a:ext cx="914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100%</a:t>
            </a:r>
          </a:p>
        </p:txBody>
      </p:sp>
      <p:sp>
        <p:nvSpPr>
          <p:cNvPr id="341120" name="Rectangle 128"/>
          <p:cNvSpPr>
            <a:spLocks noChangeArrowheads="1"/>
          </p:cNvSpPr>
          <p:nvPr/>
        </p:nvSpPr>
        <p:spPr bwMode="auto">
          <a:xfrm>
            <a:off x="5702300" y="473075"/>
            <a:ext cx="1814513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600"/>
              <a:t>GATATTTTAAGC</a:t>
            </a:r>
          </a:p>
        </p:txBody>
      </p:sp>
      <p:cxnSp>
        <p:nvCxnSpPr>
          <p:cNvPr id="341121" name="AutoShape 129"/>
          <p:cNvCxnSpPr>
            <a:cxnSpLocks noChangeShapeType="1"/>
            <a:stCxn id="341095" idx="0"/>
            <a:endCxn id="341120" idx="1"/>
          </p:cNvCxnSpPr>
          <p:nvPr/>
        </p:nvCxnSpPr>
        <p:spPr bwMode="auto">
          <a:xfrm rot="16200000">
            <a:off x="4768056" y="1131094"/>
            <a:ext cx="1423988" cy="444500"/>
          </a:xfrm>
          <a:prstGeom prst="curvedConnector2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018" name="Rectangle 2"/>
          <p:cNvSpPr>
            <a:spLocks noChangeArrowheads="1"/>
          </p:cNvSpPr>
          <p:nvPr/>
        </p:nvSpPr>
        <p:spPr bwMode="auto">
          <a:xfrm>
            <a:off x="990600" y="1905000"/>
            <a:ext cx="7086600" cy="838200"/>
          </a:xfrm>
          <a:prstGeom prst="rect">
            <a:avLst/>
          </a:prstGeom>
          <a:solidFill>
            <a:srgbClr val="CC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2019" name="Rectangle 3"/>
          <p:cNvSpPr>
            <a:spLocks noChangeArrowheads="1"/>
          </p:cNvSpPr>
          <p:nvPr/>
        </p:nvSpPr>
        <p:spPr bwMode="auto">
          <a:xfrm>
            <a:off x="990600" y="3429000"/>
            <a:ext cx="7086600" cy="838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2020" name="Line 4"/>
          <p:cNvSpPr>
            <a:spLocks noChangeShapeType="1"/>
          </p:cNvSpPr>
          <p:nvPr/>
        </p:nvSpPr>
        <p:spPr bwMode="auto">
          <a:xfrm>
            <a:off x="1295400" y="3589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2021" name="Line 5"/>
          <p:cNvSpPr>
            <a:spLocks noChangeShapeType="1"/>
          </p:cNvSpPr>
          <p:nvPr/>
        </p:nvSpPr>
        <p:spPr bwMode="auto">
          <a:xfrm>
            <a:off x="1447800" y="3589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2022" name="Line 6"/>
          <p:cNvSpPr>
            <a:spLocks noChangeShapeType="1"/>
          </p:cNvSpPr>
          <p:nvPr/>
        </p:nvSpPr>
        <p:spPr bwMode="auto">
          <a:xfrm>
            <a:off x="1600200" y="3589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2023" name="Line 7"/>
          <p:cNvSpPr>
            <a:spLocks noChangeShapeType="1"/>
          </p:cNvSpPr>
          <p:nvPr/>
        </p:nvSpPr>
        <p:spPr bwMode="auto">
          <a:xfrm>
            <a:off x="1752600" y="3589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2024" name="Line 8"/>
          <p:cNvSpPr>
            <a:spLocks noChangeShapeType="1"/>
          </p:cNvSpPr>
          <p:nvPr/>
        </p:nvSpPr>
        <p:spPr bwMode="auto">
          <a:xfrm>
            <a:off x="1905000" y="3589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2025" name="Line 9"/>
          <p:cNvSpPr>
            <a:spLocks noChangeShapeType="1"/>
          </p:cNvSpPr>
          <p:nvPr/>
        </p:nvSpPr>
        <p:spPr bwMode="auto">
          <a:xfrm>
            <a:off x="2057400" y="3589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2026" name="Line 10"/>
          <p:cNvSpPr>
            <a:spLocks noChangeShapeType="1"/>
          </p:cNvSpPr>
          <p:nvPr/>
        </p:nvSpPr>
        <p:spPr bwMode="auto">
          <a:xfrm>
            <a:off x="2209800" y="3589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2027" name="Line 11"/>
          <p:cNvSpPr>
            <a:spLocks noChangeShapeType="1"/>
          </p:cNvSpPr>
          <p:nvPr/>
        </p:nvSpPr>
        <p:spPr bwMode="auto">
          <a:xfrm>
            <a:off x="2362200" y="3589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2028" name="Line 12"/>
          <p:cNvSpPr>
            <a:spLocks noChangeShapeType="1"/>
          </p:cNvSpPr>
          <p:nvPr/>
        </p:nvSpPr>
        <p:spPr bwMode="auto">
          <a:xfrm>
            <a:off x="2514600" y="3589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2029" name="Line 13"/>
          <p:cNvSpPr>
            <a:spLocks noChangeShapeType="1"/>
          </p:cNvSpPr>
          <p:nvPr/>
        </p:nvSpPr>
        <p:spPr bwMode="auto">
          <a:xfrm>
            <a:off x="2667000" y="3589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2030" name="Line 14"/>
          <p:cNvSpPr>
            <a:spLocks noChangeShapeType="1"/>
          </p:cNvSpPr>
          <p:nvPr/>
        </p:nvSpPr>
        <p:spPr bwMode="auto">
          <a:xfrm>
            <a:off x="2819400" y="3589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2031" name="Line 15"/>
          <p:cNvSpPr>
            <a:spLocks noChangeShapeType="1"/>
          </p:cNvSpPr>
          <p:nvPr/>
        </p:nvSpPr>
        <p:spPr bwMode="auto">
          <a:xfrm>
            <a:off x="3581400" y="3589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2032" name="Line 16"/>
          <p:cNvSpPr>
            <a:spLocks noChangeShapeType="1"/>
          </p:cNvSpPr>
          <p:nvPr/>
        </p:nvSpPr>
        <p:spPr bwMode="auto">
          <a:xfrm>
            <a:off x="3733800" y="3589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2033" name="Line 17"/>
          <p:cNvSpPr>
            <a:spLocks noChangeShapeType="1"/>
          </p:cNvSpPr>
          <p:nvPr/>
        </p:nvSpPr>
        <p:spPr bwMode="auto">
          <a:xfrm>
            <a:off x="3886200" y="3589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2034" name="Line 18"/>
          <p:cNvSpPr>
            <a:spLocks noChangeShapeType="1"/>
          </p:cNvSpPr>
          <p:nvPr/>
        </p:nvSpPr>
        <p:spPr bwMode="auto">
          <a:xfrm>
            <a:off x="4038600" y="3589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2035" name="Line 19"/>
          <p:cNvSpPr>
            <a:spLocks noChangeShapeType="1"/>
          </p:cNvSpPr>
          <p:nvPr/>
        </p:nvSpPr>
        <p:spPr bwMode="auto">
          <a:xfrm>
            <a:off x="4191000" y="3589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2036" name="Line 20"/>
          <p:cNvSpPr>
            <a:spLocks noChangeShapeType="1"/>
          </p:cNvSpPr>
          <p:nvPr/>
        </p:nvSpPr>
        <p:spPr bwMode="auto">
          <a:xfrm>
            <a:off x="4343400" y="3589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2037" name="Line 21"/>
          <p:cNvSpPr>
            <a:spLocks noChangeShapeType="1"/>
          </p:cNvSpPr>
          <p:nvPr/>
        </p:nvSpPr>
        <p:spPr bwMode="auto">
          <a:xfrm>
            <a:off x="4495800" y="3589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2038" name="Line 22"/>
          <p:cNvSpPr>
            <a:spLocks noChangeShapeType="1"/>
          </p:cNvSpPr>
          <p:nvPr/>
        </p:nvSpPr>
        <p:spPr bwMode="auto">
          <a:xfrm>
            <a:off x="4648200" y="3589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2039" name="Line 23"/>
          <p:cNvSpPr>
            <a:spLocks noChangeShapeType="1"/>
          </p:cNvSpPr>
          <p:nvPr/>
        </p:nvSpPr>
        <p:spPr bwMode="auto">
          <a:xfrm>
            <a:off x="4800600" y="3589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2040" name="Line 24"/>
          <p:cNvSpPr>
            <a:spLocks noChangeShapeType="1"/>
          </p:cNvSpPr>
          <p:nvPr/>
        </p:nvSpPr>
        <p:spPr bwMode="auto">
          <a:xfrm>
            <a:off x="4953000" y="3589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2041" name="Line 25"/>
          <p:cNvSpPr>
            <a:spLocks noChangeShapeType="1"/>
          </p:cNvSpPr>
          <p:nvPr/>
        </p:nvSpPr>
        <p:spPr bwMode="auto">
          <a:xfrm>
            <a:off x="5105400" y="3589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2042" name="Line 26"/>
          <p:cNvSpPr>
            <a:spLocks noChangeShapeType="1"/>
          </p:cNvSpPr>
          <p:nvPr/>
        </p:nvSpPr>
        <p:spPr bwMode="auto">
          <a:xfrm>
            <a:off x="5257800" y="3589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2043" name="Line 27"/>
          <p:cNvSpPr>
            <a:spLocks noChangeShapeType="1"/>
          </p:cNvSpPr>
          <p:nvPr/>
        </p:nvSpPr>
        <p:spPr bwMode="auto">
          <a:xfrm>
            <a:off x="5410200" y="3589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2044" name="Line 28"/>
          <p:cNvSpPr>
            <a:spLocks noChangeShapeType="1"/>
          </p:cNvSpPr>
          <p:nvPr/>
        </p:nvSpPr>
        <p:spPr bwMode="auto">
          <a:xfrm>
            <a:off x="5562600" y="3589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2045" name="Line 29"/>
          <p:cNvSpPr>
            <a:spLocks noChangeShapeType="1"/>
          </p:cNvSpPr>
          <p:nvPr/>
        </p:nvSpPr>
        <p:spPr bwMode="auto">
          <a:xfrm>
            <a:off x="5715000" y="3589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2046" name="Line 30"/>
          <p:cNvSpPr>
            <a:spLocks noChangeShapeType="1"/>
          </p:cNvSpPr>
          <p:nvPr/>
        </p:nvSpPr>
        <p:spPr bwMode="auto">
          <a:xfrm>
            <a:off x="5867400" y="3589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2047" name="Line 31"/>
          <p:cNvSpPr>
            <a:spLocks noChangeShapeType="1"/>
          </p:cNvSpPr>
          <p:nvPr/>
        </p:nvSpPr>
        <p:spPr bwMode="auto">
          <a:xfrm>
            <a:off x="6019800" y="3589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2048" name="Line 32"/>
          <p:cNvSpPr>
            <a:spLocks noChangeShapeType="1"/>
          </p:cNvSpPr>
          <p:nvPr/>
        </p:nvSpPr>
        <p:spPr bwMode="auto">
          <a:xfrm>
            <a:off x="6172200" y="3589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2049" name="Line 33"/>
          <p:cNvSpPr>
            <a:spLocks noChangeShapeType="1"/>
          </p:cNvSpPr>
          <p:nvPr/>
        </p:nvSpPr>
        <p:spPr bwMode="auto">
          <a:xfrm>
            <a:off x="6324600" y="3589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2050" name="Line 34"/>
          <p:cNvSpPr>
            <a:spLocks noChangeShapeType="1"/>
          </p:cNvSpPr>
          <p:nvPr/>
        </p:nvSpPr>
        <p:spPr bwMode="auto">
          <a:xfrm>
            <a:off x="6477000" y="3589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2051" name="Line 35"/>
          <p:cNvSpPr>
            <a:spLocks noChangeShapeType="1"/>
          </p:cNvSpPr>
          <p:nvPr/>
        </p:nvSpPr>
        <p:spPr bwMode="auto">
          <a:xfrm>
            <a:off x="6629400" y="3589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2052" name="Line 36"/>
          <p:cNvSpPr>
            <a:spLocks noChangeShapeType="1"/>
          </p:cNvSpPr>
          <p:nvPr/>
        </p:nvSpPr>
        <p:spPr bwMode="auto">
          <a:xfrm>
            <a:off x="6781800" y="3589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2053" name="Line 37"/>
          <p:cNvSpPr>
            <a:spLocks noChangeShapeType="1"/>
          </p:cNvSpPr>
          <p:nvPr/>
        </p:nvSpPr>
        <p:spPr bwMode="auto">
          <a:xfrm>
            <a:off x="6934200" y="3589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2054" name="Line 38"/>
          <p:cNvSpPr>
            <a:spLocks noChangeShapeType="1"/>
          </p:cNvSpPr>
          <p:nvPr/>
        </p:nvSpPr>
        <p:spPr bwMode="auto">
          <a:xfrm>
            <a:off x="7086600" y="3589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2055" name="Line 39"/>
          <p:cNvSpPr>
            <a:spLocks noChangeShapeType="1"/>
          </p:cNvSpPr>
          <p:nvPr/>
        </p:nvSpPr>
        <p:spPr bwMode="auto">
          <a:xfrm>
            <a:off x="7239000" y="3589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2056" name="Line 40"/>
          <p:cNvSpPr>
            <a:spLocks noChangeShapeType="1"/>
          </p:cNvSpPr>
          <p:nvPr/>
        </p:nvSpPr>
        <p:spPr bwMode="auto">
          <a:xfrm>
            <a:off x="7391400" y="3589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2057" name="Line 41"/>
          <p:cNvSpPr>
            <a:spLocks noChangeShapeType="1"/>
          </p:cNvSpPr>
          <p:nvPr/>
        </p:nvSpPr>
        <p:spPr bwMode="auto">
          <a:xfrm>
            <a:off x="7543800" y="3589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2058" name="Line 42"/>
          <p:cNvSpPr>
            <a:spLocks noChangeShapeType="1"/>
          </p:cNvSpPr>
          <p:nvPr/>
        </p:nvSpPr>
        <p:spPr bwMode="auto">
          <a:xfrm>
            <a:off x="7696200" y="3589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2059" name="Line 43"/>
          <p:cNvSpPr>
            <a:spLocks noChangeShapeType="1"/>
          </p:cNvSpPr>
          <p:nvPr/>
        </p:nvSpPr>
        <p:spPr bwMode="auto">
          <a:xfrm>
            <a:off x="7848600" y="3589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2060" name="Line 44"/>
          <p:cNvSpPr>
            <a:spLocks noChangeShapeType="1"/>
          </p:cNvSpPr>
          <p:nvPr/>
        </p:nvSpPr>
        <p:spPr bwMode="auto">
          <a:xfrm>
            <a:off x="2971800" y="3589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2061" name="Line 45"/>
          <p:cNvSpPr>
            <a:spLocks noChangeShapeType="1"/>
          </p:cNvSpPr>
          <p:nvPr/>
        </p:nvSpPr>
        <p:spPr bwMode="auto">
          <a:xfrm>
            <a:off x="3124200" y="3589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2062" name="Line 46"/>
          <p:cNvSpPr>
            <a:spLocks noChangeShapeType="1"/>
          </p:cNvSpPr>
          <p:nvPr/>
        </p:nvSpPr>
        <p:spPr bwMode="auto">
          <a:xfrm>
            <a:off x="3276600" y="3589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2063" name="Line 47"/>
          <p:cNvSpPr>
            <a:spLocks noChangeShapeType="1"/>
          </p:cNvSpPr>
          <p:nvPr/>
        </p:nvSpPr>
        <p:spPr bwMode="auto">
          <a:xfrm>
            <a:off x="3429000" y="3589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2064" name="Line 48"/>
          <p:cNvSpPr>
            <a:spLocks noChangeShapeType="1"/>
          </p:cNvSpPr>
          <p:nvPr/>
        </p:nvSpPr>
        <p:spPr bwMode="auto">
          <a:xfrm>
            <a:off x="1143000" y="3589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2065" name="Line 49"/>
          <p:cNvSpPr>
            <a:spLocks noChangeShapeType="1"/>
          </p:cNvSpPr>
          <p:nvPr/>
        </p:nvSpPr>
        <p:spPr bwMode="auto">
          <a:xfrm>
            <a:off x="1295400" y="2065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2066" name="Line 50"/>
          <p:cNvSpPr>
            <a:spLocks noChangeShapeType="1"/>
          </p:cNvSpPr>
          <p:nvPr/>
        </p:nvSpPr>
        <p:spPr bwMode="auto">
          <a:xfrm>
            <a:off x="1447800" y="2065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2067" name="Line 51"/>
          <p:cNvSpPr>
            <a:spLocks noChangeShapeType="1"/>
          </p:cNvSpPr>
          <p:nvPr/>
        </p:nvSpPr>
        <p:spPr bwMode="auto">
          <a:xfrm>
            <a:off x="1600200" y="2065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2068" name="Line 52"/>
          <p:cNvSpPr>
            <a:spLocks noChangeShapeType="1"/>
          </p:cNvSpPr>
          <p:nvPr/>
        </p:nvSpPr>
        <p:spPr bwMode="auto">
          <a:xfrm>
            <a:off x="1752600" y="2065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2069" name="Line 53"/>
          <p:cNvSpPr>
            <a:spLocks noChangeShapeType="1"/>
          </p:cNvSpPr>
          <p:nvPr/>
        </p:nvSpPr>
        <p:spPr bwMode="auto">
          <a:xfrm>
            <a:off x="1905000" y="2065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2070" name="Line 54"/>
          <p:cNvSpPr>
            <a:spLocks noChangeShapeType="1"/>
          </p:cNvSpPr>
          <p:nvPr/>
        </p:nvSpPr>
        <p:spPr bwMode="auto">
          <a:xfrm>
            <a:off x="2057400" y="2065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2071" name="Line 55"/>
          <p:cNvSpPr>
            <a:spLocks noChangeShapeType="1"/>
          </p:cNvSpPr>
          <p:nvPr/>
        </p:nvSpPr>
        <p:spPr bwMode="auto">
          <a:xfrm>
            <a:off x="2209800" y="2065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2072" name="Line 56"/>
          <p:cNvSpPr>
            <a:spLocks noChangeShapeType="1"/>
          </p:cNvSpPr>
          <p:nvPr/>
        </p:nvSpPr>
        <p:spPr bwMode="auto">
          <a:xfrm>
            <a:off x="2362200" y="2065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2073" name="Line 57"/>
          <p:cNvSpPr>
            <a:spLocks noChangeShapeType="1"/>
          </p:cNvSpPr>
          <p:nvPr/>
        </p:nvSpPr>
        <p:spPr bwMode="auto">
          <a:xfrm>
            <a:off x="2514600" y="2065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2074" name="Line 58"/>
          <p:cNvSpPr>
            <a:spLocks noChangeShapeType="1"/>
          </p:cNvSpPr>
          <p:nvPr/>
        </p:nvSpPr>
        <p:spPr bwMode="auto">
          <a:xfrm>
            <a:off x="2667000" y="2065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2075" name="Line 59"/>
          <p:cNvSpPr>
            <a:spLocks noChangeShapeType="1"/>
          </p:cNvSpPr>
          <p:nvPr/>
        </p:nvSpPr>
        <p:spPr bwMode="auto">
          <a:xfrm>
            <a:off x="2819400" y="2065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2076" name="Line 60"/>
          <p:cNvSpPr>
            <a:spLocks noChangeShapeType="1"/>
          </p:cNvSpPr>
          <p:nvPr/>
        </p:nvSpPr>
        <p:spPr bwMode="auto">
          <a:xfrm>
            <a:off x="3581400" y="2065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2077" name="Line 61"/>
          <p:cNvSpPr>
            <a:spLocks noChangeShapeType="1"/>
          </p:cNvSpPr>
          <p:nvPr/>
        </p:nvSpPr>
        <p:spPr bwMode="auto">
          <a:xfrm>
            <a:off x="3733800" y="2065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2078" name="Line 62"/>
          <p:cNvSpPr>
            <a:spLocks noChangeShapeType="1"/>
          </p:cNvSpPr>
          <p:nvPr/>
        </p:nvSpPr>
        <p:spPr bwMode="auto">
          <a:xfrm>
            <a:off x="3886200" y="2065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2079" name="Line 63"/>
          <p:cNvSpPr>
            <a:spLocks noChangeShapeType="1"/>
          </p:cNvSpPr>
          <p:nvPr/>
        </p:nvSpPr>
        <p:spPr bwMode="auto">
          <a:xfrm>
            <a:off x="2971800" y="2065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2080" name="Line 64"/>
          <p:cNvSpPr>
            <a:spLocks noChangeShapeType="1"/>
          </p:cNvSpPr>
          <p:nvPr/>
        </p:nvSpPr>
        <p:spPr bwMode="auto">
          <a:xfrm>
            <a:off x="3124200" y="2065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2081" name="Line 65"/>
          <p:cNvSpPr>
            <a:spLocks noChangeShapeType="1"/>
          </p:cNvSpPr>
          <p:nvPr/>
        </p:nvSpPr>
        <p:spPr bwMode="auto">
          <a:xfrm>
            <a:off x="3276600" y="2065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2082" name="Line 66"/>
          <p:cNvSpPr>
            <a:spLocks noChangeShapeType="1"/>
          </p:cNvSpPr>
          <p:nvPr/>
        </p:nvSpPr>
        <p:spPr bwMode="auto">
          <a:xfrm>
            <a:off x="3429000" y="2065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2083" name="Line 67"/>
          <p:cNvSpPr>
            <a:spLocks noChangeShapeType="1"/>
          </p:cNvSpPr>
          <p:nvPr/>
        </p:nvSpPr>
        <p:spPr bwMode="auto">
          <a:xfrm>
            <a:off x="1143000" y="2065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cxnSp>
        <p:nvCxnSpPr>
          <p:cNvPr id="342084" name="AutoShape 68"/>
          <p:cNvCxnSpPr>
            <a:cxnSpLocks noChangeShapeType="1"/>
            <a:stCxn id="342083" idx="1"/>
            <a:endCxn id="342037" idx="0"/>
          </p:cNvCxnSpPr>
          <p:nvPr/>
        </p:nvCxnSpPr>
        <p:spPr bwMode="auto">
          <a:xfrm>
            <a:off x="1143000" y="2598738"/>
            <a:ext cx="33528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42085" name="AutoShape 69"/>
          <p:cNvCxnSpPr>
            <a:cxnSpLocks noChangeShapeType="1"/>
            <a:stCxn id="342065" idx="1"/>
            <a:endCxn id="342028" idx="0"/>
          </p:cNvCxnSpPr>
          <p:nvPr/>
        </p:nvCxnSpPr>
        <p:spPr bwMode="auto">
          <a:xfrm>
            <a:off x="1295400" y="2598738"/>
            <a:ext cx="12192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42086" name="AutoShape 70"/>
          <p:cNvCxnSpPr>
            <a:cxnSpLocks noChangeShapeType="1"/>
            <a:stCxn id="342066" idx="1"/>
            <a:endCxn id="342050" idx="0"/>
          </p:cNvCxnSpPr>
          <p:nvPr/>
        </p:nvCxnSpPr>
        <p:spPr bwMode="auto">
          <a:xfrm>
            <a:off x="1447800" y="2598738"/>
            <a:ext cx="50292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42087" name="AutoShape 71"/>
          <p:cNvCxnSpPr>
            <a:cxnSpLocks noChangeShapeType="1"/>
            <a:stCxn id="342112" idx="1"/>
            <a:endCxn id="342061" idx="0"/>
          </p:cNvCxnSpPr>
          <p:nvPr/>
        </p:nvCxnSpPr>
        <p:spPr bwMode="auto">
          <a:xfrm flipH="1">
            <a:off x="3124200" y="2598738"/>
            <a:ext cx="9144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42088" name="AutoShape 72"/>
          <p:cNvCxnSpPr>
            <a:cxnSpLocks noChangeShapeType="1"/>
            <a:stCxn id="342079" idx="1"/>
            <a:endCxn id="342022" idx="0"/>
          </p:cNvCxnSpPr>
          <p:nvPr/>
        </p:nvCxnSpPr>
        <p:spPr bwMode="auto">
          <a:xfrm flipH="1">
            <a:off x="1600200" y="2598738"/>
            <a:ext cx="13716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42089" name="AutoShape 73"/>
          <p:cNvCxnSpPr>
            <a:cxnSpLocks noChangeShapeType="1"/>
            <a:stCxn id="342122" idx="1"/>
            <a:endCxn id="342056" idx="0"/>
          </p:cNvCxnSpPr>
          <p:nvPr/>
        </p:nvCxnSpPr>
        <p:spPr bwMode="auto">
          <a:xfrm>
            <a:off x="5867400" y="2598738"/>
            <a:ext cx="15240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42090" name="AutoShape 74"/>
          <p:cNvCxnSpPr>
            <a:cxnSpLocks noChangeShapeType="1"/>
            <a:stCxn id="342118" idx="1"/>
            <a:endCxn id="342052" idx="0"/>
          </p:cNvCxnSpPr>
          <p:nvPr/>
        </p:nvCxnSpPr>
        <p:spPr bwMode="auto">
          <a:xfrm>
            <a:off x="5257800" y="2598738"/>
            <a:ext cx="15240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42091" name="AutoShape 75"/>
          <p:cNvCxnSpPr>
            <a:cxnSpLocks noChangeShapeType="1"/>
            <a:stCxn id="342128" idx="1"/>
            <a:endCxn id="342043" idx="0"/>
          </p:cNvCxnSpPr>
          <p:nvPr/>
        </p:nvCxnSpPr>
        <p:spPr bwMode="auto">
          <a:xfrm flipH="1">
            <a:off x="5410200" y="2598738"/>
            <a:ext cx="22860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42092" name="AutoShape 76"/>
          <p:cNvCxnSpPr>
            <a:cxnSpLocks noChangeShapeType="1"/>
            <a:stCxn id="342139" idx="1"/>
            <a:endCxn id="342057" idx="0"/>
          </p:cNvCxnSpPr>
          <p:nvPr/>
        </p:nvCxnSpPr>
        <p:spPr bwMode="auto">
          <a:xfrm>
            <a:off x="6629400" y="2598738"/>
            <a:ext cx="9144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42093" name="AutoShape 77"/>
          <p:cNvCxnSpPr>
            <a:cxnSpLocks noChangeShapeType="1"/>
            <a:stCxn id="342124" idx="1"/>
            <a:endCxn id="342039" idx="0"/>
          </p:cNvCxnSpPr>
          <p:nvPr/>
        </p:nvCxnSpPr>
        <p:spPr bwMode="auto">
          <a:xfrm flipH="1">
            <a:off x="4800600" y="2598738"/>
            <a:ext cx="22860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42094" name="AutoShape 78"/>
          <p:cNvCxnSpPr>
            <a:cxnSpLocks noChangeShapeType="1"/>
            <a:stCxn id="342129" idx="1"/>
            <a:endCxn id="342029" idx="0"/>
          </p:cNvCxnSpPr>
          <p:nvPr/>
        </p:nvCxnSpPr>
        <p:spPr bwMode="auto">
          <a:xfrm flipH="1">
            <a:off x="2667000" y="2598738"/>
            <a:ext cx="51816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42095" name="AutoShape 79"/>
          <p:cNvCxnSpPr>
            <a:cxnSpLocks noChangeShapeType="1"/>
            <a:stCxn id="342120" idx="1"/>
            <a:endCxn id="342025" idx="0"/>
          </p:cNvCxnSpPr>
          <p:nvPr/>
        </p:nvCxnSpPr>
        <p:spPr bwMode="auto">
          <a:xfrm flipH="1">
            <a:off x="2057400" y="2598738"/>
            <a:ext cx="35052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42096" name="AutoShape 80"/>
          <p:cNvCxnSpPr>
            <a:cxnSpLocks noChangeShapeType="1"/>
            <a:stCxn id="342121" idx="1"/>
            <a:endCxn id="342053" idx="0"/>
          </p:cNvCxnSpPr>
          <p:nvPr/>
        </p:nvCxnSpPr>
        <p:spPr bwMode="auto">
          <a:xfrm>
            <a:off x="5715000" y="2598738"/>
            <a:ext cx="12192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42097" name="AutoShape 81"/>
          <p:cNvCxnSpPr>
            <a:cxnSpLocks noChangeShapeType="1"/>
            <a:stCxn id="342138" idx="1"/>
            <a:endCxn id="342038" idx="0"/>
          </p:cNvCxnSpPr>
          <p:nvPr/>
        </p:nvCxnSpPr>
        <p:spPr bwMode="auto">
          <a:xfrm flipH="1">
            <a:off x="4648200" y="2598738"/>
            <a:ext cx="18288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42098" name="AutoShape 82"/>
          <p:cNvCxnSpPr>
            <a:cxnSpLocks noChangeShapeType="1"/>
            <a:stCxn id="342134" idx="1"/>
            <a:endCxn id="342033" idx="0"/>
          </p:cNvCxnSpPr>
          <p:nvPr/>
        </p:nvCxnSpPr>
        <p:spPr bwMode="auto">
          <a:xfrm flipH="1">
            <a:off x="3886200" y="2598738"/>
            <a:ext cx="9144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42099" name="AutoShape 83"/>
          <p:cNvCxnSpPr>
            <a:cxnSpLocks noChangeShapeType="1"/>
            <a:stCxn id="342131" idx="1"/>
            <a:endCxn id="342064" idx="0"/>
          </p:cNvCxnSpPr>
          <p:nvPr/>
        </p:nvCxnSpPr>
        <p:spPr bwMode="auto">
          <a:xfrm flipH="1">
            <a:off x="1143000" y="2598738"/>
            <a:ext cx="32004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42100" name="AutoShape 84"/>
          <p:cNvCxnSpPr>
            <a:cxnSpLocks noChangeShapeType="1"/>
            <a:stCxn id="342081" idx="1"/>
            <a:endCxn id="342021" idx="0"/>
          </p:cNvCxnSpPr>
          <p:nvPr/>
        </p:nvCxnSpPr>
        <p:spPr bwMode="auto">
          <a:xfrm flipH="1">
            <a:off x="1447800" y="2598738"/>
            <a:ext cx="18288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42101" name="AutoShape 85"/>
          <p:cNvCxnSpPr>
            <a:cxnSpLocks noChangeShapeType="1"/>
            <a:stCxn id="342070" idx="1"/>
            <a:endCxn id="342042" idx="0"/>
          </p:cNvCxnSpPr>
          <p:nvPr/>
        </p:nvCxnSpPr>
        <p:spPr bwMode="auto">
          <a:xfrm>
            <a:off x="2057400" y="2598738"/>
            <a:ext cx="32004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42102" name="AutoShape 86"/>
          <p:cNvCxnSpPr>
            <a:cxnSpLocks noChangeShapeType="1"/>
            <a:stCxn id="342076" idx="1"/>
            <a:endCxn id="342059" idx="0"/>
          </p:cNvCxnSpPr>
          <p:nvPr/>
        </p:nvCxnSpPr>
        <p:spPr bwMode="auto">
          <a:xfrm>
            <a:off x="3581400" y="2598738"/>
            <a:ext cx="42672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42103" name="AutoShape 87"/>
          <p:cNvCxnSpPr>
            <a:cxnSpLocks noChangeShapeType="1"/>
            <a:stCxn id="342116" idx="1"/>
            <a:endCxn id="342051" idx="0"/>
          </p:cNvCxnSpPr>
          <p:nvPr/>
        </p:nvCxnSpPr>
        <p:spPr bwMode="auto">
          <a:xfrm>
            <a:off x="4953000" y="2598738"/>
            <a:ext cx="16764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42104" name="AutoShape 88"/>
          <p:cNvCxnSpPr>
            <a:cxnSpLocks noChangeShapeType="1"/>
            <a:stCxn id="342132" idx="1"/>
            <a:endCxn id="342031" idx="0"/>
          </p:cNvCxnSpPr>
          <p:nvPr/>
        </p:nvCxnSpPr>
        <p:spPr bwMode="auto">
          <a:xfrm flipH="1">
            <a:off x="3581400" y="2598738"/>
            <a:ext cx="9144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42105" name="AutoShape 89"/>
          <p:cNvCxnSpPr>
            <a:cxnSpLocks noChangeShapeType="1"/>
            <a:stCxn id="342140" idx="1"/>
            <a:endCxn id="342032" idx="0"/>
          </p:cNvCxnSpPr>
          <p:nvPr/>
        </p:nvCxnSpPr>
        <p:spPr bwMode="auto">
          <a:xfrm flipH="1">
            <a:off x="3733800" y="2598738"/>
            <a:ext cx="30480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42106" name="AutoShape 90"/>
          <p:cNvCxnSpPr>
            <a:cxnSpLocks noChangeShapeType="1"/>
            <a:stCxn id="342074" idx="1"/>
            <a:endCxn id="342023" idx="0"/>
          </p:cNvCxnSpPr>
          <p:nvPr/>
        </p:nvCxnSpPr>
        <p:spPr bwMode="auto">
          <a:xfrm flipH="1">
            <a:off x="1752600" y="2598738"/>
            <a:ext cx="9144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42107" name="AutoShape 91"/>
          <p:cNvCxnSpPr>
            <a:cxnSpLocks noChangeShapeType="1"/>
            <a:stCxn id="342069" idx="1"/>
            <a:endCxn id="342024" idx="0"/>
          </p:cNvCxnSpPr>
          <p:nvPr/>
        </p:nvCxnSpPr>
        <p:spPr bwMode="auto">
          <a:xfrm>
            <a:off x="1905000" y="2598738"/>
            <a:ext cx="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42108" name="AutoShape 92"/>
          <p:cNvCxnSpPr>
            <a:cxnSpLocks noChangeShapeType="1"/>
            <a:stCxn id="342136" idx="1"/>
            <a:endCxn id="342047" idx="0"/>
          </p:cNvCxnSpPr>
          <p:nvPr/>
        </p:nvCxnSpPr>
        <p:spPr bwMode="auto">
          <a:xfrm flipH="1">
            <a:off x="6019800" y="2598738"/>
            <a:ext cx="1524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42109" name="AutoShape 93"/>
          <p:cNvCxnSpPr>
            <a:cxnSpLocks noChangeShapeType="1"/>
            <a:stCxn id="342082" idx="1"/>
            <a:endCxn id="342062" idx="0"/>
          </p:cNvCxnSpPr>
          <p:nvPr/>
        </p:nvCxnSpPr>
        <p:spPr bwMode="auto">
          <a:xfrm flipH="1">
            <a:off x="3276600" y="2598738"/>
            <a:ext cx="1524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42110" name="AutoShape 94"/>
          <p:cNvSpPr>
            <a:spLocks noChangeArrowheads="1"/>
          </p:cNvSpPr>
          <p:nvPr/>
        </p:nvSpPr>
        <p:spPr bwMode="auto">
          <a:xfrm>
            <a:off x="5486400" y="1676400"/>
            <a:ext cx="152400" cy="1295400"/>
          </a:xfrm>
          <a:prstGeom prst="roundRect">
            <a:avLst>
              <a:gd name="adj" fmla="val 16667"/>
            </a:avLst>
          </a:prstGeom>
          <a:solidFill>
            <a:srgbClr val="FFCC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cxnSp>
        <p:nvCxnSpPr>
          <p:cNvPr id="342111" name="AutoShape 95"/>
          <p:cNvCxnSpPr>
            <a:cxnSpLocks noChangeShapeType="1"/>
            <a:stCxn id="342125" idx="1"/>
            <a:endCxn id="342054" idx="0"/>
          </p:cNvCxnSpPr>
          <p:nvPr/>
        </p:nvCxnSpPr>
        <p:spPr bwMode="auto">
          <a:xfrm flipH="1">
            <a:off x="7086600" y="2598738"/>
            <a:ext cx="1524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42112" name="Line 96"/>
          <p:cNvSpPr>
            <a:spLocks noChangeShapeType="1"/>
          </p:cNvSpPr>
          <p:nvPr/>
        </p:nvSpPr>
        <p:spPr bwMode="auto">
          <a:xfrm>
            <a:off x="4038600" y="2065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2113" name="Rectangle 97"/>
          <p:cNvSpPr>
            <a:spLocks noChangeArrowheads="1"/>
          </p:cNvSpPr>
          <p:nvPr/>
        </p:nvSpPr>
        <p:spPr bwMode="auto">
          <a:xfrm>
            <a:off x="1606550" y="4572000"/>
            <a:ext cx="58610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GATTACGATATTA = GATTACGATATTA</a:t>
            </a:r>
          </a:p>
        </p:txBody>
      </p:sp>
      <p:sp>
        <p:nvSpPr>
          <p:cNvPr id="342114" name="Rectangle 98"/>
          <p:cNvSpPr>
            <a:spLocks noChangeArrowheads="1"/>
          </p:cNvSpPr>
          <p:nvPr/>
        </p:nvSpPr>
        <p:spPr bwMode="auto">
          <a:xfrm>
            <a:off x="5943600" y="533400"/>
            <a:ext cx="1960563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600"/>
              <a:t>GATTACGATATTA</a:t>
            </a:r>
          </a:p>
        </p:txBody>
      </p:sp>
      <p:cxnSp>
        <p:nvCxnSpPr>
          <p:cNvPr id="342115" name="AutoShape 99"/>
          <p:cNvCxnSpPr>
            <a:cxnSpLocks noChangeShapeType="1"/>
            <a:stCxn id="342120" idx="0"/>
            <a:endCxn id="342114" idx="1"/>
          </p:cNvCxnSpPr>
          <p:nvPr/>
        </p:nvCxnSpPr>
        <p:spPr bwMode="auto">
          <a:xfrm rot="16200000">
            <a:off x="5071268" y="1193007"/>
            <a:ext cx="1363663" cy="381000"/>
          </a:xfrm>
          <a:prstGeom prst="curvedConnector2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42116" name="Line 100"/>
          <p:cNvSpPr>
            <a:spLocks noChangeShapeType="1"/>
          </p:cNvSpPr>
          <p:nvPr/>
        </p:nvSpPr>
        <p:spPr bwMode="auto">
          <a:xfrm>
            <a:off x="4953000" y="2065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2117" name="Line 101"/>
          <p:cNvSpPr>
            <a:spLocks noChangeShapeType="1"/>
          </p:cNvSpPr>
          <p:nvPr/>
        </p:nvSpPr>
        <p:spPr bwMode="auto">
          <a:xfrm>
            <a:off x="5105400" y="2065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2118" name="Line 102"/>
          <p:cNvSpPr>
            <a:spLocks noChangeShapeType="1"/>
          </p:cNvSpPr>
          <p:nvPr/>
        </p:nvSpPr>
        <p:spPr bwMode="auto">
          <a:xfrm>
            <a:off x="5257800" y="2065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2119" name="Line 103"/>
          <p:cNvSpPr>
            <a:spLocks noChangeShapeType="1"/>
          </p:cNvSpPr>
          <p:nvPr/>
        </p:nvSpPr>
        <p:spPr bwMode="auto">
          <a:xfrm>
            <a:off x="5410200" y="2065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2120" name="Line 104"/>
          <p:cNvSpPr>
            <a:spLocks noChangeShapeType="1"/>
          </p:cNvSpPr>
          <p:nvPr/>
        </p:nvSpPr>
        <p:spPr bwMode="auto">
          <a:xfrm>
            <a:off x="5562600" y="2065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2121" name="Line 105"/>
          <p:cNvSpPr>
            <a:spLocks noChangeShapeType="1"/>
          </p:cNvSpPr>
          <p:nvPr/>
        </p:nvSpPr>
        <p:spPr bwMode="auto">
          <a:xfrm>
            <a:off x="5715000" y="2065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2122" name="Line 106"/>
          <p:cNvSpPr>
            <a:spLocks noChangeShapeType="1"/>
          </p:cNvSpPr>
          <p:nvPr/>
        </p:nvSpPr>
        <p:spPr bwMode="auto">
          <a:xfrm>
            <a:off x="5867400" y="2065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2123" name="Line 107"/>
          <p:cNvSpPr>
            <a:spLocks noChangeShapeType="1"/>
          </p:cNvSpPr>
          <p:nvPr/>
        </p:nvSpPr>
        <p:spPr bwMode="auto">
          <a:xfrm>
            <a:off x="6934200" y="2065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2124" name="Line 108"/>
          <p:cNvSpPr>
            <a:spLocks noChangeShapeType="1"/>
          </p:cNvSpPr>
          <p:nvPr/>
        </p:nvSpPr>
        <p:spPr bwMode="auto">
          <a:xfrm>
            <a:off x="7086600" y="2065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2125" name="Line 109"/>
          <p:cNvSpPr>
            <a:spLocks noChangeShapeType="1"/>
          </p:cNvSpPr>
          <p:nvPr/>
        </p:nvSpPr>
        <p:spPr bwMode="auto">
          <a:xfrm>
            <a:off x="7239000" y="2065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2126" name="Line 110"/>
          <p:cNvSpPr>
            <a:spLocks noChangeShapeType="1"/>
          </p:cNvSpPr>
          <p:nvPr/>
        </p:nvSpPr>
        <p:spPr bwMode="auto">
          <a:xfrm>
            <a:off x="7391400" y="2065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2127" name="Line 111"/>
          <p:cNvSpPr>
            <a:spLocks noChangeShapeType="1"/>
          </p:cNvSpPr>
          <p:nvPr/>
        </p:nvSpPr>
        <p:spPr bwMode="auto">
          <a:xfrm>
            <a:off x="7543800" y="2065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2128" name="Line 112"/>
          <p:cNvSpPr>
            <a:spLocks noChangeShapeType="1"/>
          </p:cNvSpPr>
          <p:nvPr/>
        </p:nvSpPr>
        <p:spPr bwMode="auto">
          <a:xfrm>
            <a:off x="7696200" y="2065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2129" name="Line 113"/>
          <p:cNvSpPr>
            <a:spLocks noChangeShapeType="1"/>
          </p:cNvSpPr>
          <p:nvPr/>
        </p:nvSpPr>
        <p:spPr bwMode="auto">
          <a:xfrm>
            <a:off x="7848600" y="2065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2130" name="Line 114"/>
          <p:cNvSpPr>
            <a:spLocks noChangeShapeType="1"/>
          </p:cNvSpPr>
          <p:nvPr/>
        </p:nvSpPr>
        <p:spPr bwMode="auto">
          <a:xfrm>
            <a:off x="4191000" y="2065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2131" name="Line 115"/>
          <p:cNvSpPr>
            <a:spLocks noChangeShapeType="1"/>
          </p:cNvSpPr>
          <p:nvPr/>
        </p:nvSpPr>
        <p:spPr bwMode="auto">
          <a:xfrm>
            <a:off x="4343400" y="2065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2132" name="Line 116"/>
          <p:cNvSpPr>
            <a:spLocks noChangeShapeType="1"/>
          </p:cNvSpPr>
          <p:nvPr/>
        </p:nvSpPr>
        <p:spPr bwMode="auto">
          <a:xfrm>
            <a:off x="4495800" y="2065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2133" name="Line 117"/>
          <p:cNvSpPr>
            <a:spLocks noChangeShapeType="1"/>
          </p:cNvSpPr>
          <p:nvPr/>
        </p:nvSpPr>
        <p:spPr bwMode="auto">
          <a:xfrm>
            <a:off x="4648200" y="2065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2134" name="Line 118"/>
          <p:cNvSpPr>
            <a:spLocks noChangeShapeType="1"/>
          </p:cNvSpPr>
          <p:nvPr/>
        </p:nvSpPr>
        <p:spPr bwMode="auto">
          <a:xfrm>
            <a:off x="4800600" y="2065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2135" name="Line 119"/>
          <p:cNvSpPr>
            <a:spLocks noChangeShapeType="1"/>
          </p:cNvSpPr>
          <p:nvPr/>
        </p:nvSpPr>
        <p:spPr bwMode="auto">
          <a:xfrm>
            <a:off x="6019800" y="2065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2136" name="Line 120"/>
          <p:cNvSpPr>
            <a:spLocks noChangeShapeType="1"/>
          </p:cNvSpPr>
          <p:nvPr/>
        </p:nvSpPr>
        <p:spPr bwMode="auto">
          <a:xfrm>
            <a:off x="6172200" y="2065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2137" name="Line 121"/>
          <p:cNvSpPr>
            <a:spLocks noChangeShapeType="1"/>
          </p:cNvSpPr>
          <p:nvPr/>
        </p:nvSpPr>
        <p:spPr bwMode="auto">
          <a:xfrm>
            <a:off x="6324600" y="2065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2138" name="Line 122"/>
          <p:cNvSpPr>
            <a:spLocks noChangeShapeType="1"/>
          </p:cNvSpPr>
          <p:nvPr/>
        </p:nvSpPr>
        <p:spPr bwMode="auto">
          <a:xfrm>
            <a:off x="6477000" y="2065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2139" name="Line 123"/>
          <p:cNvSpPr>
            <a:spLocks noChangeShapeType="1"/>
          </p:cNvSpPr>
          <p:nvPr/>
        </p:nvSpPr>
        <p:spPr bwMode="auto">
          <a:xfrm>
            <a:off x="6629400" y="2065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2140" name="Line 124"/>
          <p:cNvSpPr>
            <a:spLocks noChangeShapeType="1"/>
          </p:cNvSpPr>
          <p:nvPr/>
        </p:nvSpPr>
        <p:spPr bwMode="auto">
          <a:xfrm>
            <a:off x="6781800" y="2065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2141" name="Text Box 125"/>
          <p:cNvSpPr txBox="1">
            <a:spLocks noChangeArrowheads="1"/>
          </p:cNvSpPr>
          <p:nvPr/>
        </p:nvSpPr>
        <p:spPr bwMode="auto">
          <a:xfrm>
            <a:off x="990600" y="1219200"/>
            <a:ext cx="685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0%</a:t>
            </a:r>
          </a:p>
        </p:txBody>
      </p:sp>
      <p:sp>
        <p:nvSpPr>
          <p:cNvPr id="342142" name="Text Box 126"/>
          <p:cNvSpPr txBox="1">
            <a:spLocks noChangeArrowheads="1"/>
          </p:cNvSpPr>
          <p:nvPr/>
        </p:nvSpPr>
        <p:spPr bwMode="auto">
          <a:xfrm>
            <a:off x="7467600" y="1295400"/>
            <a:ext cx="914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100%</a:t>
            </a:r>
          </a:p>
        </p:txBody>
      </p:sp>
      <p:sp>
        <p:nvSpPr>
          <p:cNvPr id="342143" name="Text Box 127"/>
          <p:cNvSpPr txBox="1">
            <a:spLocks noChangeArrowheads="1"/>
          </p:cNvSpPr>
          <p:nvPr/>
        </p:nvSpPr>
        <p:spPr bwMode="auto">
          <a:xfrm>
            <a:off x="5029200" y="5259388"/>
            <a:ext cx="3810000" cy="1370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14B12B"/>
                </a:solidFill>
              </a:rPr>
              <a:t>Match! </a:t>
            </a:r>
          </a:p>
          <a:p>
            <a:pPr>
              <a:spcBef>
                <a:spcPct val="50000"/>
              </a:spcBef>
            </a:pPr>
            <a:r>
              <a:rPr lang="en-US">
                <a:solidFill>
                  <a:srgbClr val="14B12B"/>
                </a:solidFill>
              </a:rPr>
              <a:t>Walk through the records until we fail to match.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042" name="Rectangle 2"/>
          <p:cNvSpPr>
            <a:spLocks noChangeArrowheads="1"/>
          </p:cNvSpPr>
          <p:nvPr/>
        </p:nvSpPr>
        <p:spPr bwMode="auto">
          <a:xfrm>
            <a:off x="990600" y="1752600"/>
            <a:ext cx="7086600" cy="838200"/>
          </a:xfrm>
          <a:prstGeom prst="rect">
            <a:avLst/>
          </a:prstGeom>
          <a:solidFill>
            <a:srgbClr val="CC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3043" name="Rectangle 3"/>
          <p:cNvSpPr>
            <a:spLocks noChangeArrowheads="1"/>
          </p:cNvSpPr>
          <p:nvPr/>
        </p:nvSpPr>
        <p:spPr bwMode="auto">
          <a:xfrm>
            <a:off x="990600" y="3276600"/>
            <a:ext cx="7086600" cy="838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3044" name="Line 4"/>
          <p:cNvSpPr>
            <a:spLocks noChangeShapeType="1"/>
          </p:cNvSpPr>
          <p:nvPr/>
        </p:nvSpPr>
        <p:spPr bwMode="auto">
          <a:xfrm>
            <a:off x="1295400" y="3436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3045" name="Line 5"/>
          <p:cNvSpPr>
            <a:spLocks noChangeShapeType="1"/>
          </p:cNvSpPr>
          <p:nvPr/>
        </p:nvSpPr>
        <p:spPr bwMode="auto">
          <a:xfrm>
            <a:off x="1447800" y="3436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3046" name="Line 6"/>
          <p:cNvSpPr>
            <a:spLocks noChangeShapeType="1"/>
          </p:cNvSpPr>
          <p:nvPr/>
        </p:nvSpPr>
        <p:spPr bwMode="auto">
          <a:xfrm>
            <a:off x="1600200" y="3436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3047" name="Line 7"/>
          <p:cNvSpPr>
            <a:spLocks noChangeShapeType="1"/>
          </p:cNvSpPr>
          <p:nvPr/>
        </p:nvSpPr>
        <p:spPr bwMode="auto">
          <a:xfrm>
            <a:off x="1752600" y="3436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3048" name="Line 8"/>
          <p:cNvSpPr>
            <a:spLocks noChangeShapeType="1"/>
          </p:cNvSpPr>
          <p:nvPr/>
        </p:nvSpPr>
        <p:spPr bwMode="auto">
          <a:xfrm>
            <a:off x="1905000" y="3436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3049" name="Line 9"/>
          <p:cNvSpPr>
            <a:spLocks noChangeShapeType="1"/>
          </p:cNvSpPr>
          <p:nvPr/>
        </p:nvSpPr>
        <p:spPr bwMode="auto">
          <a:xfrm>
            <a:off x="2057400" y="3436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3050" name="Line 10"/>
          <p:cNvSpPr>
            <a:spLocks noChangeShapeType="1"/>
          </p:cNvSpPr>
          <p:nvPr/>
        </p:nvSpPr>
        <p:spPr bwMode="auto">
          <a:xfrm>
            <a:off x="2209800" y="3436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3051" name="Line 11"/>
          <p:cNvSpPr>
            <a:spLocks noChangeShapeType="1"/>
          </p:cNvSpPr>
          <p:nvPr/>
        </p:nvSpPr>
        <p:spPr bwMode="auto">
          <a:xfrm>
            <a:off x="2362200" y="3436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3052" name="Line 12"/>
          <p:cNvSpPr>
            <a:spLocks noChangeShapeType="1"/>
          </p:cNvSpPr>
          <p:nvPr/>
        </p:nvSpPr>
        <p:spPr bwMode="auto">
          <a:xfrm>
            <a:off x="2514600" y="3436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3053" name="Line 13"/>
          <p:cNvSpPr>
            <a:spLocks noChangeShapeType="1"/>
          </p:cNvSpPr>
          <p:nvPr/>
        </p:nvSpPr>
        <p:spPr bwMode="auto">
          <a:xfrm>
            <a:off x="2667000" y="3436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3054" name="Line 14"/>
          <p:cNvSpPr>
            <a:spLocks noChangeShapeType="1"/>
          </p:cNvSpPr>
          <p:nvPr/>
        </p:nvSpPr>
        <p:spPr bwMode="auto">
          <a:xfrm>
            <a:off x="2819400" y="3436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3055" name="Line 15"/>
          <p:cNvSpPr>
            <a:spLocks noChangeShapeType="1"/>
          </p:cNvSpPr>
          <p:nvPr/>
        </p:nvSpPr>
        <p:spPr bwMode="auto">
          <a:xfrm>
            <a:off x="3581400" y="3436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3056" name="Line 16"/>
          <p:cNvSpPr>
            <a:spLocks noChangeShapeType="1"/>
          </p:cNvSpPr>
          <p:nvPr/>
        </p:nvSpPr>
        <p:spPr bwMode="auto">
          <a:xfrm>
            <a:off x="3733800" y="3436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3057" name="Line 17"/>
          <p:cNvSpPr>
            <a:spLocks noChangeShapeType="1"/>
          </p:cNvSpPr>
          <p:nvPr/>
        </p:nvSpPr>
        <p:spPr bwMode="auto">
          <a:xfrm>
            <a:off x="3886200" y="3436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3058" name="Line 18"/>
          <p:cNvSpPr>
            <a:spLocks noChangeShapeType="1"/>
          </p:cNvSpPr>
          <p:nvPr/>
        </p:nvSpPr>
        <p:spPr bwMode="auto">
          <a:xfrm>
            <a:off x="4038600" y="3436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3059" name="Line 19"/>
          <p:cNvSpPr>
            <a:spLocks noChangeShapeType="1"/>
          </p:cNvSpPr>
          <p:nvPr/>
        </p:nvSpPr>
        <p:spPr bwMode="auto">
          <a:xfrm>
            <a:off x="4191000" y="3436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3060" name="Line 20"/>
          <p:cNvSpPr>
            <a:spLocks noChangeShapeType="1"/>
          </p:cNvSpPr>
          <p:nvPr/>
        </p:nvSpPr>
        <p:spPr bwMode="auto">
          <a:xfrm>
            <a:off x="4343400" y="3436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3061" name="Line 21"/>
          <p:cNvSpPr>
            <a:spLocks noChangeShapeType="1"/>
          </p:cNvSpPr>
          <p:nvPr/>
        </p:nvSpPr>
        <p:spPr bwMode="auto">
          <a:xfrm>
            <a:off x="4495800" y="3436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3062" name="Line 22"/>
          <p:cNvSpPr>
            <a:spLocks noChangeShapeType="1"/>
          </p:cNvSpPr>
          <p:nvPr/>
        </p:nvSpPr>
        <p:spPr bwMode="auto">
          <a:xfrm>
            <a:off x="4648200" y="3436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3063" name="Line 23"/>
          <p:cNvSpPr>
            <a:spLocks noChangeShapeType="1"/>
          </p:cNvSpPr>
          <p:nvPr/>
        </p:nvSpPr>
        <p:spPr bwMode="auto">
          <a:xfrm>
            <a:off x="4800600" y="3436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3064" name="Line 24"/>
          <p:cNvSpPr>
            <a:spLocks noChangeShapeType="1"/>
          </p:cNvSpPr>
          <p:nvPr/>
        </p:nvSpPr>
        <p:spPr bwMode="auto">
          <a:xfrm>
            <a:off x="4953000" y="3436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3065" name="Line 25"/>
          <p:cNvSpPr>
            <a:spLocks noChangeShapeType="1"/>
          </p:cNvSpPr>
          <p:nvPr/>
        </p:nvSpPr>
        <p:spPr bwMode="auto">
          <a:xfrm>
            <a:off x="5105400" y="3436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3066" name="Line 26"/>
          <p:cNvSpPr>
            <a:spLocks noChangeShapeType="1"/>
          </p:cNvSpPr>
          <p:nvPr/>
        </p:nvSpPr>
        <p:spPr bwMode="auto">
          <a:xfrm>
            <a:off x="5257800" y="3436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3067" name="Line 27"/>
          <p:cNvSpPr>
            <a:spLocks noChangeShapeType="1"/>
          </p:cNvSpPr>
          <p:nvPr/>
        </p:nvSpPr>
        <p:spPr bwMode="auto">
          <a:xfrm>
            <a:off x="5410200" y="3436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3068" name="Line 28"/>
          <p:cNvSpPr>
            <a:spLocks noChangeShapeType="1"/>
          </p:cNvSpPr>
          <p:nvPr/>
        </p:nvSpPr>
        <p:spPr bwMode="auto">
          <a:xfrm>
            <a:off x="5562600" y="3436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3069" name="Line 29"/>
          <p:cNvSpPr>
            <a:spLocks noChangeShapeType="1"/>
          </p:cNvSpPr>
          <p:nvPr/>
        </p:nvSpPr>
        <p:spPr bwMode="auto">
          <a:xfrm>
            <a:off x="5715000" y="3436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3070" name="Line 30"/>
          <p:cNvSpPr>
            <a:spLocks noChangeShapeType="1"/>
          </p:cNvSpPr>
          <p:nvPr/>
        </p:nvSpPr>
        <p:spPr bwMode="auto">
          <a:xfrm>
            <a:off x="5867400" y="3436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3071" name="Line 31"/>
          <p:cNvSpPr>
            <a:spLocks noChangeShapeType="1"/>
          </p:cNvSpPr>
          <p:nvPr/>
        </p:nvSpPr>
        <p:spPr bwMode="auto">
          <a:xfrm>
            <a:off x="6019800" y="3436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3072" name="Line 32"/>
          <p:cNvSpPr>
            <a:spLocks noChangeShapeType="1"/>
          </p:cNvSpPr>
          <p:nvPr/>
        </p:nvSpPr>
        <p:spPr bwMode="auto">
          <a:xfrm>
            <a:off x="6172200" y="3436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3073" name="Line 33"/>
          <p:cNvSpPr>
            <a:spLocks noChangeShapeType="1"/>
          </p:cNvSpPr>
          <p:nvPr/>
        </p:nvSpPr>
        <p:spPr bwMode="auto">
          <a:xfrm>
            <a:off x="6324600" y="3436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3074" name="Line 34"/>
          <p:cNvSpPr>
            <a:spLocks noChangeShapeType="1"/>
          </p:cNvSpPr>
          <p:nvPr/>
        </p:nvSpPr>
        <p:spPr bwMode="auto">
          <a:xfrm>
            <a:off x="6477000" y="3436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3075" name="Line 35"/>
          <p:cNvSpPr>
            <a:spLocks noChangeShapeType="1"/>
          </p:cNvSpPr>
          <p:nvPr/>
        </p:nvSpPr>
        <p:spPr bwMode="auto">
          <a:xfrm>
            <a:off x="6629400" y="3436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3076" name="Line 36"/>
          <p:cNvSpPr>
            <a:spLocks noChangeShapeType="1"/>
          </p:cNvSpPr>
          <p:nvPr/>
        </p:nvSpPr>
        <p:spPr bwMode="auto">
          <a:xfrm>
            <a:off x="6781800" y="3436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3077" name="Line 37"/>
          <p:cNvSpPr>
            <a:spLocks noChangeShapeType="1"/>
          </p:cNvSpPr>
          <p:nvPr/>
        </p:nvSpPr>
        <p:spPr bwMode="auto">
          <a:xfrm>
            <a:off x="6934200" y="3436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3078" name="Line 38"/>
          <p:cNvSpPr>
            <a:spLocks noChangeShapeType="1"/>
          </p:cNvSpPr>
          <p:nvPr/>
        </p:nvSpPr>
        <p:spPr bwMode="auto">
          <a:xfrm>
            <a:off x="7086600" y="3436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3079" name="Line 39"/>
          <p:cNvSpPr>
            <a:spLocks noChangeShapeType="1"/>
          </p:cNvSpPr>
          <p:nvPr/>
        </p:nvSpPr>
        <p:spPr bwMode="auto">
          <a:xfrm>
            <a:off x="7239000" y="3436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3080" name="Line 40"/>
          <p:cNvSpPr>
            <a:spLocks noChangeShapeType="1"/>
          </p:cNvSpPr>
          <p:nvPr/>
        </p:nvSpPr>
        <p:spPr bwMode="auto">
          <a:xfrm>
            <a:off x="7391400" y="3436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3081" name="Line 41"/>
          <p:cNvSpPr>
            <a:spLocks noChangeShapeType="1"/>
          </p:cNvSpPr>
          <p:nvPr/>
        </p:nvSpPr>
        <p:spPr bwMode="auto">
          <a:xfrm>
            <a:off x="7543800" y="3436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3082" name="Line 42"/>
          <p:cNvSpPr>
            <a:spLocks noChangeShapeType="1"/>
          </p:cNvSpPr>
          <p:nvPr/>
        </p:nvSpPr>
        <p:spPr bwMode="auto">
          <a:xfrm>
            <a:off x="7696200" y="3436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3083" name="Line 43"/>
          <p:cNvSpPr>
            <a:spLocks noChangeShapeType="1"/>
          </p:cNvSpPr>
          <p:nvPr/>
        </p:nvSpPr>
        <p:spPr bwMode="auto">
          <a:xfrm>
            <a:off x="7848600" y="3436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3084" name="Line 44"/>
          <p:cNvSpPr>
            <a:spLocks noChangeShapeType="1"/>
          </p:cNvSpPr>
          <p:nvPr/>
        </p:nvSpPr>
        <p:spPr bwMode="auto">
          <a:xfrm>
            <a:off x="2971800" y="3436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3085" name="Line 45"/>
          <p:cNvSpPr>
            <a:spLocks noChangeShapeType="1"/>
          </p:cNvSpPr>
          <p:nvPr/>
        </p:nvSpPr>
        <p:spPr bwMode="auto">
          <a:xfrm>
            <a:off x="3124200" y="3436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3086" name="Line 46"/>
          <p:cNvSpPr>
            <a:spLocks noChangeShapeType="1"/>
          </p:cNvSpPr>
          <p:nvPr/>
        </p:nvSpPr>
        <p:spPr bwMode="auto">
          <a:xfrm>
            <a:off x="3276600" y="3436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3087" name="Line 47"/>
          <p:cNvSpPr>
            <a:spLocks noChangeShapeType="1"/>
          </p:cNvSpPr>
          <p:nvPr/>
        </p:nvSpPr>
        <p:spPr bwMode="auto">
          <a:xfrm>
            <a:off x="3429000" y="3436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3088" name="Line 48"/>
          <p:cNvSpPr>
            <a:spLocks noChangeShapeType="1"/>
          </p:cNvSpPr>
          <p:nvPr/>
        </p:nvSpPr>
        <p:spPr bwMode="auto">
          <a:xfrm>
            <a:off x="1143000" y="3436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cxnSp>
        <p:nvCxnSpPr>
          <p:cNvPr id="343089" name="AutoShape 49"/>
          <p:cNvCxnSpPr>
            <a:cxnSpLocks noChangeShapeType="1"/>
            <a:stCxn id="343144" idx="1"/>
            <a:endCxn id="343061" idx="0"/>
          </p:cNvCxnSpPr>
          <p:nvPr/>
        </p:nvCxnSpPr>
        <p:spPr bwMode="auto">
          <a:xfrm>
            <a:off x="1143000" y="2446338"/>
            <a:ext cx="33528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43090" name="AutoShape 50"/>
          <p:cNvCxnSpPr>
            <a:cxnSpLocks noChangeShapeType="1"/>
            <a:stCxn id="343126" idx="1"/>
            <a:endCxn id="343052" idx="0"/>
          </p:cNvCxnSpPr>
          <p:nvPr/>
        </p:nvCxnSpPr>
        <p:spPr bwMode="auto">
          <a:xfrm>
            <a:off x="1295400" y="2446338"/>
            <a:ext cx="12192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43091" name="AutoShape 51"/>
          <p:cNvCxnSpPr>
            <a:cxnSpLocks noChangeShapeType="1"/>
            <a:stCxn id="343127" idx="1"/>
            <a:endCxn id="343074" idx="0"/>
          </p:cNvCxnSpPr>
          <p:nvPr/>
        </p:nvCxnSpPr>
        <p:spPr bwMode="auto">
          <a:xfrm>
            <a:off x="1447800" y="2446338"/>
            <a:ext cx="50292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43092" name="AutoShape 52"/>
          <p:cNvCxnSpPr>
            <a:cxnSpLocks noChangeShapeType="1"/>
            <a:stCxn id="343145" idx="1"/>
            <a:endCxn id="343085" idx="0"/>
          </p:cNvCxnSpPr>
          <p:nvPr/>
        </p:nvCxnSpPr>
        <p:spPr bwMode="auto">
          <a:xfrm flipH="1">
            <a:off x="3124200" y="2446338"/>
            <a:ext cx="9144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43093" name="AutoShape 53"/>
          <p:cNvCxnSpPr>
            <a:cxnSpLocks noChangeShapeType="1"/>
            <a:stCxn id="343140" idx="1"/>
            <a:endCxn id="343046" idx="0"/>
          </p:cNvCxnSpPr>
          <p:nvPr/>
        </p:nvCxnSpPr>
        <p:spPr bwMode="auto">
          <a:xfrm flipH="1">
            <a:off x="1600200" y="2446338"/>
            <a:ext cx="13716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43094" name="AutoShape 54"/>
          <p:cNvCxnSpPr>
            <a:cxnSpLocks noChangeShapeType="1"/>
            <a:stCxn id="343152" idx="1"/>
            <a:endCxn id="343080" idx="0"/>
          </p:cNvCxnSpPr>
          <p:nvPr/>
        </p:nvCxnSpPr>
        <p:spPr bwMode="auto">
          <a:xfrm>
            <a:off x="5867400" y="2446338"/>
            <a:ext cx="15240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43095" name="AutoShape 55"/>
          <p:cNvCxnSpPr>
            <a:cxnSpLocks noChangeShapeType="1"/>
            <a:stCxn id="343148" idx="1"/>
            <a:endCxn id="343076" idx="0"/>
          </p:cNvCxnSpPr>
          <p:nvPr/>
        </p:nvCxnSpPr>
        <p:spPr bwMode="auto">
          <a:xfrm>
            <a:off x="5257800" y="2446338"/>
            <a:ext cx="15240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43096" name="AutoShape 56"/>
          <p:cNvCxnSpPr>
            <a:cxnSpLocks noChangeShapeType="1"/>
            <a:stCxn id="343158" idx="1"/>
            <a:endCxn id="343067" idx="0"/>
          </p:cNvCxnSpPr>
          <p:nvPr/>
        </p:nvCxnSpPr>
        <p:spPr bwMode="auto">
          <a:xfrm flipH="1">
            <a:off x="5410200" y="2446338"/>
            <a:ext cx="22860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43097" name="AutoShape 57"/>
          <p:cNvCxnSpPr>
            <a:cxnSpLocks noChangeShapeType="1"/>
            <a:stCxn id="343169" idx="1"/>
            <a:endCxn id="343081" idx="0"/>
          </p:cNvCxnSpPr>
          <p:nvPr/>
        </p:nvCxnSpPr>
        <p:spPr bwMode="auto">
          <a:xfrm>
            <a:off x="6629400" y="2446338"/>
            <a:ext cx="9144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43098" name="AutoShape 58"/>
          <p:cNvCxnSpPr>
            <a:cxnSpLocks noChangeShapeType="1"/>
            <a:stCxn id="343154" idx="1"/>
            <a:endCxn id="343063" idx="0"/>
          </p:cNvCxnSpPr>
          <p:nvPr/>
        </p:nvCxnSpPr>
        <p:spPr bwMode="auto">
          <a:xfrm flipH="1">
            <a:off x="4800600" y="2446338"/>
            <a:ext cx="22860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43099" name="AutoShape 59"/>
          <p:cNvCxnSpPr>
            <a:cxnSpLocks noChangeShapeType="1"/>
            <a:stCxn id="343159" idx="1"/>
            <a:endCxn id="343053" idx="0"/>
          </p:cNvCxnSpPr>
          <p:nvPr/>
        </p:nvCxnSpPr>
        <p:spPr bwMode="auto">
          <a:xfrm flipH="1">
            <a:off x="2667000" y="2446338"/>
            <a:ext cx="51816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43100" name="AutoShape 60"/>
          <p:cNvCxnSpPr>
            <a:cxnSpLocks noChangeShapeType="1"/>
            <a:stCxn id="343150" idx="1"/>
            <a:endCxn id="343049" idx="0"/>
          </p:cNvCxnSpPr>
          <p:nvPr/>
        </p:nvCxnSpPr>
        <p:spPr bwMode="auto">
          <a:xfrm flipH="1">
            <a:off x="2057400" y="2446338"/>
            <a:ext cx="35052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43101" name="AutoShape 61"/>
          <p:cNvCxnSpPr>
            <a:cxnSpLocks noChangeShapeType="1"/>
            <a:stCxn id="343151" idx="1"/>
            <a:endCxn id="343077" idx="0"/>
          </p:cNvCxnSpPr>
          <p:nvPr/>
        </p:nvCxnSpPr>
        <p:spPr bwMode="auto">
          <a:xfrm>
            <a:off x="5715000" y="2446338"/>
            <a:ext cx="12192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43102" name="AutoShape 62"/>
          <p:cNvCxnSpPr>
            <a:cxnSpLocks noChangeShapeType="1"/>
            <a:stCxn id="343168" idx="1"/>
            <a:endCxn id="343062" idx="0"/>
          </p:cNvCxnSpPr>
          <p:nvPr/>
        </p:nvCxnSpPr>
        <p:spPr bwMode="auto">
          <a:xfrm flipH="1">
            <a:off x="4648200" y="2446338"/>
            <a:ext cx="18288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43103" name="AutoShape 63"/>
          <p:cNvCxnSpPr>
            <a:cxnSpLocks noChangeShapeType="1"/>
            <a:stCxn id="343164" idx="1"/>
            <a:endCxn id="343057" idx="0"/>
          </p:cNvCxnSpPr>
          <p:nvPr/>
        </p:nvCxnSpPr>
        <p:spPr bwMode="auto">
          <a:xfrm flipH="1">
            <a:off x="3886200" y="2446338"/>
            <a:ext cx="9144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43104" name="AutoShape 64"/>
          <p:cNvCxnSpPr>
            <a:cxnSpLocks noChangeShapeType="1"/>
            <a:stCxn id="343161" idx="1"/>
            <a:endCxn id="343088" idx="0"/>
          </p:cNvCxnSpPr>
          <p:nvPr/>
        </p:nvCxnSpPr>
        <p:spPr bwMode="auto">
          <a:xfrm flipH="1">
            <a:off x="1143000" y="2446338"/>
            <a:ext cx="32004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43105" name="AutoShape 65"/>
          <p:cNvCxnSpPr>
            <a:cxnSpLocks noChangeShapeType="1"/>
            <a:stCxn id="343142" idx="1"/>
            <a:endCxn id="343045" idx="0"/>
          </p:cNvCxnSpPr>
          <p:nvPr/>
        </p:nvCxnSpPr>
        <p:spPr bwMode="auto">
          <a:xfrm flipH="1">
            <a:off x="1447800" y="2446338"/>
            <a:ext cx="18288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43106" name="AutoShape 66"/>
          <p:cNvCxnSpPr>
            <a:cxnSpLocks noChangeShapeType="1"/>
            <a:stCxn id="343131" idx="1"/>
            <a:endCxn id="343066" idx="0"/>
          </p:cNvCxnSpPr>
          <p:nvPr/>
        </p:nvCxnSpPr>
        <p:spPr bwMode="auto">
          <a:xfrm>
            <a:off x="2057400" y="2446338"/>
            <a:ext cx="32004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43107" name="AutoShape 67"/>
          <p:cNvCxnSpPr>
            <a:cxnSpLocks noChangeShapeType="1"/>
            <a:stCxn id="343137" idx="1"/>
            <a:endCxn id="343083" idx="0"/>
          </p:cNvCxnSpPr>
          <p:nvPr/>
        </p:nvCxnSpPr>
        <p:spPr bwMode="auto">
          <a:xfrm>
            <a:off x="3581400" y="2446338"/>
            <a:ext cx="42672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43108" name="AutoShape 68"/>
          <p:cNvCxnSpPr>
            <a:cxnSpLocks noChangeShapeType="1"/>
            <a:stCxn id="343146" idx="1"/>
            <a:endCxn id="343075" idx="0"/>
          </p:cNvCxnSpPr>
          <p:nvPr/>
        </p:nvCxnSpPr>
        <p:spPr bwMode="auto">
          <a:xfrm>
            <a:off x="4953000" y="2446338"/>
            <a:ext cx="16764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43109" name="AutoShape 69"/>
          <p:cNvCxnSpPr>
            <a:cxnSpLocks noChangeShapeType="1"/>
            <a:stCxn id="343162" idx="1"/>
            <a:endCxn id="343055" idx="0"/>
          </p:cNvCxnSpPr>
          <p:nvPr/>
        </p:nvCxnSpPr>
        <p:spPr bwMode="auto">
          <a:xfrm flipH="1">
            <a:off x="3581400" y="2446338"/>
            <a:ext cx="9144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43110" name="AutoShape 70"/>
          <p:cNvCxnSpPr>
            <a:cxnSpLocks noChangeShapeType="1"/>
            <a:stCxn id="343170" idx="1"/>
            <a:endCxn id="343056" idx="0"/>
          </p:cNvCxnSpPr>
          <p:nvPr/>
        </p:nvCxnSpPr>
        <p:spPr bwMode="auto">
          <a:xfrm flipH="1">
            <a:off x="3733800" y="2446338"/>
            <a:ext cx="30480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43111" name="AutoShape 71"/>
          <p:cNvCxnSpPr>
            <a:cxnSpLocks noChangeShapeType="1"/>
            <a:stCxn id="343135" idx="1"/>
            <a:endCxn id="343047" idx="0"/>
          </p:cNvCxnSpPr>
          <p:nvPr/>
        </p:nvCxnSpPr>
        <p:spPr bwMode="auto">
          <a:xfrm flipH="1">
            <a:off x="1752600" y="2446338"/>
            <a:ext cx="9144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43112" name="AutoShape 72"/>
          <p:cNvCxnSpPr>
            <a:cxnSpLocks noChangeShapeType="1"/>
            <a:stCxn id="343130" idx="1"/>
            <a:endCxn id="343048" idx="0"/>
          </p:cNvCxnSpPr>
          <p:nvPr/>
        </p:nvCxnSpPr>
        <p:spPr bwMode="auto">
          <a:xfrm>
            <a:off x="1905000" y="2446338"/>
            <a:ext cx="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43113" name="AutoShape 73"/>
          <p:cNvCxnSpPr>
            <a:cxnSpLocks noChangeShapeType="1"/>
            <a:stCxn id="343166" idx="1"/>
            <a:endCxn id="343071" idx="0"/>
          </p:cNvCxnSpPr>
          <p:nvPr/>
        </p:nvCxnSpPr>
        <p:spPr bwMode="auto">
          <a:xfrm flipH="1">
            <a:off x="6019800" y="2446338"/>
            <a:ext cx="1524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43114" name="AutoShape 74"/>
          <p:cNvCxnSpPr>
            <a:cxnSpLocks noChangeShapeType="1"/>
            <a:stCxn id="343143" idx="1"/>
            <a:endCxn id="343086" idx="0"/>
          </p:cNvCxnSpPr>
          <p:nvPr/>
        </p:nvCxnSpPr>
        <p:spPr bwMode="auto">
          <a:xfrm flipH="1">
            <a:off x="3276600" y="2446338"/>
            <a:ext cx="1524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43115" name="AutoShape 75"/>
          <p:cNvSpPr>
            <a:spLocks noChangeArrowheads="1"/>
          </p:cNvSpPr>
          <p:nvPr/>
        </p:nvSpPr>
        <p:spPr bwMode="auto">
          <a:xfrm>
            <a:off x="5486400" y="1524000"/>
            <a:ext cx="152400" cy="1295400"/>
          </a:xfrm>
          <a:prstGeom prst="roundRect">
            <a:avLst>
              <a:gd name="adj" fmla="val 16667"/>
            </a:avLst>
          </a:prstGeom>
          <a:solidFill>
            <a:srgbClr val="FFCC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cxnSp>
        <p:nvCxnSpPr>
          <p:cNvPr id="343116" name="AutoShape 76"/>
          <p:cNvCxnSpPr>
            <a:cxnSpLocks noChangeShapeType="1"/>
            <a:stCxn id="343155" idx="1"/>
            <a:endCxn id="343078" idx="0"/>
          </p:cNvCxnSpPr>
          <p:nvPr/>
        </p:nvCxnSpPr>
        <p:spPr bwMode="auto">
          <a:xfrm flipH="1">
            <a:off x="7086600" y="2446338"/>
            <a:ext cx="1524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43117" name="Rectangle 77"/>
          <p:cNvSpPr>
            <a:spLocks noChangeArrowheads="1"/>
          </p:cNvSpPr>
          <p:nvPr/>
        </p:nvSpPr>
        <p:spPr bwMode="auto">
          <a:xfrm>
            <a:off x="5943600" y="381000"/>
            <a:ext cx="1960563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600"/>
              <a:t>GATTACGATATTA</a:t>
            </a:r>
          </a:p>
        </p:txBody>
      </p:sp>
      <p:cxnSp>
        <p:nvCxnSpPr>
          <p:cNvPr id="343118" name="AutoShape 78"/>
          <p:cNvCxnSpPr>
            <a:cxnSpLocks noChangeShapeType="1"/>
            <a:stCxn id="343150" idx="0"/>
            <a:endCxn id="343117" idx="1"/>
          </p:cNvCxnSpPr>
          <p:nvPr/>
        </p:nvCxnSpPr>
        <p:spPr bwMode="auto">
          <a:xfrm rot="16200000">
            <a:off x="5071268" y="1040607"/>
            <a:ext cx="1363663" cy="381000"/>
          </a:xfrm>
          <a:prstGeom prst="curvedConnector2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43119" name="Text Box 79"/>
          <p:cNvSpPr txBox="1">
            <a:spLocks noChangeArrowheads="1"/>
          </p:cNvSpPr>
          <p:nvPr/>
        </p:nvSpPr>
        <p:spPr bwMode="auto">
          <a:xfrm>
            <a:off x="990600" y="1066800"/>
            <a:ext cx="685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0%</a:t>
            </a:r>
          </a:p>
        </p:txBody>
      </p:sp>
      <p:sp>
        <p:nvSpPr>
          <p:cNvPr id="343120" name="Text Box 80"/>
          <p:cNvSpPr txBox="1">
            <a:spLocks noChangeArrowheads="1"/>
          </p:cNvSpPr>
          <p:nvPr/>
        </p:nvSpPr>
        <p:spPr bwMode="auto">
          <a:xfrm>
            <a:off x="7467600" y="1143000"/>
            <a:ext cx="914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100%</a:t>
            </a:r>
          </a:p>
        </p:txBody>
      </p:sp>
      <p:sp>
        <p:nvSpPr>
          <p:cNvPr id="343121" name="Text Box 81"/>
          <p:cNvSpPr txBox="1">
            <a:spLocks noChangeArrowheads="1"/>
          </p:cNvSpPr>
          <p:nvPr/>
        </p:nvSpPr>
        <p:spPr bwMode="auto">
          <a:xfrm>
            <a:off x="990600" y="4495800"/>
            <a:ext cx="5257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How many comparisons did we do?</a:t>
            </a:r>
          </a:p>
        </p:txBody>
      </p:sp>
      <p:sp>
        <p:nvSpPr>
          <p:cNvPr id="343122" name="Text Box 82"/>
          <p:cNvSpPr txBox="1">
            <a:spLocks noChangeArrowheads="1"/>
          </p:cNvSpPr>
          <p:nvPr/>
        </p:nvSpPr>
        <p:spPr bwMode="auto">
          <a:xfrm>
            <a:off x="990600" y="5029200"/>
            <a:ext cx="7543800" cy="155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40 records, only 4 comparisons </a:t>
            </a:r>
          </a:p>
          <a:p>
            <a:pPr>
              <a:spcBef>
                <a:spcPct val="50000"/>
              </a:spcBef>
            </a:pPr>
            <a:r>
              <a:rPr lang="en-US" i="1"/>
              <a:t>N</a:t>
            </a:r>
            <a:r>
              <a:rPr lang="en-US"/>
              <a:t> records, log(</a:t>
            </a:r>
            <a:r>
              <a:rPr lang="en-US" i="1"/>
              <a:t>N</a:t>
            </a:r>
            <a:r>
              <a:rPr lang="en-US"/>
              <a:t>) comparisons</a:t>
            </a:r>
          </a:p>
          <a:p>
            <a:pPr>
              <a:spcBef>
                <a:spcPct val="50000"/>
              </a:spcBef>
            </a:pPr>
            <a:r>
              <a:rPr lang="en-US"/>
              <a:t>This algorithm is O(log(</a:t>
            </a:r>
            <a:r>
              <a:rPr lang="en-US" i="1"/>
              <a:t>N</a:t>
            </a:r>
            <a:r>
              <a:rPr lang="en-US"/>
              <a:t>))     </a:t>
            </a:r>
            <a:r>
              <a:rPr lang="en-US">
                <a:solidFill>
                  <a:srgbClr val="14B12B"/>
                </a:solidFill>
              </a:rPr>
              <a:t>Far better scalability</a:t>
            </a:r>
            <a:endParaRPr lang="en-US"/>
          </a:p>
        </p:txBody>
      </p:sp>
      <p:sp>
        <p:nvSpPr>
          <p:cNvPr id="343123" name="AutoShape 83"/>
          <p:cNvSpPr>
            <a:spLocks noChangeArrowheads="1"/>
          </p:cNvSpPr>
          <p:nvPr/>
        </p:nvSpPr>
        <p:spPr bwMode="auto">
          <a:xfrm>
            <a:off x="3962400" y="1524000"/>
            <a:ext cx="152400" cy="1295400"/>
          </a:xfrm>
          <a:prstGeom prst="roundRect">
            <a:avLst>
              <a:gd name="adj" fmla="val 16667"/>
            </a:avLst>
          </a:prstGeom>
          <a:solidFill>
            <a:srgbClr val="FFCC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3124" name="AutoShape 84"/>
          <p:cNvSpPr>
            <a:spLocks noChangeArrowheads="1"/>
          </p:cNvSpPr>
          <p:nvPr/>
        </p:nvSpPr>
        <p:spPr bwMode="auto">
          <a:xfrm>
            <a:off x="6248400" y="1524000"/>
            <a:ext cx="152400" cy="1295400"/>
          </a:xfrm>
          <a:prstGeom prst="roundRect">
            <a:avLst>
              <a:gd name="adj" fmla="val 16667"/>
            </a:avLst>
          </a:prstGeom>
          <a:solidFill>
            <a:srgbClr val="FFCC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3125" name="AutoShape 85"/>
          <p:cNvSpPr>
            <a:spLocks noChangeArrowheads="1"/>
          </p:cNvSpPr>
          <p:nvPr/>
        </p:nvSpPr>
        <p:spPr bwMode="auto">
          <a:xfrm>
            <a:off x="5181600" y="1524000"/>
            <a:ext cx="152400" cy="1295400"/>
          </a:xfrm>
          <a:prstGeom prst="roundRect">
            <a:avLst>
              <a:gd name="adj" fmla="val 16667"/>
            </a:avLst>
          </a:prstGeom>
          <a:solidFill>
            <a:srgbClr val="FFCC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3126" name="Line 86"/>
          <p:cNvSpPr>
            <a:spLocks noChangeShapeType="1"/>
          </p:cNvSpPr>
          <p:nvPr/>
        </p:nvSpPr>
        <p:spPr bwMode="auto">
          <a:xfrm>
            <a:off x="1295400" y="1912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3127" name="Line 87"/>
          <p:cNvSpPr>
            <a:spLocks noChangeShapeType="1"/>
          </p:cNvSpPr>
          <p:nvPr/>
        </p:nvSpPr>
        <p:spPr bwMode="auto">
          <a:xfrm>
            <a:off x="1447800" y="1912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3128" name="Line 88"/>
          <p:cNvSpPr>
            <a:spLocks noChangeShapeType="1"/>
          </p:cNvSpPr>
          <p:nvPr/>
        </p:nvSpPr>
        <p:spPr bwMode="auto">
          <a:xfrm>
            <a:off x="1600200" y="1912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3129" name="Line 89"/>
          <p:cNvSpPr>
            <a:spLocks noChangeShapeType="1"/>
          </p:cNvSpPr>
          <p:nvPr/>
        </p:nvSpPr>
        <p:spPr bwMode="auto">
          <a:xfrm>
            <a:off x="1752600" y="1912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3130" name="Line 90"/>
          <p:cNvSpPr>
            <a:spLocks noChangeShapeType="1"/>
          </p:cNvSpPr>
          <p:nvPr/>
        </p:nvSpPr>
        <p:spPr bwMode="auto">
          <a:xfrm>
            <a:off x="1905000" y="1912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3131" name="Line 91"/>
          <p:cNvSpPr>
            <a:spLocks noChangeShapeType="1"/>
          </p:cNvSpPr>
          <p:nvPr/>
        </p:nvSpPr>
        <p:spPr bwMode="auto">
          <a:xfrm>
            <a:off x="2057400" y="1912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3132" name="Line 92"/>
          <p:cNvSpPr>
            <a:spLocks noChangeShapeType="1"/>
          </p:cNvSpPr>
          <p:nvPr/>
        </p:nvSpPr>
        <p:spPr bwMode="auto">
          <a:xfrm>
            <a:off x="2209800" y="1912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3133" name="Line 93"/>
          <p:cNvSpPr>
            <a:spLocks noChangeShapeType="1"/>
          </p:cNvSpPr>
          <p:nvPr/>
        </p:nvSpPr>
        <p:spPr bwMode="auto">
          <a:xfrm>
            <a:off x="2362200" y="1912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3134" name="Line 94"/>
          <p:cNvSpPr>
            <a:spLocks noChangeShapeType="1"/>
          </p:cNvSpPr>
          <p:nvPr/>
        </p:nvSpPr>
        <p:spPr bwMode="auto">
          <a:xfrm>
            <a:off x="2514600" y="1912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3135" name="Line 95"/>
          <p:cNvSpPr>
            <a:spLocks noChangeShapeType="1"/>
          </p:cNvSpPr>
          <p:nvPr/>
        </p:nvSpPr>
        <p:spPr bwMode="auto">
          <a:xfrm>
            <a:off x="2667000" y="1912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3136" name="Line 96"/>
          <p:cNvSpPr>
            <a:spLocks noChangeShapeType="1"/>
          </p:cNvSpPr>
          <p:nvPr/>
        </p:nvSpPr>
        <p:spPr bwMode="auto">
          <a:xfrm>
            <a:off x="2819400" y="1912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3137" name="Line 97"/>
          <p:cNvSpPr>
            <a:spLocks noChangeShapeType="1"/>
          </p:cNvSpPr>
          <p:nvPr/>
        </p:nvSpPr>
        <p:spPr bwMode="auto">
          <a:xfrm>
            <a:off x="3581400" y="1912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3138" name="Line 98"/>
          <p:cNvSpPr>
            <a:spLocks noChangeShapeType="1"/>
          </p:cNvSpPr>
          <p:nvPr/>
        </p:nvSpPr>
        <p:spPr bwMode="auto">
          <a:xfrm>
            <a:off x="3733800" y="1912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3139" name="Line 99"/>
          <p:cNvSpPr>
            <a:spLocks noChangeShapeType="1"/>
          </p:cNvSpPr>
          <p:nvPr/>
        </p:nvSpPr>
        <p:spPr bwMode="auto">
          <a:xfrm>
            <a:off x="3886200" y="1912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3140" name="Line 100"/>
          <p:cNvSpPr>
            <a:spLocks noChangeShapeType="1"/>
          </p:cNvSpPr>
          <p:nvPr/>
        </p:nvSpPr>
        <p:spPr bwMode="auto">
          <a:xfrm>
            <a:off x="2971800" y="1912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3141" name="Line 101"/>
          <p:cNvSpPr>
            <a:spLocks noChangeShapeType="1"/>
          </p:cNvSpPr>
          <p:nvPr/>
        </p:nvSpPr>
        <p:spPr bwMode="auto">
          <a:xfrm>
            <a:off x="3124200" y="1912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3142" name="Line 102"/>
          <p:cNvSpPr>
            <a:spLocks noChangeShapeType="1"/>
          </p:cNvSpPr>
          <p:nvPr/>
        </p:nvSpPr>
        <p:spPr bwMode="auto">
          <a:xfrm>
            <a:off x="3276600" y="1912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3143" name="Line 103"/>
          <p:cNvSpPr>
            <a:spLocks noChangeShapeType="1"/>
          </p:cNvSpPr>
          <p:nvPr/>
        </p:nvSpPr>
        <p:spPr bwMode="auto">
          <a:xfrm>
            <a:off x="3429000" y="1912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3144" name="Line 104"/>
          <p:cNvSpPr>
            <a:spLocks noChangeShapeType="1"/>
          </p:cNvSpPr>
          <p:nvPr/>
        </p:nvSpPr>
        <p:spPr bwMode="auto">
          <a:xfrm>
            <a:off x="1143000" y="1912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3145" name="Line 105"/>
          <p:cNvSpPr>
            <a:spLocks noChangeShapeType="1"/>
          </p:cNvSpPr>
          <p:nvPr/>
        </p:nvSpPr>
        <p:spPr bwMode="auto">
          <a:xfrm>
            <a:off x="4038600" y="1912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3146" name="Line 106"/>
          <p:cNvSpPr>
            <a:spLocks noChangeShapeType="1"/>
          </p:cNvSpPr>
          <p:nvPr/>
        </p:nvSpPr>
        <p:spPr bwMode="auto">
          <a:xfrm>
            <a:off x="4953000" y="1912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3147" name="Line 107"/>
          <p:cNvSpPr>
            <a:spLocks noChangeShapeType="1"/>
          </p:cNvSpPr>
          <p:nvPr/>
        </p:nvSpPr>
        <p:spPr bwMode="auto">
          <a:xfrm>
            <a:off x="5105400" y="1912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3148" name="Line 108"/>
          <p:cNvSpPr>
            <a:spLocks noChangeShapeType="1"/>
          </p:cNvSpPr>
          <p:nvPr/>
        </p:nvSpPr>
        <p:spPr bwMode="auto">
          <a:xfrm>
            <a:off x="5257800" y="1912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3149" name="Line 109"/>
          <p:cNvSpPr>
            <a:spLocks noChangeShapeType="1"/>
          </p:cNvSpPr>
          <p:nvPr/>
        </p:nvSpPr>
        <p:spPr bwMode="auto">
          <a:xfrm>
            <a:off x="5410200" y="1912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3150" name="Line 110"/>
          <p:cNvSpPr>
            <a:spLocks noChangeShapeType="1"/>
          </p:cNvSpPr>
          <p:nvPr/>
        </p:nvSpPr>
        <p:spPr bwMode="auto">
          <a:xfrm>
            <a:off x="5562600" y="1912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3151" name="Line 111"/>
          <p:cNvSpPr>
            <a:spLocks noChangeShapeType="1"/>
          </p:cNvSpPr>
          <p:nvPr/>
        </p:nvSpPr>
        <p:spPr bwMode="auto">
          <a:xfrm>
            <a:off x="5715000" y="1912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3152" name="Line 112"/>
          <p:cNvSpPr>
            <a:spLocks noChangeShapeType="1"/>
          </p:cNvSpPr>
          <p:nvPr/>
        </p:nvSpPr>
        <p:spPr bwMode="auto">
          <a:xfrm>
            <a:off x="5867400" y="1912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3153" name="Line 113"/>
          <p:cNvSpPr>
            <a:spLocks noChangeShapeType="1"/>
          </p:cNvSpPr>
          <p:nvPr/>
        </p:nvSpPr>
        <p:spPr bwMode="auto">
          <a:xfrm>
            <a:off x="6934200" y="1912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3154" name="Line 114"/>
          <p:cNvSpPr>
            <a:spLocks noChangeShapeType="1"/>
          </p:cNvSpPr>
          <p:nvPr/>
        </p:nvSpPr>
        <p:spPr bwMode="auto">
          <a:xfrm>
            <a:off x="7086600" y="1912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3155" name="Line 115"/>
          <p:cNvSpPr>
            <a:spLocks noChangeShapeType="1"/>
          </p:cNvSpPr>
          <p:nvPr/>
        </p:nvSpPr>
        <p:spPr bwMode="auto">
          <a:xfrm>
            <a:off x="7239000" y="1912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3156" name="Line 116"/>
          <p:cNvSpPr>
            <a:spLocks noChangeShapeType="1"/>
          </p:cNvSpPr>
          <p:nvPr/>
        </p:nvSpPr>
        <p:spPr bwMode="auto">
          <a:xfrm>
            <a:off x="7391400" y="1912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3157" name="Line 117"/>
          <p:cNvSpPr>
            <a:spLocks noChangeShapeType="1"/>
          </p:cNvSpPr>
          <p:nvPr/>
        </p:nvSpPr>
        <p:spPr bwMode="auto">
          <a:xfrm>
            <a:off x="7543800" y="1912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3158" name="Line 118"/>
          <p:cNvSpPr>
            <a:spLocks noChangeShapeType="1"/>
          </p:cNvSpPr>
          <p:nvPr/>
        </p:nvSpPr>
        <p:spPr bwMode="auto">
          <a:xfrm>
            <a:off x="7696200" y="1912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3159" name="Line 119"/>
          <p:cNvSpPr>
            <a:spLocks noChangeShapeType="1"/>
          </p:cNvSpPr>
          <p:nvPr/>
        </p:nvSpPr>
        <p:spPr bwMode="auto">
          <a:xfrm>
            <a:off x="7848600" y="1912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3160" name="Line 120"/>
          <p:cNvSpPr>
            <a:spLocks noChangeShapeType="1"/>
          </p:cNvSpPr>
          <p:nvPr/>
        </p:nvSpPr>
        <p:spPr bwMode="auto">
          <a:xfrm>
            <a:off x="4191000" y="1912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3161" name="Line 121"/>
          <p:cNvSpPr>
            <a:spLocks noChangeShapeType="1"/>
          </p:cNvSpPr>
          <p:nvPr/>
        </p:nvSpPr>
        <p:spPr bwMode="auto">
          <a:xfrm>
            <a:off x="4343400" y="1912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3162" name="Line 122"/>
          <p:cNvSpPr>
            <a:spLocks noChangeShapeType="1"/>
          </p:cNvSpPr>
          <p:nvPr/>
        </p:nvSpPr>
        <p:spPr bwMode="auto">
          <a:xfrm>
            <a:off x="4495800" y="1912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3163" name="Line 123"/>
          <p:cNvSpPr>
            <a:spLocks noChangeShapeType="1"/>
          </p:cNvSpPr>
          <p:nvPr/>
        </p:nvSpPr>
        <p:spPr bwMode="auto">
          <a:xfrm>
            <a:off x="4648200" y="1912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3164" name="Line 124"/>
          <p:cNvSpPr>
            <a:spLocks noChangeShapeType="1"/>
          </p:cNvSpPr>
          <p:nvPr/>
        </p:nvSpPr>
        <p:spPr bwMode="auto">
          <a:xfrm>
            <a:off x="4800600" y="1912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3165" name="Line 125"/>
          <p:cNvSpPr>
            <a:spLocks noChangeShapeType="1"/>
          </p:cNvSpPr>
          <p:nvPr/>
        </p:nvSpPr>
        <p:spPr bwMode="auto">
          <a:xfrm>
            <a:off x="6019800" y="1912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3166" name="Line 126"/>
          <p:cNvSpPr>
            <a:spLocks noChangeShapeType="1"/>
          </p:cNvSpPr>
          <p:nvPr/>
        </p:nvSpPr>
        <p:spPr bwMode="auto">
          <a:xfrm>
            <a:off x="6172200" y="1912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3167" name="Line 127"/>
          <p:cNvSpPr>
            <a:spLocks noChangeShapeType="1"/>
          </p:cNvSpPr>
          <p:nvPr/>
        </p:nvSpPr>
        <p:spPr bwMode="auto">
          <a:xfrm>
            <a:off x="6324600" y="1912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3168" name="Line 128"/>
          <p:cNvSpPr>
            <a:spLocks noChangeShapeType="1"/>
          </p:cNvSpPr>
          <p:nvPr/>
        </p:nvSpPr>
        <p:spPr bwMode="auto">
          <a:xfrm>
            <a:off x="6477000" y="1912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3169" name="Line 129"/>
          <p:cNvSpPr>
            <a:spLocks noChangeShapeType="1"/>
          </p:cNvSpPr>
          <p:nvPr/>
        </p:nvSpPr>
        <p:spPr bwMode="auto">
          <a:xfrm>
            <a:off x="6629400" y="1912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3170" name="Line 130"/>
          <p:cNvSpPr>
            <a:spLocks noChangeShapeType="1"/>
          </p:cNvSpPr>
          <p:nvPr/>
        </p:nvSpPr>
        <p:spPr bwMode="auto">
          <a:xfrm>
            <a:off x="6781800" y="1912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3171" name="Rectangle 131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34AE95-4D66-C84F-B7D1-F32280F3D019}" type="datetime1">
              <a:rPr lang="en-US"/>
              <a:pPr/>
              <a:t>10/29/12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Bill Howe, eScience Institute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0AE61-BC33-B643-85C4-08DDD525C69D}" type="slidenum">
              <a:rPr lang="en-US"/>
              <a:pPr/>
              <a:t>25</a:t>
            </a:fld>
            <a:endParaRPr lang="en-US"/>
          </a:p>
        </p:txBody>
      </p:sp>
      <p:sp>
        <p:nvSpPr>
          <p:cNvPr id="344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Relational Databases</a:t>
            </a:r>
          </a:p>
        </p:txBody>
      </p:sp>
      <p:sp>
        <p:nvSpPr>
          <p:cNvPr id="3440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47638" y="1328738"/>
            <a:ext cx="8769350" cy="4762500"/>
          </a:xfrm>
        </p:spPr>
        <p:txBody>
          <a:bodyPr/>
          <a:lstStyle/>
          <a:p>
            <a:r>
              <a:rPr lang="en-US" sz="2400"/>
              <a:t>Databases are good at </a:t>
            </a:r>
            <a:r>
              <a:rPr lang="ja-JP" altLang="en-US" sz="2400">
                <a:latin typeface="Arial"/>
              </a:rPr>
              <a:t>“</a:t>
            </a:r>
            <a:r>
              <a:rPr lang="en-US" sz="2400"/>
              <a:t>Needle in Haystack</a:t>
            </a:r>
            <a:r>
              <a:rPr lang="ja-JP" altLang="en-US" sz="2400">
                <a:latin typeface="Arial"/>
              </a:rPr>
              <a:t>”</a:t>
            </a:r>
            <a:r>
              <a:rPr lang="en-US" sz="2400"/>
              <a:t> problems:</a:t>
            </a:r>
          </a:p>
          <a:p>
            <a:pPr lvl="1"/>
            <a:r>
              <a:rPr lang="en-US" sz="2000" b="1"/>
              <a:t>Extracting small results from big datasets</a:t>
            </a:r>
          </a:p>
          <a:p>
            <a:pPr lvl="1"/>
            <a:r>
              <a:rPr lang="en-US" sz="2000" b="1"/>
              <a:t>Transparently provide </a:t>
            </a:r>
            <a:r>
              <a:rPr lang="ja-JP" altLang="en-US" sz="2000" b="1">
                <a:latin typeface="Arial"/>
              </a:rPr>
              <a:t>“</a:t>
            </a:r>
            <a:r>
              <a:rPr lang="en-US" sz="2000" b="1"/>
              <a:t>old style</a:t>
            </a:r>
            <a:r>
              <a:rPr lang="ja-JP" altLang="en-US" sz="2000" b="1">
                <a:latin typeface="Arial"/>
              </a:rPr>
              <a:t>”</a:t>
            </a:r>
            <a:r>
              <a:rPr lang="en-US" sz="2000" b="1"/>
              <a:t> scalability  </a:t>
            </a:r>
          </a:p>
          <a:p>
            <a:pPr lvl="1"/>
            <a:r>
              <a:rPr lang="en-US" sz="2000" b="1"/>
              <a:t>Your query will </a:t>
            </a:r>
            <a:r>
              <a:rPr lang="en-US" sz="2000" b="1">
                <a:solidFill>
                  <a:srgbClr val="FF0000"/>
                </a:solidFill>
              </a:rPr>
              <a:t>always*</a:t>
            </a:r>
            <a:r>
              <a:rPr lang="en-US" sz="2000" b="1"/>
              <a:t> finish, regardless of dataset size.</a:t>
            </a:r>
          </a:p>
          <a:p>
            <a:pPr lvl="1"/>
            <a:endParaRPr lang="en-US" sz="2000" b="1"/>
          </a:p>
          <a:p>
            <a:pPr lvl="1"/>
            <a:r>
              <a:rPr lang="en-US" sz="2000" b="1"/>
              <a:t>Indexes are </a:t>
            </a:r>
            <a:r>
              <a:rPr lang="en-US" sz="2000" b="1" u="sng"/>
              <a:t>easily built</a:t>
            </a:r>
            <a:r>
              <a:rPr lang="en-US" sz="2000" b="1"/>
              <a:t> and </a:t>
            </a:r>
            <a:r>
              <a:rPr lang="en-US" sz="2000" b="1" u="sng"/>
              <a:t>automatically used</a:t>
            </a:r>
            <a:r>
              <a:rPr lang="en-US" sz="2000" b="1"/>
              <a:t> when appropriate</a:t>
            </a:r>
            <a:endParaRPr lang="en-US" sz="2000"/>
          </a:p>
        </p:txBody>
      </p:sp>
      <p:sp>
        <p:nvSpPr>
          <p:cNvPr id="344068" name="Text Box 4"/>
          <p:cNvSpPr txBox="1">
            <a:spLocks noChangeArrowheads="1"/>
          </p:cNvSpPr>
          <p:nvPr/>
        </p:nvSpPr>
        <p:spPr bwMode="auto">
          <a:xfrm>
            <a:off x="1135063" y="3910013"/>
            <a:ext cx="7318375" cy="191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b="1">
                <a:solidFill>
                  <a:srgbClr val="0011CF"/>
                </a:solidFill>
                <a:latin typeface="Courier New" charset="0"/>
              </a:rPr>
              <a:t>CREATE INDEX seq_idx ON sequence(seq);</a:t>
            </a:r>
          </a:p>
          <a:p>
            <a:endParaRPr lang="en-US" b="1">
              <a:solidFill>
                <a:srgbClr val="0011CF"/>
              </a:solidFill>
              <a:latin typeface="Courier New" charset="0"/>
            </a:endParaRPr>
          </a:p>
          <a:p>
            <a:r>
              <a:rPr lang="en-US" b="1">
                <a:solidFill>
                  <a:srgbClr val="0011CF"/>
                </a:solidFill>
                <a:latin typeface="Courier New" charset="0"/>
              </a:rPr>
              <a:t>SELECT seq </a:t>
            </a:r>
          </a:p>
          <a:p>
            <a:r>
              <a:rPr lang="en-US" b="1">
                <a:solidFill>
                  <a:srgbClr val="0011CF"/>
                </a:solidFill>
                <a:latin typeface="Courier New" charset="0"/>
              </a:rPr>
              <a:t>  FROM sequence </a:t>
            </a:r>
          </a:p>
          <a:p>
            <a:r>
              <a:rPr lang="en-US" b="1">
                <a:solidFill>
                  <a:srgbClr val="0011CF"/>
                </a:solidFill>
                <a:latin typeface="Courier New" charset="0"/>
              </a:rPr>
              <a:t> WHERE seq = </a:t>
            </a:r>
            <a:r>
              <a:rPr lang="ja-JP" altLang="en-US" b="1">
                <a:solidFill>
                  <a:srgbClr val="0011CF"/>
                </a:solidFill>
                <a:latin typeface="Arial"/>
              </a:rPr>
              <a:t>‘</a:t>
            </a:r>
            <a:r>
              <a:rPr lang="en-US" b="1">
                <a:solidFill>
                  <a:srgbClr val="0011CF"/>
                </a:solidFill>
                <a:latin typeface="Courier New" charset="0"/>
              </a:rPr>
              <a:t>GATTACGATATTA</a:t>
            </a:r>
            <a:r>
              <a:rPr lang="ja-JP" altLang="en-US" b="1">
                <a:solidFill>
                  <a:srgbClr val="0011CF"/>
                </a:solidFill>
                <a:latin typeface="Arial"/>
              </a:rPr>
              <a:t>’</a:t>
            </a:r>
            <a:r>
              <a:rPr lang="en-US" b="1">
                <a:solidFill>
                  <a:srgbClr val="0011CF"/>
                </a:solidFill>
                <a:latin typeface="Courier New" charset="0"/>
              </a:rPr>
              <a:t>;</a:t>
            </a:r>
            <a:endParaRPr lang="en-US" sz="3200" b="1">
              <a:solidFill>
                <a:srgbClr val="0011CF"/>
              </a:solidFill>
              <a:latin typeface="Arial" charset="0"/>
            </a:endParaRPr>
          </a:p>
        </p:txBody>
      </p:sp>
      <p:sp>
        <p:nvSpPr>
          <p:cNvPr id="344069" name="Text Box 5"/>
          <p:cNvSpPr txBox="1">
            <a:spLocks noChangeArrowheads="1"/>
          </p:cNvSpPr>
          <p:nvPr/>
        </p:nvSpPr>
        <p:spPr bwMode="auto">
          <a:xfrm>
            <a:off x="6450013" y="6149975"/>
            <a:ext cx="2005012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b="1">
                <a:solidFill>
                  <a:srgbClr val="FF0000"/>
                </a:solidFill>
              </a:rPr>
              <a:t>*almost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0E27C1-B21B-8C42-8903-A3C7DF7F0FE1}" type="datetime1">
              <a:rPr lang="en-US"/>
              <a:pPr/>
              <a:t>10/29/12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Bill Howe, eScience Institute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0DBBE1-AD3A-134D-8663-54378E427F99}" type="slidenum">
              <a:rPr lang="en-US"/>
              <a:pPr/>
              <a:t>26</a:t>
            </a:fld>
            <a:endParaRPr lang="en-US"/>
          </a:p>
        </p:txBody>
      </p:sp>
      <p:sp>
        <p:nvSpPr>
          <p:cNvPr id="3450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New task: Read Trimming</a:t>
            </a:r>
          </a:p>
        </p:txBody>
      </p:sp>
      <p:sp>
        <p:nvSpPr>
          <p:cNvPr id="345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Given a set of DNA sequences</a:t>
            </a:r>
          </a:p>
          <a:p>
            <a:r>
              <a:rPr lang="en-US"/>
              <a:t>Trim the final </a:t>
            </a:r>
            <a:r>
              <a:rPr lang="en-US" i="1"/>
              <a:t>n</a:t>
            </a:r>
            <a:r>
              <a:rPr lang="en-US"/>
              <a:t> bps of each sequence</a:t>
            </a:r>
          </a:p>
          <a:p>
            <a:r>
              <a:rPr lang="en-US"/>
              <a:t>Generate a new dataset</a:t>
            </a:r>
          </a:p>
          <a:p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114" name="Rectangle 2"/>
          <p:cNvSpPr>
            <a:spLocks noChangeArrowheads="1"/>
          </p:cNvSpPr>
          <p:nvPr/>
        </p:nvSpPr>
        <p:spPr bwMode="auto">
          <a:xfrm>
            <a:off x="990600" y="1219200"/>
            <a:ext cx="7086600" cy="838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6115" name="Line 3"/>
          <p:cNvSpPr>
            <a:spLocks noChangeShapeType="1"/>
          </p:cNvSpPr>
          <p:nvPr/>
        </p:nvSpPr>
        <p:spPr bwMode="auto">
          <a:xfrm>
            <a:off x="1143000" y="13716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6116" name="Line 4"/>
          <p:cNvSpPr>
            <a:spLocks noChangeShapeType="1"/>
          </p:cNvSpPr>
          <p:nvPr/>
        </p:nvSpPr>
        <p:spPr bwMode="auto">
          <a:xfrm>
            <a:off x="1295400" y="13716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6117" name="Line 5"/>
          <p:cNvSpPr>
            <a:spLocks noChangeShapeType="1"/>
          </p:cNvSpPr>
          <p:nvPr/>
        </p:nvSpPr>
        <p:spPr bwMode="auto">
          <a:xfrm>
            <a:off x="1447800" y="13716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6118" name="Line 6"/>
          <p:cNvSpPr>
            <a:spLocks noChangeShapeType="1"/>
          </p:cNvSpPr>
          <p:nvPr/>
        </p:nvSpPr>
        <p:spPr bwMode="auto">
          <a:xfrm>
            <a:off x="1600200" y="13716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6119" name="Line 7"/>
          <p:cNvSpPr>
            <a:spLocks noChangeShapeType="1"/>
          </p:cNvSpPr>
          <p:nvPr/>
        </p:nvSpPr>
        <p:spPr bwMode="auto">
          <a:xfrm>
            <a:off x="1752600" y="13716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6120" name="Line 8"/>
          <p:cNvSpPr>
            <a:spLocks noChangeShapeType="1"/>
          </p:cNvSpPr>
          <p:nvPr/>
        </p:nvSpPr>
        <p:spPr bwMode="auto">
          <a:xfrm>
            <a:off x="1905000" y="13716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6121" name="Line 9"/>
          <p:cNvSpPr>
            <a:spLocks noChangeShapeType="1"/>
          </p:cNvSpPr>
          <p:nvPr/>
        </p:nvSpPr>
        <p:spPr bwMode="auto">
          <a:xfrm>
            <a:off x="2057400" y="13716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6122" name="Line 10"/>
          <p:cNvSpPr>
            <a:spLocks noChangeShapeType="1"/>
          </p:cNvSpPr>
          <p:nvPr/>
        </p:nvSpPr>
        <p:spPr bwMode="auto">
          <a:xfrm>
            <a:off x="2209800" y="13716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6123" name="Line 11"/>
          <p:cNvSpPr>
            <a:spLocks noChangeShapeType="1"/>
          </p:cNvSpPr>
          <p:nvPr/>
        </p:nvSpPr>
        <p:spPr bwMode="auto">
          <a:xfrm>
            <a:off x="2362200" y="13716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6124" name="Line 12"/>
          <p:cNvSpPr>
            <a:spLocks noChangeShapeType="1"/>
          </p:cNvSpPr>
          <p:nvPr/>
        </p:nvSpPr>
        <p:spPr bwMode="auto">
          <a:xfrm>
            <a:off x="2514600" y="13716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6125" name="Line 13"/>
          <p:cNvSpPr>
            <a:spLocks noChangeShapeType="1"/>
          </p:cNvSpPr>
          <p:nvPr/>
        </p:nvSpPr>
        <p:spPr bwMode="auto">
          <a:xfrm>
            <a:off x="2667000" y="13716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6126" name="Line 14"/>
          <p:cNvSpPr>
            <a:spLocks noChangeShapeType="1"/>
          </p:cNvSpPr>
          <p:nvPr/>
        </p:nvSpPr>
        <p:spPr bwMode="auto">
          <a:xfrm>
            <a:off x="2819400" y="13716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6127" name="Line 15"/>
          <p:cNvSpPr>
            <a:spLocks noChangeShapeType="1"/>
          </p:cNvSpPr>
          <p:nvPr/>
        </p:nvSpPr>
        <p:spPr bwMode="auto">
          <a:xfrm>
            <a:off x="3581400" y="13716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6128" name="Line 16"/>
          <p:cNvSpPr>
            <a:spLocks noChangeShapeType="1"/>
          </p:cNvSpPr>
          <p:nvPr/>
        </p:nvSpPr>
        <p:spPr bwMode="auto">
          <a:xfrm>
            <a:off x="3733800" y="13716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6129" name="Line 17"/>
          <p:cNvSpPr>
            <a:spLocks noChangeShapeType="1"/>
          </p:cNvSpPr>
          <p:nvPr/>
        </p:nvSpPr>
        <p:spPr bwMode="auto">
          <a:xfrm>
            <a:off x="3886200" y="13716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6130" name="Line 18"/>
          <p:cNvSpPr>
            <a:spLocks noChangeShapeType="1"/>
          </p:cNvSpPr>
          <p:nvPr/>
        </p:nvSpPr>
        <p:spPr bwMode="auto">
          <a:xfrm>
            <a:off x="4038600" y="13716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6131" name="Line 19"/>
          <p:cNvSpPr>
            <a:spLocks noChangeShapeType="1"/>
          </p:cNvSpPr>
          <p:nvPr/>
        </p:nvSpPr>
        <p:spPr bwMode="auto">
          <a:xfrm>
            <a:off x="4191000" y="13716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6132" name="Line 20"/>
          <p:cNvSpPr>
            <a:spLocks noChangeShapeType="1"/>
          </p:cNvSpPr>
          <p:nvPr/>
        </p:nvSpPr>
        <p:spPr bwMode="auto">
          <a:xfrm>
            <a:off x="4343400" y="13716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6133" name="Line 21"/>
          <p:cNvSpPr>
            <a:spLocks noChangeShapeType="1"/>
          </p:cNvSpPr>
          <p:nvPr/>
        </p:nvSpPr>
        <p:spPr bwMode="auto">
          <a:xfrm>
            <a:off x="4495800" y="13716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6134" name="Line 22"/>
          <p:cNvSpPr>
            <a:spLocks noChangeShapeType="1"/>
          </p:cNvSpPr>
          <p:nvPr/>
        </p:nvSpPr>
        <p:spPr bwMode="auto">
          <a:xfrm>
            <a:off x="4648200" y="13716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6135" name="Line 23"/>
          <p:cNvSpPr>
            <a:spLocks noChangeShapeType="1"/>
          </p:cNvSpPr>
          <p:nvPr/>
        </p:nvSpPr>
        <p:spPr bwMode="auto">
          <a:xfrm>
            <a:off x="4800600" y="13716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6136" name="Line 24"/>
          <p:cNvSpPr>
            <a:spLocks noChangeShapeType="1"/>
          </p:cNvSpPr>
          <p:nvPr/>
        </p:nvSpPr>
        <p:spPr bwMode="auto">
          <a:xfrm>
            <a:off x="4953000" y="13716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6137" name="Line 25"/>
          <p:cNvSpPr>
            <a:spLocks noChangeShapeType="1"/>
          </p:cNvSpPr>
          <p:nvPr/>
        </p:nvSpPr>
        <p:spPr bwMode="auto">
          <a:xfrm>
            <a:off x="5105400" y="13716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6138" name="Line 26"/>
          <p:cNvSpPr>
            <a:spLocks noChangeShapeType="1"/>
          </p:cNvSpPr>
          <p:nvPr/>
        </p:nvSpPr>
        <p:spPr bwMode="auto">
          <a:xfrm>
            <a:off x="5257800" y="13716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6139" name="Line 27"/>
          <p:cNvSpPr>
            <a:spLocks noChangeShapeType="1"/>
          </p:cNvSpPr>
          <p:nvPr/>
        </p:nvSpPr>
        <p:spPr bwMode="auto">
          <a:xfrm>
            <a:off x="5410200" y="13716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6140" name="Line 28"/>
          <p:cNvSpPr>
            <a:spLocks noChangeShapeType="1"/>
          </p:cNvSpPr>
          <p:nvPr/>
        </p:nvSpPr>
        <p:spPr bwMode="auto">
          <a:xfrm>
            <a:off x="5562600" y="13716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6141" name="Line 29"/>
          <p:cNvSpPr>
            <a:spLocks noChangeShapeType="1"/>
          </p:cNvSpPr>
          <p:nvPr/>
        </p:nvSpPr>
        <p:spPr bwMode="auto">
          <a:xfrm>
            <a:off x="5715000" y="13716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6142" name="Line 30"/>
          <p:cNvSpPr>
            <a:spLocks noChangeShapeType="1"/>
          </p:cNvSpPr>
          <p:nvPr/>
        </p:nvSpPr>
        <p:spPr bwMode="auto">
          <a:xfrm>
            <a:off x="5867400" y="13716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6143" name="Line 31"/>
          <p:cNvSpPr>
            <a:spLocks noChangeShapeType="1"/>
          </p:cNvSpPr>
          <p:nvPr/>
        </p:nvSpPr>
        <p:spPr bwMode="auto">
          <a:xfrm>
            <a:off x="6019800" y="13716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6144" name="Line 32"/>
          <p:cNvSpPr>
            <a:spLocks noChangeShapeType="1"/>
          </p:cNvSpPr>
          <p:nvPr/>
        </p:nvSpPr>
        <p:spPr bwMode="auto">
          <a:xfrm>
            <a:off x="6172200" y="13716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6145" name="Line 33"/>
          <p:cNvSpPr>
            <a:spLocks noChangeShapeType="1"/>
          </p:cNvSpPr>
          <p:nvPr/>
        </p:nvSpPr>
        <p:spPr bwMode="auto">
          <a:xfrm>
            <a:off x="6324600" y="13716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6146" name="Line 34"/>
          <p:cNvSpPr>
            <a:spLocks noChangeShapeType="1"/>
          </p:cNvSpPr>
          <p:nvPr/>
        </p:nvSpPr>
        <p:spPr bwMode="auto">
          <a:xfrm>
            <a:off x="6477000" y="13716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6147" name="Line 35"/>
          <p:cNvSpPr>
            <a:spLocks noChangeShapeType="1"/>
          </p:cNvSpPr>
          <p:nvPr/>
        </p:nvSpPr>
        <p:spPr bwMode="auto">
          <a:xfrm>
            <a:off x="6629400" y="13716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6148" name="Line 36"/>
          <p:cNvSpPr>
            <a:spLocks noChangeShapeType="1"/>
          </p:cNvSpPr>
          <p:nvPr/>
        </p:nvSpPr>
        <p:spPr bwMode="auto">
          <a:xfrm>
            <a:off x="6781800" y="13716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6149" name="Line 37"/>
          <p:cNvSpPr>
            <a:spLocks noChangeShapeType="1"/>
          </p:cNvSpPr>
          <p:nvPr/>
        </p:nvSpPr>
        <p:spPr bwMode="auto">
          <a:xfrm>
            <a:off x="6934200" y="13716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6150" name="Line 38"/>
          <p:cNvSpPr>
            <a:spLocks noChangeShapeType="1"/>
          </p:cNvSpPr>
          <p:nvPr/>
        </p:nvSpPr>
        <p:spPr bwMode="auto">
          <a:xfrm>
            <a:off x="7086600" y="13716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6151" name="Line 39"/>
          <p:cNvSpPr>
            <a:spLocks noChangeShapeType="1"/>
          </p:cNvSpPr>
          <p:nvPr/>
        </p:nvSpPr>
        <p:spPr bwMode="auto">
          <a:xfrm>
            <a:off x="7239000" y="13716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6152" name="Line 40"/>
          <p:cNvSpPr>
            <a:spLocks noChangeShapeType="1"/>
          </p:cNvSpPr>
          <p:nvPr/>
        </p:nvSpPr>
        <p:spPr bwMode="auto">
          <a:xfrm>
            <a:off x="7391400" y="13716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6153" name="Line 41"/>
          <p:cNvSpPr>
            <a:spLocks noChangeShapeType="1"/>
          </p:cNvSpPr>
          <p:nvPr/>
        </p:nvSpPr>
        <p:spPr bwMode="auto">
          <a:xfrm>
            <a:off x="7543800" y="13716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6154" name="Line 42"/>
          <p:cNvSpPr>
            <a:spLocks noChangeShapeType="1"/>
          </p:cNvSpPr>
          <p:nvPr/>
        </p:nvSpPr>
        <p:spPr bwMode="auto">
          <a:xfrm>
            <a:off x="7696200" y="13716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6155" name="Line 43"/>
          <p:cNvSpPr>
            <a:spLocks noChangeShapeType="1"/>
          </p:cNvSpPr>
          <p:nvPr/>
        </p:nvSpPr>
        <p:spPr bwMode="auto">
          <a:xfrm>
            <a:off x="7848600" y="13716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6156" name="Line 44"/>
          <p:cNvSpPr>
            <a:spLocks noChangeShapeType="1"/>
          </p:cNvSpPr>
          <p:nvPr/>
        </p:nvSpPr>
        <p:spPr bwMode="auto">
          <a:xfrm>
            <a:off x="2971800" y="13716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6157" name="Line 45"/>
          <p:cNvSpPr>
            <a:spLocks noChangeShapeType="1"/>
          </p:cNvSpPr>
          <p:nvPr/>
        </p:nvSpPr>
        <p:spPr bwMode="auto">
          <a:xfrm>
            <a:off x="3124200" y="13716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6158" name="Line 46"/>
          <p:cNvSpPr>
            <a:spLocks noChangeShapeType="1"/>
          </p:cNvSpPr>
          <p:nvPr/>
        </p:nvSpPr>
        <p:spPr bwMode="auto">
          <a:xfrm>
            <a:off x="3276600" y="13716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6159" name="Line 47"/>
          <p:cNvSpPr>
            <a:spLocks noChangeShapeType="1"/>
          </p:cNvSpPr>
          <p:nvPr/>
        </p:nvSpPr>
        <p:spPr bwMode="auto">
          <a:xfrm>
            <a:off x="3429000" y="13716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6160" name="Rectangle 48"/>
          <p:cNvSpPr>
            <a:spLocks noChangeArrowheads="1"/>
          </p:cNvSpPr>
          <p:nvPr/>
        </p:nvSpPr>
        <p:spPr bwMode="auto">
          <a:xfrm>
            <a:off x="4114800" y="685800"/>
            <a:ext cx="1960563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600"/>
              <a:t>GATTACGATATTA</a:t>
            </a:r>
          </a:p>
        </p:txBody>
      </p:sp>
      <p:cxnSp>
        <p:nvCxnSpPr>
          <p:cNvPr id="346161" name="AutoShape 49"/>
          <p:cNvCxnSpPr>
            <a:cxnSpLocks noChangeShapeType="1"/>
            <a:stCxn id="346128" idx="0"/>
            <a:endCxn id="346160" idx="1"/>
          </p:cNvCxnSpPr>
          <p:nvPr/>
        </p:nvCxnSpPr>
        <p:spPr bwMode="auto">
          <a:xfrm rot="16200000">
            <a:off x="3665537" y="922338"/>
            <a:ext cx="517525" cy="381000"/>
          </a:xfrm>
          <a:prstGeom prst="curvedConnector2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46162" name="Rectangle 50"/>
          <p:cNvSpPr>
            <a:spLocks noChangeArrowheads="1"/>
          </p:cNvSpPr>
          <p:nvPr/>
        </p:nvSpPr>
        <p:spPr bwMode="auto">
          <a:xfrm>
            <a:off x="1828800" y="609600"/>
            <a:ext cx="182562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600"/>
              <a:t>TACCTGCCGTAA</a:t>
            </a:r>
          </a:p>
        </p:txBody>
      </p:sp>
      <p:cxnSp>
        <p:nvCxnSpPr>
          <p:cNvPr id="346163" name="AutoShape 51"/>
          <p:cNvCxnSpPr>
            <a:cxnSpLocks noChangeShapeType="1"/>
            <a:stCxn id="346117" idx="0"/>
            <a:endCxn id="346162" idx="1"/>
          </p:cNvCxnSpPr>
          <p:nvPr/>
        </p:nvCxnSpPr>
        <p:spPr bwMode="auto">
          <a:xfrm rot="16200000">
            <a:off x="1341437" y="884238"/>
            <a:ext cx="593725" cy="381000"/>
          </a:xfrm>
          <a:prstGeom prst="curvedConnector2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138" name="Rectangle 2"/>
          <p:cNvSpPr>
            <a:spLocks noChangeArrowheads="1"/>
          </p:cNvSpPr>
          <p:nvPr/>
        </p:nvSpPr>
        <p:spPr bwMode="auto">
          <a:xfrm>
            <a:off x="990600" y="2141538"/>
            <a:ext cx="7086600" cy="838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7139" name="Line 3"/>
          <p:cNvSpPr>
            <a:spLocks noChangeShapeType="1"/>
          </p:cNvSpPr>
          <p:nvPr/>
        </p:nvSpPr>
        <p:spPr bwMode="auto">
          <a:xfrm>
            <a:off x="12954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7140" name="Line 4"/>
          <p:cNvSpPr>
            <a:spLocks noChangeShapeType="1"/>
          </p:cNvSpPr>
          <p:nvPr/>
        </p:nvSpPr>
        <p:spPr bwMode="auto">
          <a:xfrm>
            <a:off x="14478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7141" name="Line 5"/>
          <p:cNvSpPr>
            <a:spLocks noChangeShapeType="1"/>
          </p:cNvSpPr>
          <p:nvPr/>
        </p:nvSpPr>
        <p:spPr bwMode="auto">
          <a:xfrm>
            <a:off x="16002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7142" name="Line 6"/>
          <p:cNvSpPr>
            <a:spLocks noChangeShapeType="1"/>
          </p:cNvSpPr>
          <p:nvPr/>
        </p:nvSpPr>
        <p:spPr bwMode="auto">
          <a:xfrm>
            <a:off x="17526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7143" name="Line 7"/>
          <p:cNvSpPr>
            <a:spLocks noChangeShapeType="1"/>
          </p:cNvSpPr>
          <p:nvPr/>
        </p:nvSpPr>
        <p:spPr bwMode="auto">
          <a:xfrm>
            <a:off x="19050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7144" name="Line 8"/>
          <p:cNvSpPr>
            <a:spLocks noChangeShapeType="1"/>
          </p:cNvSpPr>
          <p:nvPr/>
        </p:nvSpPr>
        <p:spPr bwMode="auto">
          <a:xfrm>
            <a:off x="20574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7145" name="Line 9"/>
          <p:cNvSpPr>
            <a:spLocks noChangeShapeType="1"/>
          </p:cNvSpPr>
          <p:nvPr/>
        </p:nvSpPr>
        <p:spPr bwMode="auto">
          <a:xfrm>
            <a:off x="22098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7146" name="Line 10"/>
          <p:cNvSpPr>
            <a:spLocks noChangeShapeType="1"/>
          </p:cNvSpPr>
          <p:nvPr/>
        </p:nvSpPr>
        <p:spPr bwMode="auto">
          <a:xfrm>
            <a:off x="23622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7147" name="Line 11"/>
          <p:cNvSpPr>
            <a:spLocks noChangeShapeType="1"/>
          </p:cNvSpPr>
          <p:nvPr/>
        </p:nvSpPr>
        <p:spPr bwMode="auto">
          <a:xfrm>
            <a:off x="25146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7148" name="Line 12"/>
          <p:cNvSpPr>
            <a:spLocks noChangeShapeType="1"/>
          </p:cNvSpPr>
          <p:nvPr/>
        </p:nvSpPr>
        <p:spPr bwMode="auto">
          <a:xfrm>
            <a:off x="26670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7149" name="Line 13"/>
          <p:cNvSpPr>
            <a:spLocks noChangeShapeType="1"/>
          </p:cNvSpPr>
          <p:nvPr/>
        </p:nvSpPr>
        <p:spPr bwMode="auto">
          <a:xfrm>
            <a:off x="28194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7150" name="Line 14"/>
          <p:cNvSpPr>
            <a:spLocks noChangeShapeType="1"/>
          </p:cNvSpPr>
          <p:nvPr/>
        </p:nvSpPr>
        <p:spPr bwMode="auto">
          <a:xfrm>
            <a:off x="35814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7151" name="Line 15"/>
          <p:cNvSpPr>
            <a:spLocks noChangeShapeType="1"/>
          </p:cNvSpPr>
          <p:nvPr/>
        </p:nvSpPr>
        <p:spPr bwMode="auto">
          <a:xfrm>
            <a:off x="37338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7152" name="Line 16"/>
          <p:cNvSpPr>
            <a:spLocks noChangeShapeType="1"/>
          </p:cNvSpPr>
          <p:nvPr/>
        </p:nvSpPr>
        <p:spPr bwMode="auto">
          <a:xfrm>
            <a:off x="38862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7153" name="Line 17"/>
          <p:cNvSpPr>
            <a:spLocks noChangeShapeType="1"/>
          </p:cNvSpPr>
          <p:nvPr/>
        </p:nvSpPr>
        <p:spPr bwMode="auto">
          <a:xfrm>
            <a:off x="40386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7154" name="Line 18"/>
          <p:cNvSpPr>
            <a:spLocks noChangeShapeType="1"/>
          </p:cNvSpPr>
          <p:nvPr/>
        </p:nvSpPr>
        <p:spPr bwMode="auto">
          <a:xfrm>
            <a:off x="41910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7155" name="Line 19"/>
          <p:cNvSpPr>
            <a:spLocks noChangeShapeType="1"/>
          </p:cNvSpPr>
          <p:nvPr/>
        </p:nvSpPr>
        <p:spPr bwMode="auto">
          <a:xfrm>
            <a:off x="43434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7156" name="Line 20"/>
          <p:cNvSpPr>
            <a:spLocks noChangeShapeType="1"/>
          </p:cNvSpPr>
          <p:nvPr/>
        </p:nvSpPr>
        <p:spPr bwMode="auto">
          <a:xfrm>
            <a:off x="44958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7157" name="Line 21"/>
          <p:cNvSpPr>
            <a:spLocks noChangeShapeType="1"/>
          </p:cNvSpPr>
          <p:nvPr/>
        </p:nvSpPr>
        <p:spPr bwMode="auto">
          <a:xfrm>
            <a:off x="46482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7158" name="Line 22"/>
          <p:cNvSpPr>
            <a:spLocks noChangeShapeType="1"/>
          </p:cNvSpPr>
          <p:nvPr/>
        </p:nvSpPr>
        <p:spPr bwMode="auto">
          <a:xfrm>
            <a:off x="48006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7159" name="Line 23"/>
          <p:cNvSpPr>
            <a:spLocks noChangeShapeType="1"/>
          </p:cNvSpPr>
          <p:nvPr/>
        </p:nvSpPr>
        <p:spPr bwMode="auto">
          <a:xfrm>
            <a:off x="49530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7160" name="Line 24"/>
          <p:cNvSpPr>
            <a:spLocks noChangeShapeType="1"/>
          </p:cNvSpPr>
          <p:nvPr/>
        </p:nvSpPr>
        <p:spPr bwMode="auto">
          <a:xfrm>
            <a:off x="51054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7161" name="Line 25"/>
          <p:cNvSpPr>
            <a:spLocks noChangeShapeType="1"/>
          </p:cNvSpPr>
          <p:nvPr/>
        </p:nvSpPr>
        <p:spPr bwMode="auto">
          <a:xfrm>
            <a:off x="52578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7162" name="Line 26"/>
          <p:cNvSpPr>
            <a:spLocks noChangeShapeType="1"/>
          </p:cNvSpPr>
          <p:nvPr/>
        </p:nvSpPr>
        <p:spPr bwMode="auto">
          <a:xfrm>
            <a:off x="54102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7163" name="Line 27"/>
          <p:cNvSpPr>
            <a:spLocks noChangeShapeType="1"/>
          </p:cNvSpPr>
          <p:nvPr/>
        </p:nvSpPr>
        <p:spPr bwMode="auto">
          <a:xfrm>
            <a:off x="55626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7164" name="Line 28"/>
          <p:cNvSpPr>
            <a:spLocks noChangeShapeType="1"/>
          </p:cNvSpPr>
          <p:nvPr/>
        </p:nvSpPr>
        <p:spPr bwMode="auto">
          <a:xfrm>
            <a:off x="57150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7165" name="Line 29"/>
          <p:cNvSpPr>
            <a:spLocks noChangeShapeType="1"/>
          </p:cNvSpPr>
          <p:nvPr/>
        </p:nvSpPr>
        <p:spPr bwMode="auto">
          <a:xfrm>
            <a:off x="58674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7166" name="Line 30"/>
          <p:cNvSpPr>
            <a:spLocks noChangeShapeType="1"/>
          </p:cNvSpPr>
          <p:nvPr/>
        </p:nvSpPr>
        <p:spPr bwMode="auto">
          <a:xfrm>
            <a:off x="60198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7167" name="Line 31"/>
          <p:cNvSpPr>
            <a:spLocks noChangeShapeType="1"/>
          </p:cNvSpPr>
          <p:nvPr/>
        </p:nvSpPr>
        <p:spPr bwMode="auto">
          <a:xfrm>
            <a:off x="61722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7168" name="Line 32"/>
          <p:cNvSpPr>
            <a:spLocks noChangeShapeType="1"/>
          </p:cNvSpPr>
          <p:nvPr/>
        </p:nvSpPr>
        <p:spPr bwMode="auto">
          <a:xfrm>
            <a:off x="63246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7169" name="Line 33"/>
          <p:cNvSpPr>
            <a:spLocks noChangeShapeType="1"/>
          </p:cNvSpPr>
          <p:nvPr/>
        </p:nvSpPr>
        <p:spPr bwMode="auto">
          <a:xfrm>
            <a:off x="64770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7170" name="Line 34"/>
          <p:cNvSpPr>
            <a:spLocks noChangeShapeType="1"/>
          </p:cNvSpPr>
          <p:nvPr/>
        </p:nvSpPr>
        <p:spPr bwMode="auto">
          <a:xfrm>
            <a:off x="66294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7171" name="Line 35"/>
          <p:cNvSpPr>
            <a:spLocks noChangeShapeType="1"/>
          </p:cNvSpPr>
          <p:nvPr/>
        </p:nvSpPr>
        <p:spPr bwMode="auto">
          <a:xfrm>
            <a:off x="67818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7172" name="Line 36"/>
          <p:cNvSpPr>
            <a:spLocks noChangeShapeType="1"/>
          </p:cNvSpPr>
          <p:nvPr/>
        </p:nvSpPr>
        <p:spPr bwMode="auto">
          <a:xfrm>
            <a:off x="69342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7173" name="Line 37"/>
          <p:cNvSpPr>
            <a:spLocks noChangeShapeType="1"/>
          </p:cNvSpPr>
          <p:nvPr/>
        </p:nvSpPr>
        <p:spPr bwMode="auto">
          <a:xfrm>
            <a:off x="70866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7174" name="Line 38"/>
          <p:cNvSpPr>
            <a:spLocks noChangeShapeType="1"/>
          </p:cNvSpPr>
          <p:nvPr/>
        </p:nvSpPr>
        <p:spPr bwMode="auto">
          <a:xfrm>
            <a:off x="72390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7175" name="Line 39"/>
          <p:cNvSpPr>
            <a:spLocks noChangeShapeType="1"/>
          </p:cNvSpPr>
          <p:nvPr/>
        </p:nvSpPr>
        <p:spPr bwMode="auto">
          <a:xfrm>
            <a:off x="73914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7176" name="Line 40"/>
          <p:cNvSpPr>
            <a:spLocks noChangeShapeType="1"/>
          </p:cNvSpPr>
          <p:nvPr/>
        </p:nvSpPr>
        <p:spPr bwMode="auto">
          <a:xfrm>
            <a:off x="75438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7177" name="Line 41"/>
          <p:cNvSpPr>
            <a:spLocks noChangeShapeType="1"/>
          </p:cNvSpPr>
          <p:nvPr/>
        </p:nvSpPr>
        <p:spPr bwMode="auto">
          <a:xfrm>
            <a:off x="76962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7178" name="Line 42"/>
          <p:cNvSpPr>
            <a:spLocks noChangeShapeType="1"/>
          </p:cNvSpPr>
          <p:nvPr/>
        </p:nvSpPr>
        <p:spPr bwMode="auto">
          <a:xfrm>
            <a:off x="78486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7179" name="Line 43"/>
          <p:cNvSpPr>
            <a:spLocks noChangeShapeType="1"/>
          </p:cNvSpPr>
          <p:nvPr/>
        </p:nvSpPr>
        <p:spPr bwMode="auto">
          <a:xfrm>
            <a:off x="29718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7180" name="Line 44"/>
          <p:cNvSpPr>
            <a:spLocks noChangeShapeType="1"/>
          </p:cNvSpPr>
          <p:nvPr/>
        </p:nvSpPr>
        <p:spPr bwMode="auto">
          <a:xfrm>
            <a:off x="31242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7181" name="Line 45"/>
          <p:cNvSpPr>
            <a:spLocks noChangeShapeType="1"/>
          </p:cNvSpPr>
          <p:nvPr/>
        </p:nvSpPr>
        <p:spPr bwMode="auto">
          <a:xfrm>
            <a:off x="32766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7182" name="Line 46"/>
          <p:cNvSpPr>
            <a:spLocks noChangeShapeType="1"/>
          </p:cNvSpPr>
          <p:nvPr/>
        </p:nvSpPr>
        <p:spPr bwMode="auto">
          <a:xfrm>
            <a:off x="34290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7183" name="AutoShape 47"/>
          <p:cNvSpPr>
            <a:spLocks noChangeArrowheads="1"/>
          </p:cNvSpPr>
          <p:nvPr/>
        </p:nvSpPr>
        <p:spPr bwMode="auto">
          <a:xfrm>
            <a:off x="1052513" y="1870075"/>
            <a:ext cx="152400" cy="1295400"/>
          </a:xfrm>
          <a:prstGeom prst="roundRect">
            <a:avLst>
              <a:gd name="adj" fmla="val 16667"/>
            </a:avLst>
          </a:prstGeom>
          <a:solidFill>
            <a:srgbClr val="FFCC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7184" name="Line 48"/>
          <p:cNvSpPr>
            <a:spLocks noChangeShapeType="1"/>
          </p:cNvSpPr>
          <p:nvPr/>
        </p:nvSpPr>
        <p:spPr bwMode="auto">
          <a:xfrm>
            <a:off x="11430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7185" name="Rectangle 49"/>
          <p:cNvSpPr>
            <a:spLocks noChangeArrowheads="1"/>
          </p:cNvSpPr>
          <p:nvPr/>
        </p:nvSpPr>
        <p:spPr bwMode="auto">
          <a:xfrm>
            <a:off x="1066800" y="3352800"/>
            <a:ext cx="48736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TACCTGCCGTAA becomes TACCT</a:t>
            </a:r>
          </a:p>
        </p:txBody>
      </p:sp>
      <p:sp>
        <p:nvSpPr>
          <p:cNvPr id="347186" name="Rectangle 50"/>
          <p:cNvSpPr>
            <a:spLocks noChangeArrowheads="1"/>
          </p:cNvSpPr>
          <p:nvPr/>
        </p:nvSpPr>
        <p:spPr bwMode="auto">
          <a:xfrm>
            <a:off x="762000" y="4876800"/>
            <a:ext cx="1711325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3600"/>
              <a:t>time = 0</a:t>
            </a:r>
            <a:endParaRPr lang="en-US" sz="400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62" name="Rectangle 2"/>
          <p:cNvSpPr>
            <a:spLocks noChangeArrowheads="1"/>
          </p:cNvSpPr>
          <p:nvPr/>
        </p:nvSpPr>
        <p:spPr bwMode="auto">
          <a:xfrm>
            <a:off x="990600" y="2141538"/>
            <a:ext cx="7086600" cy="838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163" name="AutoShape 3"/>
          <p:cNvSpPr>
            <a:spLocks noChangeArrowheads="1"/>
          </p:cNvSpPr>
          <p:nvPr/>
        </p:nvSpPr>
        <p:spPr bwMode="auto">
          <a:xfrm>
            <a:off x="1219200" y="1870075"/>
            <a:ext cx="152400" cy="1295400"/>
          </a:xfrm>
          <a:prstGeom prst="roundRect">
            <a:avLst>
              <a:gd name="adj" fmla="val 16667"/>
            </a:avLst>
          </a:prstGeom>
          <a:solidFill>
            <a:srgbClr val="FFCC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/>
          </a:p>
        </p:txBody>
      </p:sp>
      <p:sp>
        <p:nvSpPr>
          <p:cNvPr id="348164" name="Rectangle 4"/>
          <p:cNvSpPr>
            <a:spLocks noChangeArrowheads="1"/>
          </p:cNvSpPr>
          <p:nvPr/>
        </p:nvSpPr>
        <p:spPr bwMode="auto">
          <a:xfrm>
            <a:off x="1066800" y="3360738"/>
            <a:ext cx="47053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CCCCCAATGAC becomes CCCCC</a:t>
            </a:r>
          </a:p>
        </p:txBody>
      </p:sp>
      <p:sp>
        <p:nvSpPr>
          <p:cNvPr id="348165" name="Rectangle 5"/>
          <p:cNvSpPr>
            <a:spLocks noChangeArrowheads="1"/>
          </p:cNvSpPr>
          <p:nvPr/>
        </p:nvSpPr>
        <p:spPr bwMode="auto">
          <a:xfrm>
            <a:off x="762000" y="4876800"/>
            <a:ext cx="1711325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3600"/>
              <a:t>time = 1</a:t>
            </a:r>
            <a:endParaRPr lang="en-US" sz="4000"/>
          </a:p>
        </p:txBody>
      </p:sp>
      <p:sp>
        <p:nvSpPr>
          <p:cNvPr id="348166" name="Line 6"/>
          <p:cNvSpPr>
            <a:spLocks noChangeShapeType="1"/>
          </p:cNvSpPr>
          <p:nvPr/>
        </p:nvSpPr>
        <p:spPr bwMode="auto">
          <a:xfrm>
            <a:off x="1295400" y="2286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167" name="Line 7"/>
          <p:cNvSpPr>
            <a:spLocks noChangeShapeType="1"/>
          </p:cNvSpPr>
          <p:nvPr/>
        </p:nvSpPr>
        <p:spPr bwMode="auto">
          <a:xfrm>
            <a:off x="14478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168" name="Line 8"/>
          <p:cNvSpPr>
            <a:spLocks noChangeShapeType="1"/>
          </p:cNvSpPr>
          <p:nvPr/>
        </p:nvSpPr>
        <p:spPr bwMode="auto">
          <a:xfrm>
            <a:off x="16002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169" name="Line 9"/>
          <p:cNvSpPr>
            <a:spLocks noChangeShapeType="1"/>
          </p:cNvSpPr>
          <p:nvPr/>
        </p:nvSpPr>
        <p:spPr bwMode="auto">
          <a:xfrm>
            <a:off x="17526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170" name="Line 10"/>
          <p:cNvSpPr>
            <a:spLocks noChangeShapeType="1"/>
          </p:cNvSpPr>
          <p:nvPr/>
        </p:nvSpPr>
        <p:spPr bwMode="auto">
          <a:xfrm>
            <a:off x="19050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171" name="Line 11"/>
          <p:cNvSpPr>
            <a:spLocks noChangeShapeType="1"/>
          </p:cNvSpPr>
          <p:nvPr/>
        </p:nvSpPr>
        <p:spPr bwMode="auto">
          <a:xfrm>
            <a:off x="20574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172" name="Line 12"/>
          <p:cNvSpPr>
            <a:spLocks noChangeShapeType="1"/>
          </p:cNvSpPr>
          <p:nvPr/>
        </p:nvSpPr>
        <p:spPr bwMode="auto">
          <a:xfrm>
            <a:off x="22098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173" name="Line 13"/>
          <p:cNvSpPr>
            <a:spLocks noChangeShapeType="1"/>
          </p:cNvSpPr>
          <p:nvPr/>
        </p:nvSpPr>
        <p:spPr bwMode="auto">
          <a:xfrm>
            <a:off x="23622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174" name="Line 14"/>
          <p:cNvSpPr>
            <a:spLocks noChangeShapeType="1"/>
          </p:cNvSpPr>
          <p:nvPr/>
        </p:nvSpPr>
        <p:spPr bwMode="auto">
          <a:xfrm>
            <a:off x="25146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175" name="Line 15"/>
          <p:cNvSpPr>
            <a:spLocks noChangeShapeType="1"/>
          </p:cNvSpPr>
          <p:nvPr/>
        </p:nvSpPr>
        <p:spPr bwMode="auto">
          <a:xfrm>
            <a:off x="26670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176" name="Line 16"/>
          <p:cNvSpPr>
            <a:spLocks noChangeShapeType="1"/>
          </p:cNvSpPr>
          <p:nvPr/>
        </p:nvSpPr>
        <p:spPr bwMode="auto">
          <a:xfrm>
            <a:off x="28194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177" name="Line 17"/>
          <p:cNvSpPr>
            <a:spLocks noChangeShapeType="1"/>
          </p:cNvSpPr>
          <p:nvPr/>
        </p:nvSpPr>
        <p:spPr bwMode="auto">
          <a:xfrm>
            <a:off x="35814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178" name="Line 18"/>
          <p:cNvSpPr>
            <a:spLocks noChangeShapeType="1"/>
          </p:cNvSpPr>
          <p:nvPr/>
        </p:nvSpPr>
        <p:spPr bwMode="auto">
          <a:xfrm>
            <a:off x="37338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179" name="Line 19"/>
          <p:cNvSpPr>
            <a:spLocks noChangeShapeType="1"/>
          </p:cNvSpPr>
          <p:nvPr/>
        </p:nvSpPr>
        <p:spPr bwMode="auto">
          <a:xfrm>
            <a:off x="38862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180" name="Line 20"/>
          <p:cNvSpPr>
            <a:spLocks noChangeShapeType="1"/>
          </p:cNvSpPr>
          <p:nvPr/>
        </p:nvSpPr>
        <p:spPr bwMode="auto">
          <a:xfrm>
            <a:off x="40386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181" name="Line 21"/>
          <p:cNvSpPr>
            <a:spLocks noChangeShapeType="1"/>
          </p:cNvSpPr>
          <p:nvPr/>
        </p:nvSpPr>
        <p:spPr bwMode="auto">
          <a:xfrm>
            <a:off x="41910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182" name="Line 22"/>
          <p:cNvSpPr>
            <a:spLocks noChangeShapeType="1"/>
          </p:cNvSpPr>
          <p:nvPr/>
        </p:nvSpPr>
        <p:spPr bwMode="auto">
          <a:xfrm>
            <a:off x="43434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183" name="Line 23"/>
          <p:cNvSpPr>
            <a:spLocks noChangeShapeType="1"/>
          </p:cNvSpPr>
          <p:nvPr/>
        </p:nvSpPr>
        <p:spPr bwMode="auto">
          <a:xfrm>
            <a:off x="44958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184" name="Line 24"/>
          <p:cNvSpPr>
            <a:spLocks noChangeShapeType="1"/>
          </p:cNvSpPr>
          <p:nvPr/>
        </p:nvSpPr>
        <p:spPr bwMode="auto">
          <a:xfrm>
            <a:off x="46482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185" name="Line 25"/>
          <p:cNvSpPr>
            <a:spLocks noChangeShapeType="1"/>
          </p:cNvSpPr>
          <p:nvPr/>
        </p:nvSpPr>
        <p:spPr bwMode="auto">
          <a:xfrm>
            <a:off x="48006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186" name="Line 26"/>
          <p:cNvSpPr>
            <a:spLocks noChangeShapeType="1"/>
          </p:cNvSpPr>
          <p:nvPr/>
        </p:nvSpPr>
        <p:spPr bwMode="auto">
          <a:xfrm>
            <a:off x="49530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187" name="Line 27"/>
          <p:cNvSpPr>
            <a:spLocks noChangeShapeType="1"/>
          </p:cNvSpPr>
          <p:nvPr/>
        </p:nvSpPr>
        <p:spPr bwMode="auto">
          <a:xfrm>
            <a:off x="51054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188" name="Line 28"/>
          <p:cNvSpPr>
            <a:spLocks noChangeShapeType="1"/>
          </p:cNvSpPr>
          <p:nvPr/>
        </p:nvSpPr>
        <p:spPr bwMode="auto">
          <a:xfrm>
            <a:off x="52578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189" name="Line 29"/>
          <p:cNvSpPr>
            <a:spLocks noChangeShapeType="1"/>
          </p:cNvSpPr>
          <p:nvPr/>
        </p:nvSpPr>
        <p:spPr bwMode="auto">
          <a:xfrm>
            <a:off x="54102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190" name="Line 30"/>
          <p:cNvSpPr>
            <a:spLocks noChangeShapeType="1"/>
          </p:cNvSpPr>
          <p:nvPr/>
        </p:nvSpPr>
        <p:spPr bwMode="auto">
          <a:xfrm>
            <a:off x="55626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191" name="Line 31"/>
          <p:cNvSpPr>
            <a:spLocks noChangeShapeType="1"/>
          </p:cNvSpPr>
          <p:nvPr/>
        </p:nvSpPr>
        <p:spPr bwMode="auto">
          <a:xfrm>
            <a:off x="57150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192" name="Line 32"/>
          <p:cNvSpPr>
            <a:spLocks noChangeShapeType="1"/>
          </p:cNvSpPr>
          <p:nvPr/>
        </p:nvSpPr>
        <p:spPr bwMode="auto">
          <a:xfrm>
            <a:off x="58674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193" name="Line 33"/>
          <p:cNvSpPr>
            <a:spLocks noChangeShapeType="1"/>
          </p:cNvSpPr>
          <p:nvPr/>
        </p:nvSpPr>
        <p:spPr bwMode="auto">
          <a:xfrm>
            <a:off x="60198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194" name="Line 34"/>
          <p:cNvSpPr>
            <a:spLocks noChangeShapeType="1"/>
          </p:cNvSpPr>
          <p:nvPr/>
        </p:nvSpPr>
        <p:spPr bwMode="auto">
          <a:xfrm>
            <a:off x="61722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195" name="Line 35"/>
          <p:cNvSpPr>
            <a:spLocks noChangeShapeType="1"/>
          </p:cNvSpPr>
          <p:nvPr/>
        </p:nvSpPr>
        <p:spPr bwMode="auto">
          <a:xfrm>
            <a:off x="63246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196" name="Line 36"/>
          <p:cNvSpPr>
            <a:spLocks noChangeShapeType="1"/>
          </p:cNvSpPr>
          <p:nvPr/>
        </p:nvSpPr>
        <p:spPr bwMode="auto">
          <a:xfrm>
            <a:off x="64770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197" name="Line 37"/>
          <p:cNvSpPr>
            <a:spLocks noChangeShapeType="1"/>
          </p:cNvSpPr>
          <p:nvPr/>
        </p:nvSpPr>
        <p:spPr bwMode="auto">
          <a:xfrm>
            <a:off x="66294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198" name="Line 38"/>
          <p:cNvSpPr>
            <a:spLocks noChangeShapeType="1"/>
          </p:cNvSpPr>
          <p:nvPr/>
        </p:nvSpPr>
        <p:spPr bwMode="auto">
          <a:xfrm>
            <a:off x="67818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199" name="Line 39"/>
          <p:cNvSpPr>
            <a:spLocks noChangeShapeType="1"/>
          </p:cNvSpPr>
          <p:nvPr/>
        </p:nvSpPr>
        <p:spPr bwMode="auto">
          <a:xfrm>
            <a:off x="69342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200" name="Line 40"/>
          <p:cNvSpPr>
            <a:spLocks noChangeShapeType="1"/>
          </p:cNvSpPr>
          <p:nvPr/>
        </p:nvSpPr>
        <p:spPr bwMode="auto">
          <a:xfrm>
            <a:off x="70866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201" name="Line 41"/>
          <p:cNvSpPr>
            <a:spLocks noChangeShapeType="1"/>
          </p:cNvSpPr>
          <p:nvPr/>
        </p:nvSpPr>
        <p:spPr bwMode="auto">
          <a:xfrm>
            <a:off x="72390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202" name="Line 42"/>
          <p:cNvSpPr>
            <a:spLocks noChangeShapeType="1"/>
          </p:cNvSpPr>
          <p:nvPr/>
        </p:nvSpPr>
        <p:spPr bwMode="auto">
          <a:xfrm>
            <a:off x="73914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203" name="Line 43"/>
          <p:cNvSpPr>
            <a:spLocks noChangeShapeType="1"/>
          </p:cNvSpPr>
          <p:nvPr/>
        </p:nvSpPr>
        <p:spPr bwMode="auto">
          <a:xfrm>
            <a:off x="75438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204" name="Line 44"/>
          <p:cNvSpPr>
            <a:spLocks noChangeShapeType="1"/>
          </p:cNvSpPr>
          <p:nvPr/>
        </p:nvSpPr>
        <p:spPr bwMode="auto">
          <a:xfrm>
            <a:off x="76962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205" name="Line 45"/>
          <p:cNvSpPr>
            <a:spLocks noChangeShapeType="1"/>
          </p:cNvSpPr>
          <p:nvPr/>
        </p:nvSpPr>
        <p:spPr bwMode="auto">
          <a:xfrm>
            <a:off x="78486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206" name="Line 46"/>
          <p:cNvSpPr>
            <a:spLocks noChangeShapeType="1"/>
          </p:cNvSpPr>
          <p:nvPr/>
        </p:nvSpPr>
        <p:spPr bwMode="auto">
          <a:xfrm>
            <a:off x="29718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207" name="Line 47"/>
          <p:cNvSpPr>
            <a:spLocks noChangeShapeType="1"/>
          </p:cNvSpPr>
          <p:nvPr/>
        </p:nvSpPr>
        <p:spPr bwMode="auto">
          <a:xfrm>
            <a:off x="31242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208" name="Line 48"/>
          <p:cNvSpPr>
            <a:spLocks noChangeShapeType="1"/>
          </p:cNvSpPr>
          <p:nvPr/>
        </p:nvSpPr>
        <p:spPr bwMode="auto">
          <a:xfrm>
            <a:off x="32766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209" name="Line 49"/>
          <p:cNvSpPr>
            <a:spLocks noChangeShapeType="1"/>
          </p:cNvSpPr>
          <p:nvPr/>
        </p:nvSpPr>
        <p:spPr bwMode="auto">
          <a:xfrm>
            <a:off x="34290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210" name="Line 50"/>
          <p:cNvSpPr>
            <a:spLocks noChangeShapeType="1"/>
          </p:cNvSpPr>
          <p:nvPr/>
        </p:nvSpPr>
        <p:spPr bwMode="auto">
          <a:xfrm>
            <a:off x="11430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E1A87-2965-BD4C-930B-7266289817F3}" type="datetime1">
              <a:rPr lang="en-US" smtClean="0"/>
              <a:pPr/>
              <a:t>10/29/12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Bill Howe, eScience Institute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0DC93-4935-904A-A35B-D9D8A9FF88B0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9" name="Picture 8"/>
          <p:cNvPicPr/>
          <p:nvPr/>
        </p:nvPicPr>
        <p:blipFill>
          <a:blip r:embed="rId2"/>
          <a:stretch>
            <a:fillRect/>
          </a:stretch>
        </p:blipFill>
        <p:spPr>
          <a:xfrm>
            <a:off x="1095375" y="1365250"/>
            <a:ext cx="7508875" cy="441325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 rot="16200000">
            <a:off x="-22439" y="3302730"/>
            <a:ext cx="17911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chunks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892336" y="5677630"/>
            <a:ext cx="17911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time (s)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66714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186" name="Rectangle 2"/>
          <p:cNvSpPr>
            <a:spLocks noChangeArrowheads="1"/>
          </p:cNvSpPr>
          <p:nvPr/>
        </p:nvSpPr>
        <p:spPr bwMode="auto">
          <a:xfrm>
            <a:off x="990600" y="2141538"/>
            <a:ext cx="7086600" cy="838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9187" name="AutoShape 3"/>
          <p:cNvSpPr>
            <a:spLocks noChangeArrowheads="1"/>
          </p:cNvSpPr>
          <p:nvPr/>
        </p:nvSpPr>
        <p:spPr bwMode="auto">
          <a:xfrm>
            <a:off x="3657600" y="1905000"/>
            <a:ext cx="152400" cy="1295400"/>
          </a:xfrm>
          <a:prstGeom prst="roundRect">
            <a:avLst>
              <a:gd name="adj" fmla="val 16667"/>
            </a:avLst>
          </a:prstGeom>
          <a:solidFill>
            <a:srgbClr val="FFCC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9188" name="Rectangle 4"/>
          <p:cNvSpPr>
            <a:spLocks noChangeArrowheads="1"/>
          </p:cNvSpPr>
          <p:nvPr/>
        </p:nvSpPr>
        <p:spPr bwMode="auto">
          <a:xfrm>
            <a:off x="1066800" y="3360738"/>
            <a:ext cx="51117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GATTACGATATTA becomes GATTA</a:t>
            </a:r>
          </a:p>
        </p:txBody>
      </p:sp>
      <p:sp>
        <p:nvSpPr>
          <p:cNvPr id="349189" name="Rectangle 5"/>
          <p:cNvSpPr>
            <a:spLocks noChangeArrowheads="1"/>
          </p:cNvSpPr>
          <p:nvPr/>
        </p:nvSpPr>
        <p:spPr bwMode="auto">
          <a:xfrm>
            <a:off x="762000" y="4876800"/>
            <a:ext cx="1939925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3600"/>
              <a:t>time = 17</a:t>
            </a:r>
            <a:endParaRPr lang="en-US" sz="4000"/>
          </a:p>
        </p:txBody>
      </p:sp>
      <p:sp>
        <p:nvSpPr>
          <p:cNvPr id="349190" name="Line 6"/>
          <p:cNvSpPr>
            <a:spLocks noChangeShapeType="1"/>
          </p:cNvSpPr>
          <p:nvPr/>
        </p:nvSpPr>
        <p:spPr bwMode="auto">
          <a:xfrm>
            <a:off x="12954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9191" name="Line 7"/>
          <p:cNvSpPr>
            <a:spLocks noChangeShapeType="1"/>
          </p:cNvSpPr>
          <p:nvPr/>
        </p:nvSpPr>
        <p:spPr bwMode="auto">
          <a:xfrm>
            <a:off x="14478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9192" name="Line 8"/>
          <p:cNvSpPr>
            <a:spLocks noChangeShapeType="1"/>
          </p:cNvSpPr>
          <p:nvPr/>
        </p:nvSpPr>
        <p:spPr bwMode="auto">
          <a:xfrm>
            <a:off x="16002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9193" name="Line 9"/>
          <p:cNvSpPr>
            <a:spLocks noChangeShapeType="1"/>
          </p:cNvSpPr>
          <p:nvPr/>
        </p:nvSpPr>
        <p:spPr bwMode="auto">
          <a:xfrm>
            <a:off x="17526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9194" name="Line 10"/>
          <p:cNvSpPr>
            <a:spLocks noChangeShapeType="1"/>
          </p:cNvSpPr>
          <p:nvPr/>
        </p:nvSpPr>
        <p:spPr bwMode="auto">
          <a:xfrm>
            <a:off x="19050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9195" name="Line 11"/>
          <p:cNvSpPr>
            <a:spLocks noChangeShapeType="1"/>
          </p:cNvSpPr>
          <p:nvPr/>
        </p:nvSpPr>
        <p:spPr bwMode="auto">
          <a:xfrm>
            <a:off x="20574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9196" name="Line 12"/>
          <p:cNvSpPr>
            <a:spLocks noChangeShapeType="1"/>
          </p:cNvSpPr>
          <p:nvPr/>
        </p:nvSpPr>
        <p:spPr bwMode="auto">
          <a:xfrm>
            <a:off x="22098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9197" name="Line 13"/>
          <p:cNvSpPr>
            <a:spLocks noChangeShapeType="1"/>
          </p:cNvSpPr>
          <p:nvPr/>
        </p:nvSpPr>
        <p:spPr bwMode="auto">
          <a:xfrm>
            <a:off x="23622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9198" name="Line 14"/>
          <p:cNvSpPr>
            <a:spLocks noChangeShapeType="1"/>
          </p:cNvSpPr>
          <p:nvPr/>
        </p:nvSpPr>
        <p:spPr bwMode="auto">
          <a:xfrm>
            <a:off x="25146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9199" name="Line 15"/>
          <p:cNvSpPr>
            <a:spLocks noChangeShapeType="1"/>
          </p:cNvSpPr>
          <p:nvPr/>
        </p:nvSpPr>
        <p:spPr bwMode="auto">
          <a:xfrm>
            <a:off x="26670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9200" name="Line 16"/>
          <p:cNvSpPr>
            <a:spLocks noChangeShapeType="1"/>
          </p:cNvSpPr>
          <p:nvPr/>
        </p:nvSpPr>
        <p:spPr bwMode="auto">
          <a:xfrm>
            <a:off x="28194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9201" name="Line 17"/>
          <p:cNvSpPr>
            <a:spLocks noChangeShapeType="1"/>
          </p:cNvSpPr>
          <p:nvPr/>
        </p:nvSpPr>
        <p:spPr bwMode="auto">
          <a:xfrm>
            <a:off x="35814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9202" name="Line 18"/>
          <p:cNvSpPr>
            <a:spLocks noChangeShapeType="1"/>
          </p:cNvSpPr>
          <p:nvPr/>
        </p:nvSpPr>
        <p:spPr bwMode="auto">
          <a:xfrm>
            <a:off x="37338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9203" name="Line 19"/>
          <p:cNvSpPr>
            <a:spLocks noChangeShapeType="1"/>
          </p:cNvSpPr>
          <p:nvPr/>
        </p:nvSpPr>
        <p:spPr bwMode="auto">
          <a:xfrm>
            <a:off x="38862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9204" name="Line 20"/>
          <p:cNvSpPr>
            <a:spLocks noChangeShapeType="1"/>
          </p:cNvSpPr>
          <p:nvPr/>
        </p:nvSpPr>
        <p:spPr bwMode="auto">
          <a:xfrm>
            <a:off x="40386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9205" name="Line 21"/>
          <p:cNvSpPr>
            <a:spLocks noChangeShapeType="1"/>
          </p:cNvSpPr>
          <p:nvPr/>
        </p:nvSpPr>
        <p:spPr bwMode="auto">
          <a:xfrm>
            <a:off x="41910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9206" name="Line 22"/>
          <p:cNvSpPr>
            <a:spLocks noChangeShapeType="1"/>
          </p:cNvSpPr>
          <p:nvPr/>
        </p:nvSpPr>
        <p:spPr bwMode="auto">
          <a:xfrm>
            <a:off x="43434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9207" name="Line 23"/>
          <p:cNvSpPr>
            <a:spLocks noChangeShapeType="1"/>
          </p:cNvSpPr>
          <p:nvPr/>
        </p:nvSpPr>
        <p:spPr bwMode="auto">
          <a:xfrm>
            <a:off x="44958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9208" name="Line 24"/>
          <p:cNvSpPr>
            <a:spLocks noChangeShapeType="1"/>
          </p:cNvSpPr>
          <p:nvPr/>
        </p:nvSpPr>
        <p:spPr bwMode="auto">
          <a:xfrm>
            <a:off x="46482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9209" name="Line 25"/>
          <p:cNvSpPr>
            <a:spLocks noChangeShapeType="1"/>
          </p:cNvSpPr>
          <p:nvPr/>
        </p:nvSpPr>
        <p:spPr bwMode="auto">
          <a:xfrm>
            <a:off x="48006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9210" name="Line 26"/>
          <p:cNvSpPr>
            <a:spLocks noChangeShapeType="1"/>
          </p:cNvSpPr>
          <p:nvPr/>
        </p:nvSpPr>
        <p:spPr bwMode="auto">
          <a:xfrm>
            <a:off x="49530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9211" name="Line 27"/>
          <p:cNvSpPr>
            <a:spLocks noChangeShapeType="1"/>
          </p:cNvSpPr>
          <p:nvPr/>
        </p:nvSpPr>
        <p:spPr bwMode="auto">
          <a:xfrm>
            <a:off x="51054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9212" name="Line 28"/>
          <p:cNvSpPr>
            <a:spLocks noChangeShapeType="1"/>
          </p:cNvSpPr>
          <p:nvPr/>
        </p:nvSpPr>
        <p:spPr bwMode="auto">
          <a:xfrm>
            <a:off x="52578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9213" name="Line 29"/>
          <p:cNvSpPr>
            <a:spLocks noChangeShapeType="1"/>
          </p:cNvSpPr>
          <p:nvPr/>
        </p:nvSpPr>
        <p:spPr bwMode="auto">
          <a:xfrm>
            <a:off x="54102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9214" name="Line 30"/>
          <p:cNvSpPr>
            <a:spLocks noChangeShapeType="1"/>
          </p:cNvSpPr>
          <p:nvPr/>
        </p:nvSpPr>
        <p:spPr bwMode="auto">
          <a:xfrm>
            <a:off x="55626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9215" name="Line 31"/>
          <p:cNvSpPr>
            <a:spLocks noChangeShapeType="1"/>
          </p:cNvSpPr>
          <p:nvPr/>
        </p:nvSpPr>
        <p:spPr bwMode="auto">
          <a:xfrm>
            <a:off x="57150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9216" name="Line 32"/>
          <p:cNvSpPr>
            <a:spLocks noChangeShapeType="1"/>
          </p:cNvSpPr>
          <p:nvPr/>
        </p:nvSpPr>
        <p:spPr bwMode="auto">
          <a:xfrm>
            <a:off x="58674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9217" name="Line 33"/>
          <p:cNvSpPr>
            <a:spLocks noChangeShapeType="1"/>
          </p:cNvSpPr>
          <p:nvPr/>
        </p:nvSpPr>
        <p:spPr bwMode="auto">
          <a:xfrm>
            <a:off x="60198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9218" name="Line 34"/>
          <p:cNvSpPr>
            <a:spLocks noChangeShapeType="1"/>
          </p:cNvSpPr>
          <p:nvPr/>
        </p:nvSpPr>
        <p:spPr bwMode="auto">
          <a:xfrm>
            <a:off x="61722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9219" name="Line 35"/>
          <p:cNvSpPr>
            <a:spLocks noChangeShapeType="1"/>
          </p:cNvSpPr>
          <p:nvPr/>
        </p:nvSpPr>
        <p:spPr bwMode="auto">
          <a:xfrm>
            <a:off x="63246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9220" name="Line 36"/>
          <p:cNvSpPr>
            <a:spLocks noChangeShapeType="1"/>
          </p:cNvSpPr>
          <p:nvPr/>
        </p:nvSpPr>
        <p:spPr bwMode="auto">
          <a:xfrm>
            <a:off x="64770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9221" name="Line 37"/>
          <p:cNvSpPr>
            <a:spLocks noChangeShapeType="1"/>
          </p:cNvSpPr>
          <p:nvPr/>
        </p:nvSpPr>
        <p:spPr bwMode="auto">
          <a:xfrm>
            <a:off x="66294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9222" name="Line 38"/>
          <p:cNvSpPr>
            <a:spLocks noChangeShapeType="1"/>
          </p:cNvSpPr>
          <p:nvPr/>
        </p:nvSpPr>
        <p:spPr bwMode="auto">
          <a:xfrm>
            <a:off x="67818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9223" name="Line 39"/>
          <p:cNvSpPr>
            <a:spLocks noChangeShapeType="1"/>
          </p:cNvSpPr>
          <p:nvPr/>
        </p:nvSpPr>
        <p:spPr bwMode="auto">
          <a:xfrm>
            <a:off x="69342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9224" name="Line 40"/>
          <p:cNvSpPr>
            <a:spLocks noChangeShapeType="1"/>
          </p:cNvSpPr>
          <p:nvPr/>
        </p:nvSpPr>
        <p:spPr bwMode="auto">
          <a:xfrm>
            <a:off x="70866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9225" name="Line 41"/>
          <p:cNvSpPr>
            <a:spLocks noChangeShapeType="1"/>
          </p:cNvSpPr>
          <p:nvPr/>
        </p:nvSpPr>
        <p:spPr bwMode="auto">
          <a:xfrm>
            <a:off x="72390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9226" name="Line 42"/>
          <p:cNvSpPr>
            <a:spLocks noChangeShapeType="1"/>
          </p:cNvSpPr>
          <p:nvPr/>
        </p:nvSpPr>
        <p:spPr bwMode="auto">
          <a:xfrm>
            <a:off x="73914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9227" name="Line 43"/>
          <p:cNvSpPr>
            <a:spLocks noChangeShapeType="1"/>
          </p:cNvSpPr>
          <p:nvPr/>
        </p:nvSpPr>
        <p:spPr bwMode="auto">
          <a:xfrm>
            <a:off x="75438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9228" name="Line 44"/>
          <p:cNvSpPr>
            <a:spLocks noChangeShapeType="1"/>
          </p:cNvSpPr>
          <p:nvPr/>
        </p:nvSpPr>
        <p:spPr bwMode="auto">
          <a:xfrm>
            <a:off x="76962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9229" name="Line 45"/>
          <p:cNvSpPr>
            <a:spLocks noChangeShapeType="1"/>
          </p:cNvSpPr>
          <p:nvPr/>
        </p:nvSpPr>
        <p:spPr bwMode="auto">
          <a:xfrm>
            <a:off x="78486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9230" name="Line 46"/>
          <p:cNvSpPr>
            <a:spLocks noChangeShapeType="1"/>
          </p:cNvSpPr>
          <p:nvPr/>
        </p:nvSpPr>
        <p:spPr bwMode="auto">
          <a:xfrm>
            <a:off x="29718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9231" name="Line 47"/>
          <p:cNvSpPr>
            <a:spLocks noChangeShapeType="1"/>
          </p:cNvSpPr>
          <p:nvPr/>
        </p:nvSpPr>
        <p:spPr bwMode="auto">
          <a:xfrm>
            <a:off x="31242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9232" name="Line 48"/>
          <p:cNvSpPr>
            <a:spLocks noChangeShapeType="1"/>
          </p:cNvSpPr>
          <p:nvPr/>
        </p:nvSpPr>
        <p:spPr bwMode="auto">
          <a:xfrm>
            <a:off x="32766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9233" name="Line 49"/>
          <p:cNvSpPr>
            <a:spLocks noChangeShapeType="1"/>
          </p:cNvSpPr>
          <p:nvPr/>
        </p:nvSpPr>
        <p:spPr bwMode="auto">
          <a:xfrm>
            <a:off x="34290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9234" name="Line 50"/>
          <p:cNvSpPr>
            <a:spLocks noChangeShapeType="1"/>
          </p:cNvSpPr>
          <p:nvPr/>
        </p:nvSpPr>
        <p:spPr bwMode="auto">
          <a:xfrm>
            <a:off x="11430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210" name="Rectangle 2"/>
          <p:cNvSpPr>
            <a:spLocks noChangeArrowheads="1"/>
          </p:cNvSpPr>
          <p:nvPr/>
        </p:nvSpPr>
        <p:spPr bwMode="auto">
          <a:xfrm>
            <a:off x="990600" y="990600"/>
            <a:ext cx="7086600" cy="838200"/>
          </a:xfrm>
          <a:prstGeom prst="rect">
            <a:avLst/>
          </a:prstGeom>
          <a:solidFill>
            <a:srgbClr val="CC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0211" name="Rectangle 3"/>
          <p:cNvSpPr>
            <a:spLocks noChangeArrowheads="1"/>
          </p:cNvSpPr>
          <p:nvPr/>
        </p:nvSpPr>
        <p:spPr bwMode="auto">
          <a:xfrm>
            <a:off x="990600" y="2514600"/>
            <a:ext cx="7086600" cy="838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0212" name="Line 4"/>
          <p:cNvSpPr>
            <a:spLocks noChangeShapeType="1"/>
          </p:cNvSpPr>
          <p:nvPr/>
        </p:nvSpPr>
        <p:spPr bwMode="auto">
          <a:xfrm>
            <a:off x="1295400" y="2674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0213" name="Line 5"/>
          <p:cNvSpPr>
            <a:spLocks noChangeShapeType="1"/>
          </p:cNvSpPr>
          <p:nvPr/>
        </p:nvSpPr>
        <p:spPr bwMode="auto">
          <a:xfrm>
            <a:off x="1447800" y="2674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0214" name="Line 6"/>
          <p:cNvSpPr>
            <a:spLocks noChangeShapeType="1"/>
          </p:cNvSpPr>
          <p:nvPr/>
        </p:nvSpPr>
        <p:spPr bwMode="auto">
          <a:xfrm>
            <a:off x="1600200" y="2674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0215" name="Line 7"/>
          <p:cNvSpPr>
            <a:spLocks noChangeShapeType="1"/>
          </p:cNvSpPr>
          <p:nvPr/>
        </p:nvSpPr>
        <p:spPr bwMode="auto">
          <a:xfrm>
            <a:off x="1752600" y="2674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0216" name="Line 8"/>
          <p:cNvSpPr>
            <a:spLocks noChangeShapeType="1"/>
          </p:cNvSpPr>
          <p:nvPr/>
        </p:nvSpPr>
        <p:spPr bwMode="auto">
          <a:xfrm>
            <a:off x="1905000" y="2674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0217" name="Line 9"/>
          <p:cNvSpPr>
            <a:spLocks noChangeShapeType="1"/>
          </p:cNvSpPr>
          <p:nvPr/>
        </p:nvSpPr>
        <p:spPr bwMode="auto">
          <a:xfrm>
            <a:off x="2057400" y="2674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0218" name="Line 10"/>
          <p:cNvSpPr>
            <a:spLocks noChangeShapeType="1"/>
          </p:cNvSpPr>
          <p:nvPr/>
        </p:nvSpPr>
        <p:spPr bwMode="auto">
          <a:xfrm>
            <a:off x="2209800" y="2674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0219" name="Line 11"/>
          <p:cNvSpPr>
            <a:spLocks noChangeShapeType="1"/>
          </p:cNvSpPr>
          <p:nvPr/>
        </p:nvSpPr>
        <p:spPr bwMode="auto">
          <a:xfrm>
            <a:off x="2362200" y="2674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0220" name="Line 12"/>
          <p:cNvSpPr>
            <a:spLocks noChangeShapeType="1"/>
          </p:cNvSpPr>
          <p:nvPr/>
        </p:nvSpPr>
        <p:spPr bwMode="auto">
          <a:xfrm>
            <a:off x="2514600" y="2674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0221" name="Line 13"/>
          <p:cNvSpPr>
            <a:spLocks noChangeShapeType="1"/>
          </p:cNvSpPr>
          <p:nvPr/>
        </p:nvSpPr>
        <p:spPr bwMode="auto">
          <a:xfrm>
            <a:off x="2667000" y="2674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0222" name="Line 14"/>
          <p:cNvSpPr>
            <a:spLocks noChangeShapeType="1"/>
          </p:cNvSpPr>
          <p:nvPr/>
        </p:nvSpPr>
        <p:spPr bwMode="auto">
          <a:xfrm>
            <a:off x="2819400" y="2674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0223" name="Line 15"/>
          <p:cNvSpPr>
            <a:spLocks noChangeShapeType="1"/>
          </p:cNvSpPr>
          <p:nvPr/>
        </p:nvSpPr>
        <p:spPr bwMode="auto">
          <a:xfrm>
            <a:off x="3581400" y="2674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0224" name="Line 16"/>
          <p:cNvSpPr>
            <a:spLocks noChangeShapeType="1"/>
          </p:cNvSpPr>
          <p:nvPr/>
        </p:nvSpPr>
        <p:spPr bwMode="auto">
          <a:xfrm>
            <a:off x="3733800" y="2674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0225" name="Line 17"/>
          <p:cNvSpPr>
            <a:spLocks noChangeShapeType="1"/>
          </p:cNvSpPr>
          <p:nvPr/>
        </p:nvSpPr>
        <p:spPr bwMode="auto">
          <a:xfrm>
            <a:off x="3886200" y="2674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0226" name="Line 18"/>
          <p:cNvSpPr>
            <a:spLocks noChangeShapeType="1"/>
          </p:cNvSpPr>
          <p:nvPr/>
        </p:nvSpPr>
        <p:spPr bwMode="auto">
          <a:xfrm>
            <a:off x="4038600" y="2674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0227" name="Line 19"/>
          <p:cNvSpPr>
            <a:spLocks noChangeShapeType="1"/>
          </p:cNvSpPr>
          <p:nvPr/>
        </p:nvSpPr>
        <p:spPr bwMode="auto">
          <a:xfrm>
            <a:off x="4191000" y="2674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0228" name="Line 20"/>
          <p:cNvSpPr>
            <a:spLocks noChangeShapeType="1"/>
          </p:cNvSpPr>
          <p:nvPr/>
        </p:nvSpPr>
        <p:spPr bwMode="auto">
          <a:xfrm>
            <a:off x="4343400" y="2674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0229" name="Line 21"/>
          <p:cNvSpPr>
            <a:spLocks noChangeShapeType="1"/>
          </p:cNvSpPr>
          <p:nvPr/>
        </p:nvSpPr>
        <p:spPr bwMode="auto">
          <a:xfrm>
            <a:off x="4495800" y="2674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0230" name="Line 22"/>
          <p:cNvSpPr>
            <a:spLocks noChangeShapeType="1"/>
          </p:cNvSpPr>
          <p:nvPr/>
        </p:nvSpPr>
        <p:spPr bwMode="auto">
          <a:xfrm>
            <a:off x="4648200" y="2674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0231" name="Line 23"/>
          <p:cNvSpPr>
            <a:spLocks noChangeShapeType="1"/>
          </p:cNvSpPr>
          <p:nvPr/>
        </p:nvSpPr>
        <p:spPr bwMode="auto">
          <a:xfrm>
            <a:off x="4800600" y="2674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0232" name="Line 24"/>
          <p:cNvSpPr>
            <a:spLocks noChangeShapeType="1"/>
          </p:cNvSpPr>
          <p:nvPr/>
        </p:nvSpPr>
        <p:spPr bwMode="auto">
          <a:xfrm>
            <a:off x="4953000" y="2674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0233" name="Line 25"/>
          <p:cNvSpPr>
            <a:spLocks noChangeShapeType="1"/>
          </p:cNvSpPr>
          <p:nvPr/>
        </p:nvSpPr>
        <p:spPr bwMode="auto">
          <a:xfrm>
            <a:off x="5105400" y="2674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0234" name="Line 26"/>
          <p:cNvSpPr>
            <a:spLocks noChangeShapeType="1"/>
          </p:cNvSpPr>
          <p:nvPr/>
        </p:nvSpPr>
        <p:spPr bwMode="auto">
          <a:xfrm>
            <a:off x="5257800" y="2674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0235" name="Line 27"/>
          <p:cNvSpPr>
            <a:spLocks noChangeShapeType="1"/>
          </p:cNvSpPr>
          <p:nvPr/>
        </p:nvSpPr>
        <p:spPr bwMode="auto">
          <a:xfrm>
            <a:off x="5410200" y="2674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0236" name="Line 28"/>
          <p:cNvSpPr>
            <a:spLocks noChangeShapeType="1"/>
          </p:cNvSpPr>
          <p:nvPr/>
        </p:nvSpPr>
        <p:spPr bwMode="auto">
          <a:xfrm>
            <a:off x="5562600" y="2674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0237" name="Line 29"/>
          <p:cNvSpPr>
            <a:spLocks noChangeShapeType="1"/>
          </p:cNvSpPr>
          <p:nvPr/>
        </p:nvSpPr>
        <p:spPr bwMode="auto">
          <a:xfrm>
            <a:off x="5715000" y="2674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0238" name="Line 30"/>
          <p:cNvSpPr>
            <a:spLocks noChangeShapeType="1"/>
          </p:cNvSpPr>
          <p:nvPr/>
        </p:nvSpPr>
        <p:spPr bwMode="auto">
          <a:xfrm>
            <a:off x="5867400" y="2674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0239" name="Line 31"/>
          <p:cNvSpPr>
            <a:spLocks noChangeShapeType="1"/>
          </p:cNvSpPr>
          <p:nvPr/>
        </p:nvSpPr>
        <p:spPr bwMode="auto">
          <a:xfrm>
            <a:off x="6019800" y="2674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0240" name="Line 32"/>
          <p:cNvSpPr>
            <a:spLocks noChangeShapeType="1"/>
          </p:cNvSpPr>
          <p:nvPr/>
        </p:nvSpPr>
        <p:spPr bwMode="auto">
          <a:xfrm>
            <a:off x="6172200" y="2674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0241" name="Line 33"/>
          <p:cNvSpPr>
            <a:spLocks noChangeShapeType="1"/>
          </p:cNvSpPr>
          <p:nvPr/>
        </p:nvSpPr>
        <p:spPr bwMode="auto">
          <a:xfrm>
            <a:off x="6324600" y="2674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0242" name="Line 34"/>
          <p:cNvSpPr>
            <a:spLocks noChangeShapeType="1"/>
          </p:cNvSpPr>
          <p:nvPr/>
        </p:nvSpPr>
        <p:spPr bwMode="auto">
          <a:xfrm>
            <a:off x="6477000" y="2674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0243" name="Line 35"/>
          <p:cNvSpPr>
            <a:spLocks noChangeShapeType="1"/>
          </p:cNvSpPr>
          <p:nvPr/>
        </p:nvSpPr>
        <p:spPr bwMode="auto">
          <a:xfrm>
            <a:off x="6629400" y="2674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0244" name="Line 36"/>
          <p:cNvSpPr>
            <a:spLocks noChangeShapeType="1"/>
          </p:cNvSpPr>
          <p:nvPr/>
        </p:nvSpPr>
        <p:spPr bwMode="auto">
          <a:xfrm>
            <a:off x="6781800" y="2674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0245" name="Line 37"/>
          <p:cNvSpPr>
            <a:spLocks noChangeShapeType="1"/>
          </p:cNvSpPr>
          <p:nvPr/>
        </p:nvSpPr>
        <p:spPr bwMode="auto">
          <a:xfrm>
            <a:off x="6934200" y="2674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0246" name="Line 38"/>
          <p:cNvSpPr>
            <a:spLocks noChangeShapeType="1"/>
          </p:cNvSpPr>
          <p:nvPr/>
        </p:nvSpPr>
        <p:spPr bwMode="auto">
          <a:xfrm>
            <a:off x="7086600" y="2674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0247" name="Line 39"/>
          <p:cNvSpPr>
            <a:spLocks noChangeShapeType="1"/>
          </p:cNvSpPr>
          <p:nvPr/>
        </p:nvSpPr>
        <p:spPr bwMode="auto">
          <a:xfrm>
            <a:off x="7239000" y="2674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0248" name="Line 40"/>
          <p:cNvSpPr>
            <a:spLocks noChangeShapeType="1"/>
          </p:cNvSpPr>
          <p:nvPr/>
        </p:nvSpPr>
        <p:spPr bwMode="auto">
          <a:xfrm>
            <a:off x="7391400" y="2674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0249" name="Line 41"/>
          <p:cNvSpPr>
            <a:spLocks noChangeShapeType="1"/>
          </p:cNvSpPr>
          <p:nvPr/>
        </p:nvSpPr>
        <p:spPr bwMode="auto">
          <a:xfrm>
            <a:off x="7543800" y="2674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0250" name="Line 42"/>
          <p:cNvSpPr>
            <a:spLocks noChangeShapeType="1"/>
          </p:cNvSpPr>
          <p:nvPr/>
        </p:nvSpPr>
        <p:spPr bwMode="auto">
          <a:xfrm>
            <a:off x="7696200" y="2674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0251" name="Line 43"/>
          <p:cNvSpPr>
            <a:spLocks noChangeShapeType="1"/>
          </p:cNvSpPr>
          <p:nvPr/>
        </p:nvSpPr>
        <p:spPr bwMode="auto">
          <a:xfrm>
            <a:off x="7848600" y="2674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0252" name="Line 44"/>
          <p:cNvSpPr>
            <a:spLocks noChangeShapeType="1"/>
          </p:cNvSpPr>
          <p:nvPr/>
        </p:nvSpPr>
        <p:spPr bwMode="auto">
          <a:xfrm>
            <a:off x="2971800" y="2674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0253" name="Line 45"/>
          <p:cNvSpPr>
            <a:spLocks noChangeShapeType="1"/>
          </p:cNvSpPr>
          <p:nvPr/>
        </p:nvSpPr>
        <p:spPr bwMode="auto">
          <a:xfrm>
            <a:off x="3124200" y="2674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0254" name="Line 46"/>
          <p:cNvSpPr>
            <a:spLocks noChangeShapeType="1"/>
          </p:cNvSpPr>
          <p:nvPr/>
        </p:nvSpPr>
        <p:spPr bwMode="auto">
          <a:xfrm>
            <a:off x="3276600" y="2674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0255" name="Line 47"/>
          <p:cNvSpPr>
            <a:spLocks noChangeShapeType="1"/>
          </p:cNvSpPr>
          <p:nvPr/>
        </p:nvSpPr>
        <p:spPr bwMode="auto">
          <a:xfrm>
            <a:off x="3429000" y="2674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0256" name="Line 48"/>
          <p:cNvSpPr>
            <a:spLocks noChangeShapeType="1"/>
          </p:cNvSpPr>
          <p:nvPr/>
        </p:nvSpPr>
        <p:spPr bwMode="auto">
          <a:xfrm>
            <a:off x="1143000" y="2674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0257" name="Line 49"/>
          <p:cNvSpPr>
            <a:spLocks noChangeShapeType="1"/>
          </p:cNvSpPr>
          <p:nvPr/>
        </p:nvSpPr>
        <p:spPr bwMode="auto">
          <a:xfrm>
            <a:off x="1295400" y="1150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0258" name="Line 50"/>
          <p:cNvSpPr>
            <a:spLocks noChangeShapeType="1"/>
          </p:cNvSpPr>
          <p:nvPr/>
        </p:nvSpPr>
        <p:spPr bwMode="auto">
          <a:xfrm>
            <a:off x="1447800" y="1150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0259" name="Line 51"/>
          <p:cNvSpPr>
            <a:spLocks noChangeShapeType="1"/>
          </p:cNvSpPr>
          <p:nvPr/>
        </p:nvSpPr>
        <p:spPr bwMode="auto">
          <a:xfrm>
            <a:off x="1600200" y="1150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0260" name="Line 52"/>
          <p:cNvSpPr>
            <a:spLocks noChangeShapeType="1"/>
          </p:cNvSpPr>
          <p:nvPr/>
        </p:nvSpPr>
        <p:spPr bwMode="auto">
          <a:xfrm>
            <a:off x="1752600" y="1150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0261" name="Line 53"/>
          <p:cNvSpPr>
            <a:spLocks noChangeShapeType="1"/>
          </p:cNvSpPr>
          <p:nvPr/>
        </p:nvSpPr>
        <p:spPr bwMode="auto">
          <a:xfrm>
            <a:off x="1905000" y="1150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0262" name="Line 54"/>
          <p:cNvSpPr>
            <a:spLocks noChangeShapeType="1"/>
          </p:cNvSpPr>
          <p:nvPr/>
        </p:nvSpPr>
        <p:spPr bwMode="auto">
          <a:xfrm>
            <a:off x="2057400" y="1150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0263" name="Line 55"/>
          <p:cNvSpPr>
            <a:spLocks noChangeShapeType="1"/>
          </p:cNvSpPr>
          <p:nvPr/>
        </p:nvSpPr>
        <p:spPr bwMode="auto">
          <a:xfrm>
            <a:off x="2209800" y="1150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0264" name="Line 56"/>
          <p:cNvSpPr>
            <a:spLocks noChangeShapeType="1"/>
          </p:cNvSpPr>
          <p:nvPr/>
        </p:nvSpPr>
        <p:spPr bwMode="auto">
          <a:xfrm>
            <a:off x="2362200" y="1150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0265" name="Line 57"/>
          <p:cNvSpPr>
            <a:spLocks noChangeShapeType="1"/>
          </p:cNvSpPr>
          <p:nvPr/>
        </p:nvSpPr>
        <p:spPr bwMode="auto">
          <a:xfrm>
            <a:off x="2514600" y="1150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0266" name="Line 58"/>
          <p:cNvSpPr>
            <a:spLocks noChangeShapeType="1"/>
          </p:cNvSpPr>
          <p:nvPr/>
        </p:nvSpPr>
        <p:spPr bwMode="auto">
          <a:xfrm>
            <a:off x="2667000" y="1150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0267" name="Line 59"/>
          <p:cNvSpPr>
            <a:spLocks noChangeShapeType="1"/>
          </p:cNvSpPr>
          <p:nvPr/>
        </p:nvSpPr>
        <p:spPr bwMode="auto">
          <a:xfrm>
            <a:off x="2819400" y="1150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0268" name="Line 60"/>
          <p:cNvSpPr>
            <a:spLocks noChangeShapeType="1"/>
          </p:cNvSpPr>
          <p:nvPr/>
        </p:nvSpPr>
        <p:spPr bwMode="auto">
          <a:xfrm>
            <a:off x="3581400" y="1150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0269" name="Line 61"/>
          <p:cNvSpPr>
            <a:spLocks noChangeShapeType="1"/>
          </p:cNvSpPr>
          <p:nvPr/>
        </p:nvSpPr>
        <p:spPr bwMode="auto">
          <a:xfrm>
            <a:off x="3733800" y="1150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0270" name="Line 62"/>
          <p:cNvSpPr>
            <a:spLocks noChangeShapeType="1"/>
          </p:cNvSpPr>
          <p:nvPr/>
        </p:nvSpPr>
        <p:spPr bwMode="auto">
          <a:xfrm>
            <a:off x="3886200" y="1150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0271" name="Line 63"/>
          <p:cNvSpPr>
            <a:spLocks noChangeShapeType="1"/>
          </p:cNvSpPr>
          <p:nvPr/>
        </p:nvSpPr>
        <p:spPr bwMode="auto">
          <a:xfrm>
            <a:off x="4038600" y="1150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0272" name="Line 64"/>
          <p:cNvSpPr>
            <a:spLocks noChangeShapeType="1"/>
          </p:cNvSpPr>
          <p:nvPr/>
        </p:nvSpPr>
        <p:spPr bwMode="auto">
          <a:xfrm>
            <a:off x="4191000" y="1150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0273" name="Line 65"/>
          <p:cNvSpPr>
            <a:spLocks noChangeShapeType="1"/>
          </p:cNvSpPr>
          <p:nvPr/>
        </p:nvSpPr>
        <p:spPr bwMode="auto">
          <a:xfrm>
            <a:off x="4343400" y="1150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0274" name="Line 66"/>
          <p:cNvSpPr>
            <a:spLocks noChangeShapeType="1"/>
          </p:cNvSpPr>
          <p:nvPr/>
        </p:nvSpPr>
        <p:spPr bwMode="auto">
          <a:xfrm>
            <a:off x="4495800" y="1150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0275" name="Line 67"/>
          <p:cNvSpPr>
            <a:spLocks noChangeShapeType="1"/>
          </p:cNvSpPr>
          <p:nvPr/>
        </p:nvSpPr>
        <p:spPr bwMode="auto">
          <a:xfrm>
            <a:off x="4648200" y="1150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0276" name="Line 68"/>
          <p:cNvSpPr>
            <a:spLocks noChangeShapeType="1"/>
          </p:cNvSpPr>
          <p:nvPr/>
        </p:nvSpPr>
        <p:spPr bwMode="auto">
          <a:xfrm>
            <a:off x="4800600" y="1150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0277" name="Line 69"/>
          <p:cNvSpPr>
            <a:spLocks noChangeShapeType="1"/>
          </p:cNvSpPr>
          <p:nvPr/>
        </p:nvSpPr>
        <p:spPr bwMode="auto">
          <a:xfrm>
            <a:off x="4953000" y="1150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0278" name="Line 70"/>
          <p:cNvSpPr>
            <a:spLocks noChangeShapeType="1"/>
          </p:cNvSpPr>
          <p:nvPr/>
        </p:nvSpPr>
        <p:spPr bwMode="auto">
          <a:xfrm>
            <a:off x="5105400" y="1150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0279" name="Line 71"/>
          <p:cNvSpPr>
            <a:spLocks noChangeShapeType="1"/>
          </p:cNvSpPr>
          <p:nvPr/>
        </p:nvSpPr>
        <p:spPr bwMode="auto">
          <a:xfrm>
            <a:off x="5257800" y="1150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0280" name="Line 72"/>
          <p:cNvSpPr>
            <a:spLocks noChangeShapeType="1"/>
          </p:cNvSpPr>
          <p:nvPr/>
        </p:nvSpPr>
        <p:spPr bwMode="auto">
          <a:xfrm>
            <a:off x="5410200" y="1150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0281" name="Line 73"/>
          <p:cNvSpPr>
            <a:spLocks noChangeShapeType="1"/>
          </p:cNvSpPr>
          <p:nvPr/>
        </p:nvSpPr>
        <p:spPr bwMode="auto">
          <a:xfrm>
            <a:off x="5562600" y="1150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0282" name="Line 74"/>
          <p:cNvSpPr>
            <a:spLocks noChangeShapeType="1"/>
          </p:cNvSpPr>
          <p:nvPr/>
        </p:nvSpPr>
        <p:spPr bwMode="auto">
          <a:xfrm>
            <a:off x="5715000" y="1150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0283" name="Line 75"/>
          <p:cNvSpPr>
            <a:spLocks noChangeShapeType="1"/>
          </p:cNvSpPr>
          <p:nvPr/>
        </p:nvSpPr>
        <p:spPr bwMode="auto">
          <a:xfrm>
            <a:off x="5867400" y="1150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0284" name="Line 76"/>
          <p:cNvSpPr>
            <a:spLocks noChangeShapeType="1"/>
          </p:cNvSpPr>
          <p:nvPr/>
        </p:nvSpPr>
        <p:spPr bwMode="auto">
          <a:xfrm>
            <a:off x="6019800" y="1150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0285" name="Line 77"/>
          <p:cNvSpPr>
            <a:spLocks noChangeShapeType="1"/>
          </p:cNvSpPr>
          <p:nvPr/>
        </p:nvSpPr>
        <p:spPr bwMode="auto">
          <a:xfrm>
            <a:off x="6172200" y="1150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0286" name="Line 78"/>
          <p:cNvSpPr>
            <a:spLocks noChangeShapeType="1"/>
          </p:cNvSpPr>
          <p:nvPr/>
        </p:nvSpPr>
        <p:spPr bwMode="auto">
          <a:xfrm>
            <a:off x="6324600" y="1150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0287" name="Line 79"/>
          <p:cNvSpPr>
            <a:spLocks noChangeShapeType="1"/>
          </p:cNvSpPr>
          <p:nvPr/>
        </p:nvSpPr>
        <p:spPr bwMode="auto">
          <a:xfrm>
            <a:off x="6477000" y="1150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0288" name="Line 80"/>
          <p:cNvSpPr>
            <a:spLocks noChangeShapeType="1"/>
          </p:cNvSpPr>
          <p:nvPr/>
        </p:nvSpPr>
        <p:spPr bwMode="auto">
          <a:xfrm>
            <a:off x="6629400" y="1150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0289" name="Line 81"/>
          <p:cNvSpPr>
            <a:spLocks noChangeShapeType="1"/>
          </p:cNvSpPr>
          <p:nvPr/>
        </p:nvSpPr>
        <p:spPr bwMode="auto">
          <a:xfrm>
            <a:off x="6781800" y="1150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0290" name="Line 82"/>
          <p:cNvSpPr>
            <a:spLocks noChangeShapeType="1"/>
          </p:cNvSpPr>
          <p:nvPr/>
        </p:nvSpPr>
        <p:spPr bwMode="auto">
          <a:xfrm>
            <a:off x="6934200" y="1150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0291" name="Line 83"/>
          <p:cNvSpPr>
            <a:spLocks noChangeShapeType="1"/>
          </p:cNvSpPr>
          <p:nvPr/>
        </p:nvSpPr>
        <p:spPr bwMode="auto">
          <a:xfrm>
            <a:off x="7086600" y="1150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0292" name="Line 84"/>
          <p:cNvSpPr>
            <a:spLocks noChangeShapeType="1"/>
          </p:cNvSpPr>
          <p:nvPr/>
        </p:nvSpPr>
        <p:spPr bwMode="auto">
          <a:xfrm>
            <a:off x="7239000" y="1150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0293" name="Line 85"/>
          <p:cNvSpPr>
            <a:spLocks noChangeShapeType="1"/>
          </p:cNvSpPr>
          <p:nvPr/>
        </p:nvSpPr>
        <p:spPr bwMode="auto">
          <a:xfrm>
            <a:off x="7391400" y="1150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0294" name="Line 86"/>
          <p:cNvSpPr>
            <a:spLocks noChangeShapeType="1"/>
          </p:cNvSpPr>
          <p:nvPr/>
        </p:nvSpPr>
        <p:spPr bwMode="auto">
          <a:xfrm>
            <a:off x="7543800" y="1150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0295" name="Line 87"/>
          <p:cNvSpPr>
            <a:spLocks noChangeShapeType="1"/>
          </p:cNvSpPr>
          <p:nvPr/>
        </p:nvSpPr>
        <p:spPr bwMode="auto">
          <a:xfrm>
            <a:off x="7696200" y="1150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0296" name="Line 88"/>
          <p:cNvSpPr>
            <a:spLocks noChangeShapeType="1"/>
          </p:cNvSpPr>
          <p:nvPr/>
        </p:nvSpPr>
        <p:spPr bwMode="auto">
          <a:xfrm>
            <a:off x="7848600" y="1150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0297" name="Line 89"/>
          <p:cNvSpPr>
            <a:spLocks noChangeShapeType="1"/>
          </p:cNvSpPr>
          <p:nvPr/>
        </p:nvSpPr>
        <p:spPr bwMode="auto">
          <a:xfrm>
            <a:off x="2971800" y="1150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0298" name="Line 90"/>
          <p:cNvSpPr>
            <a:spLocks noChangeShapeType="1"/>
          </p:cNvSpPr>
          <p:nvPr/>
        </p:nvSpPr>
        <p:spPr bwMode="auto">
          <a:xfrm>
            <a:off x="3124200" y="1150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0299" name="Line 91"/>
          <p:cNvSpPr>
            <a:spLocks noChangeShapeType="1"/>
          </p:cNvSpPr>
          <p:nvPr/>
        </p:nvSpPr>
        <p:spPr bwMode="auto">
          <a:xfrm>
            <a:off x="3276600" y="1150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0300" name="Line 92"/>
          <p:cNvSpPr>
            <a:spLocks noChangeShapeType="1"/>
          </p:cNvSpPr>
          <p:nvPr/>
        </p:nvSpPr>
        <p:spPr bwMode="auto">
          <a:xfrm>
            <a:off x="3429000" y="1150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0301" name="Line 93"/>
          <p:cNvSpPr>
            <a:spLocks noChangeShapeType="1"/>
          </p:cNvSpPr>
          <p:nvPr/>
        </p:nvSpPr>
        <p:spPr bwMode="auto">
          <a:xfrm>
            <a:off x="1143000" y="1150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cxnSp>
        <p:nvCxnSpPr>
          <p:cNvPr id="350302" name="AutoShape 94"/>
          <p:cNvCxnSpPr>
            <a:cxnSpLocks noChangeShapeType="1"/>
            <a:stCxn id="350301" idx="1"/>
            <a:endCxn id="350229" idx="0"/>
          </p:cNvCxnSpPr>
          <p:nvPr/>
        </p:nvCxnSpPr>
        <p:spPr bwMode="auto">
          <a:xfrm>
            <a:off x="1143000" y="1684338"/>
            <a:ext cx="33528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50303" name="AutoShape 95"/>
          <p:cNvCxnSpPr>
            <a:cxnSpLocks noChangeShapeType="1"/>
            <a:stCxn id="350257" idx="1"/>
            <a:endCxn id="350220" idx="0"/>
          </p:cNvCxnSpPr>
          <p:nvPr/>
        </p:nvCxnSpPr>
        <p:spPr bwMode="auto">
          <a:xfrm>
            <a:off x="1295400" y="1684338"/>
            <a:ext cx="12192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50304" name="AutoShape 96"/>
          <p:cNvCxnSpPr>
            <a:cxnSpLocks noChangeShapeType="1"/>
            <a:stCxn id="350258" idx="1"/>
            <a:endCxn id="350242" idx="0"/>
          </p:cNvCxnSpPr>
          <p:nvPr/>
        </p:nvCxnSpPr>
        <p:spPr bwMode="auto">
          <a:xfrm>
            <a:off x="1447800" y="1684338"/>
            <a:ext cx="50292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50305" name="AutoShape 97"/>
          <p:cNvCxnSpPr>
            <a:cxnSpLocks noChangeShapeType="1"/>
            <a:stCxn id="350271" idx="1"/>
            <a:endCxn id="350253" idx="0"/>
          </p:cNvCxnSpPr>
          <p:nvPr/>
        </p:nvCxnSpPr>
        <p:spPr bwMode="auto">
          <a:xfrm flipH="1">
            <a:off x="3124200" y="1684338"/>
            <a:ext cx="9144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50306" name="AutoShape 98"/>
          <p:cNvCxnSpPr>
            <a:cxnSpLocks noChangeShapeType="1"/>
            <a:stCxn id="350297" idx="1"/>
            <a:endCxn id="350214" idx="0"/>
          </p:cNvCxnSpPr>
          <p:nvPr/>
        </p:nvCxnSpPr>
        <p:spPr bwMode="auto">
          <a:xfrm flipH="1">
            <a:off x="1600200" y="1684338"/>
            <a:ext cx="13716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50307" name="AutoShape 99"/>
          <p:cNvCxnSpPr>
            <a:cxnSpLocks noChangeShapeType="1"/>
            <a:stCxn id="350283" idx="1"/>
            <a:endCxn id="350248" idx="0"/>
          </p:cNvCxnSpPr>
          <p:nvPr/>
        </p:nvCxnSpPr>
        <p:spPr bwMode="auto">
          <a:xfrm>
            <a:off x="5867400" y="1684338"/>
            <a:ext cx="15240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50308" name="AutoShape 100"/>
          <p:cNvCxnSpPr>
            <a:cxnSpLocks noChangeShapeType="1"/>
            <a:stCxn id="350279" idx="1"/>
            <a:endCxn id="350244" idx="0"/>
          </p:cNvCxnSpPr>
          <p:nvPr/>
        </p:nvCxnSpPr>
        <p:spPr bwMode="auto">
          <a:xfrm>
            <a:off x="5257800" y="1684338"/>
            <a:ext cx="15240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50309" name="AutoShape 101"/>
          <p:cNvCxnSpPr>
            <a:cxnSpLocks noChangeShapeType="1"/>
            <a:stCxn id="350295" idx="1"/>
            <a:endCxn id="350235" idx="0"/>
          </p:cNvCxnSpPr>
          <p:nvPr/>
        </p:nvCxnSpPr>
        <p:spPr bwMode="auto">
          <a:xfrm flipH="1">
            <a:off x="5410200" y="1684338"/>
            <a:ext cx="22860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50310" name="AutoShape 102"/>
          <p:cNvCxnSpPr>
            <a:cxnSpLocks noChangeShapeType="1"/>
            <a:stCxn id="350288" idx="1"/>
            <a:endCxn id="350249" idx="0"/>
          </p:cNvCxnSpPr>
          <p:nvPr/>
        </p:nvCxnSpPr>
        <p:spPr bwMode="auto">
          <a:xfrm>
            <a:off x="6629400" y="1684338"/>
            <a:ext cx="9144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50311" name="AutoShape 103"/>
          <p:cNvCxnSpPr>
            <a:cxnSpLocks noChangeShapeType="1"/>
            <a:stCxn id="350291" idx="1"/>
            <a:endCxn id="350231" idx="0"/>
          </p:cNvCxnSpPr>
          <p:nvPr/>
        </p:nvCxnSpPr>
        <p:spPr bwMode="auto">
          <a:xfrm flipH="1">
            <a:off x="4800600" y="1684338"/>
            <a:ext cx="22860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50312" name="AutoShape 104"/>
          <p:cNvCxnSpPr>
            <a:cxnSpLocks noChangeShapeType="1"/>
            <a:stCxn id="350296" idx="1"/>
            <a:endCxn id="350221" idx="0"/>
          </p:cNvCxnSpPr>
          <p:nvPr/>
        </p:nvCxnSpPr>
        <p:spPr bwMode="auto">
          <a:xfrm flipH="1">
            <a:off x="2667000" y="1684338"/>
            <a:ext cx="51816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50313" name="AutoShape 105"/>
          <p:cNvCxnSpPr>
            <a:cxnSpLocks noChangeShapeType="1"/>
            <a:stCxn id="350281" idx="1"/>
            <a:endCxn id="350217" idx="0"/>
          </p:cNvCxnSpPr>
          <p:nvPr/>
        </p:nvCxnSpPr>
        <p:spPr bwMode="auto">
          <a:xfrm flipH="1">
            <a:off x="2057400" y="1684338"/>
            <a:ext cx="35052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50314" name="AutoShape 106"/>
          <p:cNvCxnSpPr>
            <a:cxnSpLocks noChangeShapeType="1"/>
            <a:stCxn id="350282" idx="1"/>
            <a:endCxn id="350245" idx="0"/>
          </p:cNvCxnSpPr>
          <p:nvPr/>
        </p:nvCxnSpPr>
        <p:spPr bwMode="auto">
          <a:xfrm>
            <a:off x="5715000" y="1684338"/>
            <a:ext cx="12192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50315" name="AutoShape 107"/>
          <p:cNvCxnSpPr>
            <a:cxnSpLocks noChangeShapeType="1"/>
            <a:stCxn id="350287" idx="1"/>
            <a:endCxn id="350230" idx="0"/>
          </p:cNvCxnSpPr>
          <p:nvPr/>
        </p:nvCxnSpPr>
        <p:spPr bwMode="auto">
          <a:xfrm flipH="1">
            <a:off x="4648200" y="1684338"/>
            <a:ext cx="18288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50316" name="AutoShape 108"/>
          <p:cNvCxnSpPr>
            <a:cxnSpLocks noChangeShapeType="1"/>
            <a:stCxn id="350276" idx="1"/>
            <a:endCxn id="350225" idx="0"/>
          </p:cNvCxnSpPr>
          <p:nvPr/>
        </p:nvCxnSpPr>
        <p:spPr bwMode="auto">
          <a:xfrm flipH="1">
            <a:off x="3886200" y="1684338"/>
            <a:ext cx="9144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50317" name="AutoShape 109"/>
          <p:cNvCxnSpPr>
            <a:cxnSpLocks noChangeShapeType="1"/>
            <a:stCxn id="350273" idx="1"/>
            <a:endCxn id="350256" idx="0"/>
          </p:cNvCxnSpPr>
          <p:nvPr/>
        </p:nvCxnSpPr>
        <p:spPr bwMode="auto">
          <a:xfrm flipH="1">
            <a:off x="1143000" y="1684338"/>
            <a:ext cx="32004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50318" name="AutoShape 110"/>
          <p:cNvCxnSpPr>
            <a:cxnSpLocks noChangeShapeType="1"/>
            <a:stCxn id="350299" idx="1"/>
            <a:endCxn id="350213" idx="0"/>
          </p:cNvCxnSpPr>
          <p:nvPr/>
        </p:nvCxnSpPr>
        <p:spPr bwMode="auto">
          <a:xfrm flipH="1">
            <a:off x="1447800" y="1684338"/>
            <a:ext cx="18288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50319" name="AutoShape 111"/>
          <p:cNvCxnSpPr>
            <a:cxnSpLocks noChangeShapeType="1"/>
            <a:stCxn id="350262" idx="1"/>
            <a:endCxn id="350234" idx="0"/>
          </p:cNvCxnSpPr>
          <p:nvPr/>
        </p:nvCxnSpPr>
        <p:spPr bwMode="auto">
          <a:xfrm>
            <a:off x="2057400" y="1684338"/>
            <a:ext cx="32004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50320" name="AutoShape 112"/>
          <p:cNvCxnSpPr>
            <a:cxnSpLocks noChangeShapeType="1"/>
            <a:stCxn id="350268" idx="1"/>
            <a:endCxn id="350251" idx="0"/>
          </p:cNvCxnSpPr>
          <p:nvPr/>
        </p:nvCxnSpPr>
        <p:spPr bwMode="auto">
          <a:xfrm>
            <a:off x="3581400" y="1684338"/>
            <a:ext cx="42672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50321" name="AutoShape 113"/>
          <p:cNvCxnSpPr>
            <a:cxnSpLocks noChangeShapeType="1"/>
            <a:stCxn id="350277" idx="1"/>
            <a:endCxn id="350243" idx="0"/>
          </p:cNvCxnSpPr>
          <p:nvPr/>
        </p:nvCxnSpPr>
        <p:spPr bwMode="auto">
          <a:xfrm>
            <a:off x="4953000" y="1684338"/>
            <a:ext cx="16764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50322" name="AutoShape 114"/>
          <p:cNvCxnSpPr>
            <a:cxnSpLocks noChangeShapeType="1"/>
            <a:stCxn id="350274" idx="1"/>
            <a:endCxn id="350223" idx="0"/>
          </p:cNvCxnSpPr>
          <p:nvPr/>
        </p:nvCxnSpPr>
        <p:spPr bwMode="auto">
          <a:xfrm flipH="1">
            <a:off x="3581400" y="1684338"/>
            <a:ext cx="9144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50323" name="AutoShape 115"/>
          <p:cNvCxnSpPr>
            <a:cxnSpLocks noChangeShapeType="1"/>
            <a:stCxn id="350289" idx="1"/>
            <a:endCxn id="350224" idx="0"/>
          </p:cNvCxnSpPr>
          <p:nvPr/>
        </p:nvCxnSpPr>
        <p:spPr bwMode="auto">
          <a:xfrm flipH="1">
            <a:off x="3733800" y="1684338"/>
            <a:ext cx="30480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50324" name="AutoShape 116"/>
          <p:cNvCxnSpPr>
            <a:cxnSpLocks noChangeShapeType="1"/>
            <a:stCxn id="350266" idx="1"/>
            <a:endCxn id="350215" idx="0"/>
          </p:cNvCxnSpPr>
          <p:nvPr/>
        </p:nvCxnSpPr>
        <p:spPr bwMode="auto">
          <a:xfrm flipH="1">
            <a:off x="1752600" y="1684338"/>
            <a:ext cx="9144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50325" name="AutoShape 117"/>
          <p:cNvCxnSpPr>
            <a:cxnSpLocks noChangeShapeType="1"/>
            <a:stCxn id="350261" idx="1"/>
            <a:endCxn id="350216" idx="0"/>
          </p:cNvCxnSpPr>
          <p:nvPr/>
        </p:nvCxnSpPr>
        <p:spPr bwMode="auto">
          <a:xfrm>
            <a:off x="1905000" y="1684338"/>
            <a:ext cx="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50326" name="AutoShape 118"/>
          <p:cNvCxnSpPr>
            <a:cxnSpLocks noChangeShapeType="1"/>
            <a:stCxn id="350285" idx="1"/>
            <a:endCxn id="350239" idx="0"/>
          </p:cNvCxnSpPr>
          <p:nvPr/>
        </p:nvCxnSpPr>
        <p:spPr bwMode="auto">
          <a:xfrm flipH="1">
            <a:off x="6019800" y="1684338"/>
            <a:ext cx="1524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50327" name="AutoShape 119"/>
          <p:cNvCxnSpPr>
            <a:cxnSpLocks noChangeShapeType="1"/>
            <a:stCxn id="350300" idx="1"/>
            <a:endCxn id="350254" idx="0"/>
          </p:cNvCxnSpPr>
          <p:nvPr/>
        </p:nvCxnSpPr>
        <p:spPr bwMode="auto">
          <a:xfrm flipH="1">
            <a:off x="3276600" y="1684338"/>
            <a:ext cx="1524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50328" name="AutoShape 120"/>
          <p:cNvCxnSpPr>
            <a:cxnSpLocks noChangeShapeType="1"/>
            <a:stCxn id="350292" idx="1"/>
            <a:endCxn id="350246" idx="0"/>
          </p:cNvCxnSpPr>
          <p:nvPr/>
        </p:nvCxnSpPr>
        <p:spPr bwMode="auto">
          <a:xfrm flipH="1">
            <a:off x="7086600" y="1684338"/>
            <a:ext cx="1524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50329" name="Text Box 121"/>
          <p:cNvSpPr txBox="1">
            <a:spLocks noChangeArrowheads="1"/>
          </p:cNvSpPr>
          <p:nvPr/>
        </p:nvSpPr>
        <p:spPr bwMode="auto">
          <a:xfrm>
            <a:off x="1066800" y="3886200"/>
            <a:ext cx="3276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Can we use an index?</a:t>
            </a:r>
          </a:p>
        </p:txBody>
      </p:sp>
      <p:sp>
        <p:nvSpPr>
          <p:cNvPr id="350330" name="Text Box 122"/>
          <p:cNvSpPr txBox="1">
            <a:spLocks noChangeArrowheads="1"/>
          </p:cNvSpPr>
          <p:nvPr/>
        </p:nvSpPr>
        <p:spPr bwMode="auto">
          <a:xfrm>
            <a:off x="1066800" y="4572000"/>
            <a:ext cx="7010400" cy="1004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DD080A"/>
                </a:solidFill>
              </a:rPr>
              <a:t>No.  We have to touch every record no matter what.</a:t>
            </a:r>
          </a:p>
          <a:p>
            <a:pPr>
              <a:spcBef>
                <a:spcPct val="50000"/>
              </a:spcBef>
            </a:pPr>
            <a:r>
              <a:rPr lang="en-US">
                <a:solidFill>
                  <a:srgbClr val="DD080A"/>
                </a:solidFill>
              </a:rPr>
              <a:t>The task is fundamentally O(</a:t>
            </a:r>
            <a:r>
              <a:rPr lang="en-US" i="1">
                <a:solidFill>
                  <a:srgbClr val="DD080A"/>
                </a:solidFill>
              </a:rPr>
              <a:t>N</a:t>
            </a:r>
            <a:r>
              <a:rPr lang="en-US">
                <a:solidFill>
                  <a:srgbClr val="DD080A"/>
                </a:solidFill>
              </a:rPr>
              <a:t>)</a:t>
            </a:r>
          </a:p>
        </p:txBody>
      </p:sp>
      <p:sp>
        <p:nvSpPr>
          <p:cNvPr id="350331" name="Text Box 123"/>
          <p:cNvSpPr txBox="1">
            <a:spLocks noChangeArrowheads="1"/>
          </p:cNvSpPr>
          <p:nvPr/>
        </p:nvSpPr>
        <p:spPr bwMode="auto">
          <a:xfrm>
            <a:off x="1143000" y="5791200"/>
            <a:ext cx="3276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Can we do any better?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34" name="Rectangle 2"/>
          <p:cNvSpPr>
            <a:spLocks noChangeArrowheads="1"/>
          </p:cNvSpPr>
          <p:nvPr/>
        </p:nvSpPr>
        <p:spPr bwMode="auto">
          <a:xfrm>
            <a:off x="2014538" y="3352800"/>
            <a:ext cx="1185862" cy="838200"/>
          </a:xfrm>
          <a:prstGeom prst="rect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1235" name="Rectangle 3"/>
          <p:cNvSpPr>
            <a:spLocks noChangeArrowheads="1"/>
          </p:cNvSpPr>
          <p:nvPr/>
        </p:nvSpPr>
        <p:spPr bwMode="auto">
          <a:xfrm>
            <a:off x="3352800" y="3352800"/>
            <a:ext cx="1219200" cy="838200"/>
          </a:xfrm>
          <a:prstGeom prst="rect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1236" name="Rectangle 4"/>
          <p:cNvSpPr>
            <a:spLocks noChangeArrowheads="1"/>
          </p:cNvSpPr>
          <p:nvPr/>
        </p:nvSpPr>
        <p:spPr bwMode="auto">
          <a:xfrm>
            <a:off x="4724400" y="3352800"/>
            <a:ext cx="1219200" cy="838200"/>
          </a:xfrm>
          <a:prstGeom prst="rect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1237" name="Rectangle 5"/>
          <p:cNvSpPr>
            <a:spLocks noChangeArrowheads="1"/>
          </p:cNvSpPr>
          <p:nvPr/>
        </p:nvSpPr>
        <p:spPr bwMode="auto">
          <a:xfrm>
            <a:off x="6096000" y="3352800"/>
            <a:ext cx="1219200" cy="838200"/>
          </a:xfrm>
          <a:prstGeom prst="rect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1238" name="Rectangle 6"/>
          <p:cNvSpPr>
            <a:spLocks noChangeArrowheads="1"/>
          </p:cNvSpPr>
          <p:nvPr/>
        </p:nvSpPr>
        <p:spPr bwMode="auto">
          <a:xfrm>
            <a:off x="7467600" y="3352800"/>
            <a:ext cx="914400" cy="838200"/>
          </a:xfrm>
          <a:prstGeom prst="rect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1239" name="Rectangle 7"/>
          <p:cNvSpPr>
            <a:spLocks noChangeArrowheads="1"/>
          </p:cNvSpPr>
          <p:nvPr/>
        </p:nvSpPr>
        <p:spPr bwMode="auto">
          <a:xfrm>
            <a:off x="990600" y="1219200"/>
            <a:ext cx="7086600" cy="838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1240" name="Line 8"/>
          <p:cNvSpPr>
            <a:spLocks noChangeShapeType="1"/>
          </p:cNvSpPr>
          <p:nvPr/>
        </p:nvSpPr>
        <p:spPr bwMode="auto">
          <a:xfrm>
            <a:off x="1143000" y="13716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1241" name="Line 9"/>
          <p:cNvSpPr>
            <a:spLocks noChangeShapeType="1"/>
          </p:cNvSpPr>
          <p:nvPr/>
        </p:nvSpPr>
        <p:spPr bwMode="auto">
          <a:xfrm>
            <a:off x="1295400" y="13716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1242" name="Line 10"/>
          <p:cNvSpPr>
            <a:spLocks noChangeShapeType="1"/>
          </p:cNvSpPr>
          <p:nvPr/>
        </p:nvSpPr>
        <p:spPr bwMode="auto">
          <a:xfrm>
            <a:off x="1447800" y="13716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1243" name="Line 11"/>
          <p:cNvSpPr>
            <a:spLocks noChangeShapeType="1"/>
          </p:cNvSpPr>
          <p:nvPr/>
        </p:nvSpPr>
        <p:spPr bwMode="auto">
          <a:xfrm>
            <a:off x="1600200" y="13716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1244" name="Line 12"/>
          <p:cNvSpPr>
            <a:spLocks noChangeShapeType="1"/>
          </p:cNvSpPr>
          <p:nvPr/>
        </p:nvSpPr>
        <p:spPr bwMode="auto">
          <a:xfrm>
            <a:off x="1752600" y="13716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1245" name="Line 13"/>
          <p:cNvSpPr>
            <a:spLocks noChangeShapeType="1"/>
          </p:cNvSpPr>
          <p:nvPr/>
        </p:nvSpPr>
        <p:spPr bwMode="auto">
          <a:xfrm>
            <a:off x="1905000" y="13716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1246" name="Line 14"/>
          <p:cNvSpPr>
            <a:spLocks noChangeShapeType="1"/>
          </p:cNvSpPr>
          <p:nvPr/>
        </p:nvSpPr>
        <p:spPr bwMode="auto">
          <a:xfrm>
            <a:off x="2057400" y="13716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1247" name="Line 15"/>
          <p:cNvSpPr>
            <a:spLocks noChangeShapeType="1"/>
          </p:cNvSpPr>
          <p:nvPr/>
        </p:nvSpPr>
        <p:spPr bwMode="auto">
          <a:xfrm>
            <a:off x="2209800" y="13716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1248" name="Line 16"/>
          <p:cNvSpPr>
            <a:spLocks noChangeShapeType="1"/>
          </p:cNvSpPr>
          <p:nvPr/>
        </p:nvSpPr>
        <p:spPr bwMode="auto">
          <a:xfrm>
            <a:off x="2362200" y="13716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1249" name="Line 17"/>
          <p:cNvSpPr>
            <a:spLocks noChangeShapeType="1"/>
          </p:cNvSpPr>
          <p:nvPr/>
        </p:nvSpPr>
        <p:spPr bwMode="auto">
          <a:xfrm>
            <a:off x="2514600" y="13716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1250" name="Line 18"/>
          <p:cNvSpPr>
            <a:spLocks noChangeShapeType="1"/>
          </p:cNvSpPr>
          <p:nvPr/>
        </p:nvSpPr>
        <p:spPr bwMode="auto">
          <a:xfrm>
            <a:off x="2667000" y="13716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1251" name="Line 19"/>
          <p:cNvSpPr>
            <a:spLocks noChangeShapeType="1"/>
          </p:cNvSpPr>
          <p:nvPr/>
        </p:nvSpPr>
        <p:spPr bwMode="auto">
          <a:xfrm>
            <a:off x="2819400" y="13716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1252" name="Line 20"/>
          <p:cNvSpPr>
            <a:spLocks noChangeShapeType="1"/>
          </p:cNvSpPr>
          <p:nvPr/>
        </p:nvSpPr>
        <p:spPr bwMode="auto">
          <a:xfrm>
            <a:off x="3581400" y="13716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1253" name="Line 21"/>
          <p:cNvSpPr>
            <a:spLocks noChangeShapeType="1"/>
          </p:cNvSpPr>
          <p:nvPr/>
        </p:nvSpPr>
        <p:spPr bwMode="auto">
          <a:xfrm>
            <a:off x="3733800" y="13716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1254" name="Line 22"/>
          <p:cNvSpPr>
            <a:spLocks noChangeShapeType="1"/>
          </p:cNvSpPr>
          <p:nvPr/>
        </p:nvSpPr>
        <p:spPr bwMode="auto">
          <a:xfrm>
            <a:off x="3886200" y="13716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1255" name="Line 23"/>
          <p:cNvSpPr>
            <a:spLocks noChangeShapeType="1"/>
          </p:cNvSpPr>
          <p:nvPr/>
        </p:nvSpPr>
        <p:spPr bwMode="auto">
          <a:xfrm>
            <a:off x="4038600" y="13716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1256" name="Line 24"/>
          <p:cNvSpPr>
            <a:spLocks noChangeShapeType="1"/>
          </p:cNvSpPr>
          <p:nvPr/>
        </p:nvSpPr>
        <p:spPr bwMode="auto">
          <a:xfrm>
            <a:off x="4191000" y="13716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1257" name="Line 25"/>
          <p:cNvSpPr>
            <a:spLocks noChangeShapeType="1"/>
          </p:cNvSpPr>
          <p:nvPr/>
        </p:nvSpPr>
        <p:spPr bwMode="auto">
          <a:xfrm>
            <a:off x="4343400" y="13716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1258" name="Line 26"/>
          <p:cNvSpPr>
            <a:spLocks noChangeShapeType="1"/>
          </p:cNvSpPr>
          <p:nvPr/>
        </p:nvSpPr>
        <p:spPr bwMode="auto">
          <a:xfrm>
            <a:off x="4495800" y="13716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1259" name="Line 27"/>
          <p:cNvSpPr>
            <a:spLocks noChangeShapeType="1"/>
          </p:cNvSpPr>
          <p:nvPr/>
        </p:nvSpPr>
        <p:spPr bwMode="auto">
          <a:xfrm>
            <a:off x="4648200" y="13716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1260" name="Line 28"/>
          <p:cNvSpPr>
            <a:spLocks noChangeShapeType="1"/>
          </p:cNvSpPr>
          <p:nvPr/>
        </p:nvSpPr>
        <p:spPr bwMode="auto">
          <a:xfrm>
            <a:off x="4800600" y="13716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1261" name="Line 29"/>
          <p:cNvSpPr>
            <a:spLocks noChangeShapeType="1"/>
          </p:cNvSpPr>
          <p:nvPr/>
        </p:nvSpPr>
        <p:spPr bwMode="auto">
          <a:xfrm>
            <a:off x="4953000" y="13716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1262" name="Line 30"/>
          <p:cNvSpPr>
            <a:spLocks noChangeShapeType="1"/>
          </p:cNvSpPr>
          <p:nvPr/>
        </p:nvSpPr>
        <p:spPr bwMode="auto">
          <a:xfrm>
            <a:off x="5105400" y="13716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1263" name="Line 31"/>
          <p:cNvSpPr>
            <a:spLocks noChangeShapeType="1"/>
          </p:cNvSpPr>
          <p:nvPr/>
        </p:nvSpPr>
        <p:spPr bwMode="auto">
          <a:xfrm>
            <a:off x="5257800" y="13716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1264" name="Line 32"/>
          <p:cNvSpPr>
            <a:spLocks noChangeShapeType="1"/>
          </p:cNvSpPr>
          <p:nvPr/>
        </p:nvSpPr>
        <p:spPr bwMode="auto">
          <a:xfrm>
            <a:off x="5410200" y="13716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1265" name="Line 33"/>
          <p:cNvSpPr>
            <a:spLocks noChangeShapeType="1"/>
          </p:cNvSpPr>
          <p:nvPr/>
        </p:nvSpPr>
        <p:spPr bwMode="auto">
          <a:xfrm>
            <a:off x="5562600" y="13716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1266" name="Line 34"/>
          <p:cNvSpPr>
            <a:spLocks noChangeShapeType="1"/>
          </p:cNvSpPr>
          <p:nvPr/>
        </p:nvSpPr>
        <p:spPr bwMode="auto">
          <a:xfrm>
            <a:off x="5715000" y="13716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1267" name="Line 35"/>
          <p:cNvSpPr>
            <a:spLocks noChangeShapeType="1"/>
          </p:cNvSpPr>
          <p:nvPr/>
        </p:nvSpPr>
        <p:spPr bwMode="auto">
          <a:xfrm>
            <a:off x="5867400" y="13716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1268" name="Line 36"/>
          <p:cNvSpPr>
            <a:spLocks noChangeShapeType="1"/>
          </p:cNvSpPr>
          <p:nvPr/>
        </p:nvSpPr>
        <p:spPr bwMode="auto">
          <a:xfrm>
            <a:off x="6019800" y="13716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1269" name="Line 37"/>
          <p:cNvSpPr>
            <a:spLocks noChangeShapeType="1"/>
          </p:cNvSpPr>
          <p:nvPr/>
        </p:nvSpPr>
        <p:spPr bwMode="auto">
          <a:xfrm>
            <a:off x="6172200" y="13716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1270" name="Line 38"/>
          <p:cNvSpPr>
            <a:spLocks noChangeShapeType="1"/>
          </p:cNvSpPr>
          <p:nvPr/>
        </p:nvSpPr>
        <p:spPr bwMode="auto">
          <a:xfrm>
            <a:off x="6324600" y="13716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1271" name="Line 39"/>
          <p:cNvSpPr>
            <a:spLocks noChangeShapeType="1"/>
          </p:cNvSpPr>
          <p:nvPr/>
        </p:nvSpPr>
        <p:spPr bwMode="auto">
          <a:xfrm>
            <a:off x="6477000" y="13716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1272" name="Line 40"/>
          <p:cNvSpPr>
            <a:spLocks noChangeShapeType="1"/>
          </p:cNvSpPr>
          <p:nvPr/>
        </p:nvSpPr>
        <p:spPr bwMode="auto">
          <a:xfrm>
            <a:off x="6629400" y="13716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1273" name="Line 41"/>
          <p:cNvSpPr>
            <a:spLocks noChangeShapeType="1"/>
          </p:cNvSpPr>
          <p:nvPr/>
        </p:nvSpPr>
        <p:spPr bwMode="auto">
          <a:xfrm>
            <a:off x="6781800" y="13716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1274" name="Line 42"/>
          <p:cNvSpPr>
            <a:spLocks noChangeShapeType="1"/>
          </p:cNvSpPr>
          <p:nvPr/>
        </p:nvSpPr>
        <p:spPr bwMode="auto">
          <a:xfrm>
            <a:off x="6934200" y="13716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1275" name="Line 43"/>
          <p:cNvSpPr>
            <a:spLocks noChangeShapeType="1"/>
          </p:cNvSpPr>
          <p:nvPr/>
        </p:nvSpPr>
        <p:spPr bwMode="auto">
          <a:xfrm>
            <a:off x="7086600" y="13716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1276" name="Line 44"/>
          <p:cNvSpPr>
            <a:spLocks noChangeShapeType="1"/>
          </p:cNvSpPr>
          <p:nvPr/>
        </p:nvSpPr>
        <p:spPr bwMode="auto">
          <a:xfrm>
            <a:off x="7239000" y="13716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1277" name="Line 45"/>
          <p:cNvSpPr>
            <a:spLocks noChangeShapeType="1"/>
          </p:cNvSpPr>
          <p:nvPr/>
        </p:nvSpPr>
        <p:spPr bwMode="auto">
          <a:xfrm>
            <a:off x="7391400" y="13716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1278" name="Line 46"/>
          <p:cNvSpPr>
            <a:spLocks noChangeShapeType="1"/>
          </p:cNvSpPr>
          <p:nvPr/>
        </p:nvSpPr>
        <p:spPr bwMode="auto">
          <a:xfrm>
            <a:off x="7543800" y="13716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1279" name="Line 47"/>
          <p:cNvSpPr>
            <a:spLocks noChangeShapeType="1"/>
          </p:cNvSpPr>
          <p:nvPr/>
        </p:nvSpPr>
        <p:spPr bwMode="auto">
          <a:xfrm>
            <a:off x="7696200" y="13716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1280" name="Line 48"/>
          <p:cNvSpPr>
            <a:spLocks noChangeShapeType="1"/>
          </p:cNvSpPr>
          <p:nvPr/>
        </p:nvSpPr>
        <p:spPr bwMode="auto">
          <a:xfrm>
            <a:off x="7848600" y="13716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1281" name="Line 49"/>
          <p:cNvSpPr>
            <a:spLocks noChangeShapeType="1"/>
          </p:cNvSpPr>
          <p:nvPr/>
        </p:nvSpPr>
        <p:spPr bwMode="auto">
          <a:xfrm>
            <a:off x="2971800" y="13716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1282" name="Line 50"/>
          <p:cNvSpPr>
            <a:spLocks noChangeShapeType="1"/>
          </p:cNvSpPr>
          <p:nvPr/>
        </p:nvSpPr>
        <p:spPr bwMode="auto">
          <a:xfrm>
            <a:off x="3124200" y="13716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1283" name="Line 51"/>
          <p:cNvSpPr>
            <a:spLocks noChangeShapeType="1"/>
          </p:cNvSpPr>
          <p:nvPr/>
        </p:nvSpPr>
        <p:spPr bwMode="auto">
          <a:xfrm>
            <a:off x="3276600" y="13716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1284" name="Line 52"/>
          <p:cNvSpPr>
            <a:spLocks noChangeShapeType="1"/>
          </p:cNvSpPr>
          <p:nvPr/>
        </p:nvSpPr>
        <p:spPr bwMode="auto">
          <a:xfrm>
            <a:off x="3429000" y="13716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1285" name="Rectangle 53"/>
          <p:cNvSpPr>
            <a:spLocks noChangeArrowheads="1"/>
          </p:cNvSpPr>
          <p:nvPr/>
        </p:nvSpPr>
        <p:spPr bwMode="auto">
          <a:xfrm>
            <a:off x="714375" y="3352800"/>
            <a:ext cx="1143000" cy="838200"/>
          </a:xfrm>
          <a:prstGeom prst="rect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1286" name="Line 54"/>
          <p:cNvSpPr>
            <a:spLocks noChangeShapeType="1"/>
          </p:cNvSpPr>
          <p:nvPr/>
        </p:nvSpPr>
        <p:spPr bwMode="auto">
          <a:xfrm>
            <a:off x="838200" y="35052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1287" name="Line 55"/>
          <p:cNvSpPr>
            <a:spLocks noChangeShapeType="1"/>
          </p:cNvSpPr>
          <p:nvPr/>
        </p:nvSpPr>
        <p:spPr bwMode="auto">
          <a:xfrm>
            <a:off x="990600" y="35052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1288" name="Line 56"/>
          <p:cNvSpPr>
            <a:spLocks noChangeShapeType="1"/>
          </p:cNvSpPr>
          <p:nvPr/>
        </p:nvSpPr>
        <p:spPr bwMode="auto">
          <a:xfrm>
            <a:off x="1143000" y="35052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1289" name="Line 57"/>
          <p:cNvSpPr>
            <a:spLocks noChangeShapeType="1"/>
          </p:cNvSpPr>
          <p:nvPr/>
        </p:nvSpPr>
        <p:spPr bwMode="auto">
          <a:xfrm>
            <a:off x="1295400" y="35052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1290" name="Line 58"/>
          <p:cNvSpPr>
            <a:spLocks noChangeShapeType="1"/>
          </p:cNvSpPr>
          <p:nvPr/>
        </p:nvSpPr>
        <p:spPr bwMode="auto">
          <a:xfrm>
            <a:off x="1447800" y="35052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1291" name="Line 59"/>
          <p:cNvSpPr>
            <a:spLocks noChangeShapeType="1"/>
          </p:cNvSpPr>
          <p:nvPr/>
        </p:nvSpPr>
        <p:spPr bwMode="auto">
          <a:xfrm>
            <a:off x="1600200" y="35052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1292" name="Line 60"/>
          <p:cNvSpPr>
            <a:spLocks noChangeShapeType="1"/>
          </p:cNvSpPr>
          <p:nvPr/>
        </p:nvSpPr>
        <p:spPr bwMode="auto">
          <a:xfrm>
            <a:off x="1752600" y="35052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1293" name="Line 61"/>
          <p:cNvSpPr>
            <a:spLocks noChangeShapeType="1"/>
          </p:cNvSpPr>
          <p:nvPr/>
        </p:nvSpPr>
        <p:spPr bwMode="auto">
          <a:xfrm>
            <a:off x="2071688" y="35052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1294" name="Line 62"/>
          <p:cNvSpPr>
            <a:spLocks noChangeShapeType="1"/>
          </p:cNvSpPr>
          <p:nvPr/>
        </p:nvSpPr>
        <p:spPr bwMode="auto">
          <a:xfrm>
            <a:off x="2224088" y="35052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1295" name="Line 63"/>
          <p:cNvSpPr>
            <a:spLocks noChangeShapeType="1"/>
          </p:cNvSpPr>
          <p:nvPr/>
        </p:nvSpPr>
        <p:spPr bwMode="auto">
          <a:xfrm>
            <a:off x="2376488" y="35052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1296" name="Line 64"/>
          <p:cNvSpPr>
            <a:spLocks noChangeShapeType="1"/>
          </p:cNvSpPr>
          <p:nvPr/>
        </p:nvSpPr>
        <p:spPr bwMode="auto">
          <a:xfrm>
            <a:off x="2528888" y="35052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1297" name="Line 65"/>
          <p:cNvSpPr>
            <a:spLocks noChangeShapeType="1"/>
          </p:cNvSpPr>
          <p:nvPr/>
        </p:nvSpPr>
        <p:spPr bwMode="auto">
          <a:xfrm>
            <a:off x="2681288" y="35052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1298" name="Line 66"/>
          <p:cNvSpPr>
            <a:spLocks noChangeShapeType="1"/>
          </p:cNvSpPr>
          <p:nvPr/>
        </p:nvSpPr>
        <p:spPr bwMode="auto">
          <a:xfrm>
            <a:off x="3581400" y="35052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1299" name="Line 67"/>
          <p:cNvSpPr>
            <a:spLocks noChangeShapeType="1"/>
          </p:cNvSpPr>
          <p:nvPr/>
        </p:nvSpPr>
        <p:spPr bwMode="auto">
          <a:xfrm>
            <a:off x="3733800" y="35052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1300" name="Line 68"/>
          <p:cNvSpPr>
            <a:spLocks noChangeShapeType="1"/>
          </p:cNvSpPr>
          <p:nvPr/>
        </p:nvSpPr>
        <p:spPr bwMode="auto">
          <a:xfrm>
            <a:off x="3886200" y="35052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1301" name="Line 69"/>
          <p:cNvSpPr>
            <a:spLocks noChangeShapeType="1"/>
          </p:cNvSpPr>
          <p:nvPr/>
        </p:nvSpPr>
        <p:spPr bwMode="auto">
          <a:xfrm>
            <a:off x="4038600" y="35052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1302" name="Line 70"/>
          <p:cNvSpPr>
            <a:spLocks noChangeShapeType="1"/>
          </p:cNvSpPr>
          <p:nvPr/>
        </p:nvSpPr>
        <p:spPr bwMode="auto">
          <a:xfrm>
            <a:off x="4191000" y="35052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1303" name="Line 71"/>
          <p:cNvSpPr>
            <a:spLocks noChangeShapeType="1"/>
          </p:cNvSpPr>
          <p:nvPr/>
        </p:nvSpPr>
        <p:spPr bwMode="auto">
          <a:xfrm>
            <a:off x="4343400" y="35052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1304" name="Line 72"/>
          <p:cNvSpPr>
            <a:spLocks noChangeShapeType="1"/>
          </p:cNvSpPr>
          <p:nvPr/>
        </p:nvSpPr>
        <p:spPr bwMode="auto">
          <a:xfrm>
            <a:off x="4495800" y="35052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1305" name="Line 73"/>
          <p:cNvSpPr>
            <a:spLocks noChangeShapeType="1"/>
          </p:cNvSpPr>
          <p:nvPr/>
        </p:nvSpPr>
        <p:spPr bwMode="auto">
          <a:xfrm>
            <a:off x="4800600" y="35052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1306" name="Line 74"/>
          <p:cNvSpPr>
            <a:spLocks noChangeShapeType="1"/>
          </p:cNvSpPr>
          <p:nvPr/>
        </p:nvSpPr>
        <p:spPr bwMode="auto">
          <a:xfrm>
            <a:off x="4953000" y="35052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1307" name="Line 75"/>
          <p:cNvSpPr>
            <a:spLocks noChangeShapeType="1"/>
          </p:cNvSpPr>
          <p:nvPr/>
        </p:nvSpPr>
        <p:spPr bwMode="auto">
          <a:xfrm>
            <a:off x="5105400" y="35052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1308" name="Line 76"/>
          <p:cNvSpPr>
            <a:spLocks noChangeShapeType="1"/>
          </p:cNvSpPr>
          <p:nvPr/>
        </p:nvSpPr>
        <p:spPr bwMode="auto">
          <a:xfrm>
            <a:off x="5257800" y="35052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1309" name="Line 77"/>
          <p:cNvSpPr>
            <a:spLocks noChangeShapeType="1"/>
          </p:cNvSpPr>
          <p:nvPr/>
        </p:nvSpPr>
        <p:spPr bwMode="auto">
          <a:xfrm>
            <a:off x="5410200" y="35052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1310" name="Line 78"/>
          <p:cNvSpPr>
            <a:spLocks noChangeShapeType="1"/>
          </p:cNvSpPr>
          <p:nvPr/>
        </p:nvSpPr>
        <p:spPr bwMode="auto">
          <a:xfrm>
            <a:off x="5562600" y="35052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1311" name="Line 79"/>
          <p:cNvSpPr>
            <a:spLocks noChangeShapeType="1"/>
          </p:cNvSpPr>
          <p:nvPr/>
        </p:nvSpPr>
        <p:spPr bwMode="auto">
          <a:xfrm>
            <a:off x="5715000" y="35052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1312" name="Line 80"/>
          <p:cNvSpPr>
            <a:spLocks noChangeShapeType="1"/>
          </p:cNvSpPr>
          <p:nvPr/>
        </p:nvSpPr>
        <p:spPr bwMode="auto">
          <a:xfrm>
            <a:off x="5867400" y="35052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1313" name="Line 81"/>
          <p:cNvSpPr>
            <a:spLocks noChangeShapeType="1"/>
          </p:cNvSpPr>
          <p:nvPr/>
        </p:nvSpPr>
        <p:spPr bwMode="auto">
          <a:xfrm>
            <a:off x="6172200" y="35052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1314" name="Line 82"/>
          <p:cNvSpPr>
            <a:spLocks noChangeShapeType="1"/>
          </p:cNvSpPr>
          <p:nvPr/>
        </p:nvSpPr>
        <p:spPr bwMode="auto">
          <a:xfrm>
            <a:off x="6324600" y="35052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1315" name="Line 83"/>
          <p:cNvSpPr>
            <a:spLocks noChangeShapeType="1"/>
          </p:cNvSpPr>
          <p:nvPr/>
        </p:nvSpPr>
        <p:spPr bwMode="auto">
          <a:xfrm>
            <a:off x="6477000" y="35052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1316" name="Line 84"/>
          <p:cNvSpPr>
            <a:spLocks noChangeShapeType="1"/>
          </p:cNvSpPr>
          <p:nvPr/>
        </p:nvSpPr>
        <p:spPr bwMode="auto">
          <a:xfrm>
            <a:off x="6629400" y="35052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1317" name="Line 85"/>
          <p:cNvSpPr>
            <a:spLocks noChangeShapeType="1"/>
          </p:cNvSpPr>
          <p:nvPr/>
        </p:nvSpPr>
        <p:spPr bwMode="auto">
          <a:xfrm>
            <a:off x="6781800" y="35052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1318" name="Line 86"/>
          <p:cNvSpPr>
            <a:spLocks noChangeShapeType="1"/>
          </p:cNvSpPr>
          <p:nvPr/>
        </p:nvSpPr>
        <p:spPr bwMode="auto">
          <a:xfrm>
            <a:off x="6934200" y="35052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1319" name="Line 87"/>
          <p:cNvSpPr>
            <a:spLocks noChangeShapeType="1"/>
          </p:cNvSpPr>
          <p:nvPr/>
        </p:nvSpPr>
        <p:spPr bwMode="auto">
          <a:xfrm>
            <a:off x="7086600" y="35052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1320" name="Line 88"/>
          <p:cNvSpPr>
            <a:spLocks noChangeShapeType="1"/>
          </p:cNvSpPr>
          <p:nvPr/>
        </p:nvSpPr>
        <p:spPr bwMode="auto">
          <a:xfrm>
            <a:off x="7239000" y="35052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1321" name="Line 89"/>
          <p:cNvSpPr>
            <a:spLocks noChangeShapeType="1"/>
          </p:cNvSpPr>
          <p:nvPr/>
        </p:nvSpPr>
        <p:spPr bwMode="auto">
          <a:xfrm>
            <a:off x="7543800" y="35052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1322" name="Line 90"/>
          <p:cNvSpPr>
            <a:spLocks noChangeShapeType="1"/>
          </p:cNvSpPr>
          <p:nvPr/>
        </p:nvSpPr>
        <p:spPr bwMode="auto">
          <a:xfrm>
            <a:off x="7696200" y="35052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1323" name="Line 91"/>
          <p:cNvSpPr>
            <a:spLocks noChangeShapeType="1"/>
          </p:cNvSpPr>
          <p:nvPr/>
        </p:nvSpPr>
        <p:spPr bwMode="auto">
          <a:xfrm>
            <a:off x="7848600" y="35052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1324" name="Line 92"/>
          <p:cNvSpPr>
            <a:spLocks noChangeShapeType="1"/>
          </p:cNvSpPr>
          <p:nvPr/>
        </p:nvSpPr>
        <p:spPr bwMode="auto">
          <a:xfrm>
            <a:off x="8001000" y="35052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1325" name="Line 93"/>
          <p:cNvSpPr>
            <a:spLocks noChangeShapeType="1"/>
          </p:cNvSpPr>
          <p:nvPr/>
        </p:nvSpPr>
        <p:spPr bwMode="auto">
          <a:xfrm>
            <a:off x="8153400" y="35052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1326" name="Line 94"/>
          <p:cNvSpPr>
            <a:spLocks noChangeShapeType="1"/>
          </p:cNvSpPr>
          <p:nvPr/>
        </p:nvSpPr>
        <p:spPr bwMode="auto">
          <a:xfrm>
            <a:off x="8305800" y="35052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1327" name="Line 95"/>
          <p:cNvSpPr>
            <a:spLocks noChangeShapeType="1"/>
          </p:cNvSpPr>
          <p:nvPr/>
        </p:nvSpPr>
        <p:spPr bwMode="auto">
          <a:xfrm>
            <a:off x="2833688" y="35052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1328" name="Line 96"/>
          <p:cNvSpPr>
            <a:spLocks noChangeShapeType="1"/>
          </p:cNvSpPr>
          <p:nvPr/>
        </p:nvSpPr>
        <p:spPr bwMode="auto">
          <a:xfrm>
            <a:off x="2986088" y="35052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1329" name="Line 97"/>
          <p:cNvSpPr>
            <a:spLocks noChangeShapeType="1"/>
          </p:cNvSpPr>
          <p:nvPr/>
        </p:nvSpPr>
        <p:spPr bwMode="auto">
          <a:xfrm>
            <a:off x="3138488" y="35052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1330" name="Line 98"/>
          <p:cNvSpPr>
            <a:spLocks noChangeShapeType="1"/>
          </p:cNvSpPr>
          <p:nvPr/>
        </p:nvSpPr>
        <p:spPr bwMode="auto">
          <a:xfrm>
            <a:off x="3429000" y="35052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1331" name="AutoShape 99"/>
          <p:cNvSpPr>
            <a:spLocks noChangeArrowheads="1"/>
          </p:cNvSpPr>
          <p:nvPr/>
        </p:nvSpPr>
        <p:spPr bwMode="auto">
          <a:xfrm>
            <a:off x="4114800" y="2362200"/>
            <a:ext cx="762000" cy="762000"/>
          </a:xfrm>
          <a:prstGeom prst="downArrow">
            <a:avLst>
              <a:gd name="adj1" fmla="val 61667"/>
              <a:gd name="adj2" fmla="val 34583"/>
            </a:avLst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258" name="Rectangle 2"/>
          <p:cNvSpPr>
            <a:spLocks noChangeArrowheads="1"/>
          </p:cNvSpPr>
          <p:nvPr/>
        </p:nvSpPr>
        <p:spPr bwMode="auto">
          <a:xfrm>
            <a:off x="2014538" y="1371600"/>
            <a:ext cx="1185862" cy="838200"/>
          </a:xfrm>
          <a:prstGeom prst="rect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2259" name="Rectangle 3"/>
          <p:cNvSpPr>
            <a:spLocks noChangeArrowheads="1"/>
          </p:cNvSpPr>
          <p:nvPr/>
        </p:nvSpPr>
        <p:spPr bwMode="auto">
          <a:xfrm>
            <a:off x="3352800" y="1371600"/>
            <a:ext cx="1219200" cy="838200"/>
          </a:xfrm>
          <a:prstGeom prst="rect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2260" name="Rectangle 4"/>
          <p:cNvSpPr>
            <a:spLocks noChangeArrowheads="1"/>
          </p:cNvSpPr>
          <p:nvPr/>
        </p:nvSpPr>
        <p:spPr bwMode="auto">
          <a:xfrm>
            <a:off x="4724400" y="1371600"/>
            <a:ext cx="1219200" cy="838200"/>
          </a:xfrm>
          <a:prstGeom prst="rect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2261" name="Rectangle 5"/>
          <p:cNvSpPr>
            <a:spLocks noChangeArrowheads="1"/>
          </p:cNvSpPr>
          <p:nvPr/>
        </p:nvSpPr>
        <p:spPr bwMode="auto">
          <a:xfrm>
            <a:off x="6096000" y="1371600"/>
            <a:ext cx="1219200" cy="838200"/>
          </a:xfrm>
          <a:prstGeom prst="rect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2262" name="Rectangle 6"/>
          <p:cNvSpPr>
            <a:spLocks noChangeArrowheads="1"/>
          </p:cNvSpPr>
          <p:nvPr/>
        </p:nvSpPr>
        <p:spPr bwMode="auto">
          <a:xfrm>
            <a:off x="7467600" y="1371600"/>
            <a:ext cx="914400" cy="838200"/>
          </a:xfrm>
          <a:prstGeom prst="rect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2263" name="Rectangle 7"/>
          <p:cNvSpPr>
            <a:spLocks noChangeArrowheads="1"/>
          </p:cNvSpPr>
          <p:nvPr/>
        </p:nvSpPr>
        <p:spPr bwMode="auto">
          <a:xfrm>
            <a:off x="714375" y="1371600"/>
            <a:ext cx="1143000" cy="838200"/>
          </a:xfrm>
          <a:prstGeom prst="rect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2264" name="Rectangle 8"/>
          <p:cNvSpPr>
            <a:spLocks noChangeArrowheads="1"/>
          </p:cNvSpPr>
          <p:nvPr/>
        </p:nvSpPr>
        <p:spPr bwMode="auto">
          <a:xfrm>
            <a:off x="457200" y="4724400"/>
            <a:ext cx="1711325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3600"/>
              <a:t>time = 0</a:t>
            </a:r>
            <a:endParaRPr lang="en-US" sz="4000"/>
          </a:p>
        </p:txBody>
      </p:sp>
      <p:sp>
        <p:nvSpPr>
          <p:cNvPr id="352265" name="AutoShape 9"/>
          <p:cNvSpPr>
            <a:spLocks noChangeArrowheads="1"/>
          </p:cNvSpPr>
          <p:nvPr/>
        </p:nvSpPr>
        <p:spPr bwMode="auto">
          <a:xfrm>
            <a:off x="762000" y="1143000"/>
            <a:ext cx="152400" cy="1295400"/>
          </a:xfrm>
          <a:prstGeom prst="roundRect">
            <a:avLst>
              <a:gd name="adj" fmla="val 16667"/>
            </a:avLst>
          </a:prstGeom>
          <a:solidFill>
            <a:srgbClr val="FFCC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/>
          </a:p>
        </p:txBody>
      </p:sp>
      <p:sp>
        <p:nvSpPr>
          <p:cNvPr id="352266" name="AutoShape 10"/>
          <p:cNvSpPr>
            <a:spLocks noChangeArrowheads="1"/>
          </p:cNvSpPr>
          <p:nvPr/>
        </p:nvSpPr>
        <p:spPr bwMode="auto">
          <a:xfrm>
            <a:off x="1981200" y="1143000"/>
            <a:ext cx="152400" cy="1295400"/>
          </a:xfrm>
          <a:prstGeom prst="roundRect">
            <a:avLst>
              <a:gd name="adj" fmla="val 16667"/>
            </a:avLst>
          </a:prstGeom>
          <a:solidFill>
            <a:srgbClr val="FFCC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/>
          </a:p>
        </p:txBody>
      </p:sp>
      <p:sp>
        <p:nvSpPr>
          <p:cNvPr id="352267" name="AutoShape 11"/>
          <p:cNvSpPr>
            <a:spLocks noChangeArrowheads="1"/>
          </p:cNvSpPr>
          <p:nvPr/>
        </p:nvSpPr>
        <p:spPr bwMode="auto">
          <a:xfrm>
            <a:off x="3352800" y="1143000"/>
            <a:ext cx="152400" cy="1295400"/>
          </a:xfrm>
          <a:prstGeom prst="roundRect">
            <a:avLst>
              <a:gd name="adj" fmla="val 16667"/>
            </a:avLst>
          </a:prstGeom>
          <a:solidFill>
            <a:srgbClr val="FFCC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/>
          </a:p>
        </p:txBody>
      </p:sp>
      <p:sp>
        <p:nvSpPr>
          <p:cNvPr id="352268" name="AutoShape 12"/>
          <p:cNvSpPr>
            <a:spLocks noChangeArrowheads="1"/>
          </p:cNvSpPr>
          <p:nvPr/>
        </p:nvSpPr>
        <p:spPr bwMode="auto">
          <a:xfrm>
            <a:off x="4724400" y="1143000"/>
            <a:ext cx="152400" cy="1295400"/>
          </a:xfrm>
          <a:prstGeom prst="roundRect">
            <a:avLst>
              <a:gd name="adj" fmla="val 16667"/>
            </a:avLst>
          </a:prstGeom>
          <a:solidFill>
            <a:srgbClr val="FFCC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/>
          </a:p>
        </p:txBody>
      </p:sp>
      <p:sp>
        <p:nvSpPr>
          <p:cNvPr id="352269" name="AutoShape 13"/>
          <p:cNvSpPr>
            <a:spLocks noChangeArrowheads="1"/>
          </p:cNvSpPr>
          <p:nvPr/>
        </p:nvSpPr>
        <p:spPr bwMode="auto">
          <a:xfrm>
            <a:off x="6096000" y="1143000"/>
            <a:ext cx="152400" cy="1295400"/>
          </a:xfrm>
          <a:prstGeom prst="roundRect">
            <a:avLst>
              <a:gd name="adj" fmla="val 16667"/>
            </a:avLst>
          </a:prstGeom>
          <a:solidFill>
            <a:srgbClr val="FFCC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/>
          </a:p>
        </p:txBody>
      </p:sp>
      <p:sp>
        <p:nvSpPr>
          <p:cNvPr id="352270" name="AutoShape 14"/>
          <p:cNvSpPr>
            <a:spLocks noChangeArrowheads="1"/>
          </p:cNvSpPr>
          <p:nvPr/>
        </p:nvSpPr>
        <p:spPr bwMode="auto">
          <a:xfrm>
            <a:off x="7467600" y="1143000"/>
            <a:ext cx="152400" cy="1295400"/>
          </a:xfrm>
          <a:prstGeom prst="roundRect">
            <a:avLst>
              <a:gd name="adj" fmla="val 16667"/>
            </a:avLst>
          </a:prstGeom>
          <a:solidFill>
            <a:srgbClr val="FFCC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/>
          </a:p>
        </p:txBody>
      </p:sp>
      <p:sp>
        <p:nvSpPr>
          <p:cNvPr id="352271" name="Line 15"/>
          <p:cNvSpPr>
            <a:spLocks noChangeShapeType="1"/>
          </p:cNvSpPr>
          <p:nvPr/>
        </p:nvSpPr>
        <p:spPr bwMode="auto">
          <a:xfrm>
            <a:off x="838200" y="1524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2272" name="Line 16"/>
          <p:cNvSpPr>
            <a:spLocks noChangeShapeType="1"/>
          </p:cNvSpPr>
          <p:nvPr/>
        </p:nvSpPr>
        <p:spPr bwMode="auto">
          <a:xfrm>
            <a:off x="990600" y="1524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2273" name="Line 17"/>
          <p:cNvSpPr>
            <a:spLocks noChangeShapeType="1"/>
          </p:cNvSpPr>
          <p:nvPr/>
        </p:nvSpPr>
        <p:spPr bwMode="auto">
          <a:xfrm>
            <a:off x="1143000" y="1524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2274" name="Line 18"/>
          <p:cNvSpPr>
            <a:spLocks noChangeShapeType="1"/>
          </p:cNvSpPr>
          <p:nvPr/>
        </p:nvSpPr>
        <p:spPr bwMode="auto">
          <a:xfrm>
            <a:off x="1295400" y="1524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2275" name="Line 19"/>
          <p:cNvSpPr>
            <a:spLocks noChangeShapeType="1"/>
          </p:cNvSpPr>
          <p:nvPr/>
        </p:nvSpPr>
        <p:spPr bwMode="auto">
          <a:xfrm>
            <a:off x="1447800" y="1524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2276" name="Line 20"/>
          <p:cNvSpPr>
            <a:spLocks noChangeShapeType="1"/>
          </p:cNvSpPr>
          <p:nvPr/>
        </p:nvSpPr>
        <p:spPr bwMode="auto">
          <a:xfrm>
            <a:off x="1600200" y="1524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2277" name="Line 21"/>
          <p:cNvSpPr>
            <a:spLocks noChangeShapeType="1"/>
          </p:cNvSpPr>
          <p:nvPr/>
        </p:nvSpPr>
        <p:spPr bwMode="auto">
          <a:xfrm>
            <a:off x="1752600" y="1524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2278" name="Line 22"/>
          <p:cNvSpPr>
            <a:spLocks noChangeShapeType="1"/>
          </p:cNvSpPr>
          <p:nvPr/>
        </p:nvSpPr>
        <p:spPr bwMode="auto">
          <a:xfrm>
            <a:off x="2071688" y="1524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2279" name="Line 23"/>
          <p:cNvSpPr>
            <a:spLocks noChangeShapeType="1"/>
          </p:cNvSpPr>
          <p:nvPr/>
        </p:nvSpPr>
        <p:spPr bwMode="auto">
          <a:xfrm>
            <a:off x="2224088" y="1524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2280" name="Line 24"/>
          <p:cNvSpPr>
            <a:spLocks noChangeShapeType="1"/>
          </p:cNvSpPr>
          <p:nvPr/>
        </p:nvSpPr>
        <p:spPr bwMode="auto">
          <a:xfrm>
            <a:off x="2376488" y="1524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2281" name="Line 25"/>
          <p:cNvSpPr>
            <a:spLocks noChangeShapeType="1"/>
          </p:cNvSpPr>
          <p:nvPr/>
        </p:nvSpPr>
        <p:spPr bwMode="auto">
          <a:xfrm>
            <a:off x="2528888" y="1524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2282" name="Line 26"/>
          <p:cNvSpPr>
            <a:spLocks noChangeShapeType="1"/>
          </p:cNvSpPr>
          <p:nvPr/>
        </p:nvSpPr>
        <p:spPr bwMode="auto">
          <a:xfrm>
            <a:off x="2681288" y="1524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2283" name="Line 27"/>
          <p:cNvSpPr>
            <a:spLocks noChangeShapeType="1"/>
          </p:cNvSpPr>
          <p:nvPr/>
        </p:nvSpPr>
        <p:spPr bwMode="auto">
          <a:xfrm>
            <a:off x="3581400" y="1524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2284" name="Line 28"/>
          <p:cNvSpPr>
            <a:spLocks noChangeShapeType="1"/>
          </p:cNvSpPr>
          <p:nvPr/>
        </p:nvSpPr>
        <p:spPr bwMode="auto">
          <a:xfrm>
            <a:off x="3733800" y="1524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2285" name="Line 29"/>
          <p:cNvSpPr>
            <a:spLocks noChangeShapeType="1"/>
          </p:cNvSpPr>
          <p:nvPr/>
        </p:nvSpPr>
        <p:spPr bwMode="auto">
          <a:xfrm>
            <a:off x="3886200" y="1524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2286" name="Line 30"/>
          <p:cNvSpPr>
            <a:spLocks noChangeShapeType="1"/>
          </p:cNvSpPr>
          <p:nvPr/>
        </p:nvSpPr>
        <p:spPr bwMode="auto">
          <a:xfrm>
            <a:off x="4038600" y="1524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2287" name="Line 31"/>
          <p:cNvSpPr>
            <a:spLocks noChangeShapeType="1"/>
          </p:cNvSpPr>
          <p:nvPr/>
        </p:nvSpPr>
        <p:spPr bwMode="auto">
          <a:xfrm>
            <a:off x="4191000" y="1524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2288" name="Line 32"/>
          <p:cNvSpPr>
            <a:spLocks noChangeShapeType="1"/>
          </p:cNvSpPr>
          <p:nvPr/>
        </p:nvSpPr>
        <p:spPr bwMode="auto">
          <a:xfrm>
            <a:off x="4343400" y="1524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2289" name="Line 33"/>
          <p:cNvSpPr>
            <a:spLocks noChangeShapeType="1"/>
          </p:cNvSpPr>
          <p:nvPr/>
        </p:nvSpPr>
        <p:spPr bwMode="auto">
          <a:xfrm>
            <a:off x="4495800" y="1524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2290" name="Line 34"/>
          <p:cNvSpPr>
            <a:spLocks noChangeShapeType="1"/>
          </p:cNvSpPr>
          <p:nvPr/>
        </p:nvSpPr>
        <p:spPr bwMode="auto">
          <a:xfrm>
            <a:off x="4800600" y="1524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2291" name="Line 35"/>
          <p:cNvSpPr>
            <a:spLocks noChangeShapeType="1"/>
          </p:cNvSpPr>
          <p:nvPr/>
        </p:nvSpPr>
        <p:spPr bwMode="auto">
          <a:xfrm>
            <a:off x="4953000" y="1524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2292" name="Line 36"/>
          <p:cNvSpPr>
            <a:spLocks noChangeShapeType="1"/>
          </p:cNvSpPr>
          <p:nvPr/>
        </p:nvSpPr>
        <p:spPr bwMode="auto">
          <a:xfrm>
            <a:off x="5105400" y="1524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2293" name="Line 37"/>
          <p:cNvSpPr>
            <a:spLocks noChangeShapeType="1"/>
          </p:cNvSpPr>
          <p:nvPr/>
        </p:nvSpPr>
        <p:spPr bwMode="auto">
          <a:xfrm>
            <a:off x="5257800" y="1524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2294" name="Line 38"/>
          <p:cNvSpPr>
            <a:spLocks noChangeShapeType="1"/>
          </p:cNvSpPr>
          <p:nvPr/>
        </p:nvSpPr>
        <p:spPr bwMode="auto">
          <a:xfrm>
            <a:off x="5410200" y="1524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2295" name="Line 39"/>
          <p:cNvSpPr>
            <a:spLocks noChangeShapeType="1"/>
          </p:cNvSpPr>
          <p:nvPr/>
        </p:nvSpPr>
        <p:spPr bwMode="auto">
          <a:xfrm>
            <a:off x="5562600" y="1524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2296" name="Line 40"/>
          <p:cNvSpPr>
            <a:spLocks noChangeShapeType="1"/>
          </p:cNvSpPr>
          <p:nvPr/>
        </p:nvSpPr>
        <p:spPr bwMode="auto">
          <a:xfrm>
            <a:off x="5715000" y="1524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2297" name="Line 41"/>
          <p:cNvSpPr>
            <a:spLocks noChangeShapeType="1"/>
          </p:cNvSpPr>
          <p:nvPr/>
        </p:nvSpPr>
        <p:spPr bwMode="auto">
          <a:xfrm>
            <a:off x="5867400" y="1524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2298" name="Line 42"/>
          <p:cNvSpPr>
            <a:spLocks noChangeShapeType="1"/>
          </p:cNvSpPr>
          <p:nvPr/>
        </p:nvSpPr>
        <p:spPr bwMode="auto">
          <a:xfrm>
            <a:off x="6172200" y="1524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2299" name="Line 43"/>
          <p:cNvSpPr>
            <a:spLocks noChangeShapeType="1"/>
          </p:cNvSpPr>
          <p:nvPr/>
        </p:nvSpPr>
        <p:spPr bwMode="auto">
          <a:xfrm>
            <a:off x="6324600" y="1524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2300" name="Line 44"/>
          <p:cNvSpPr>
            <a:spLocks noChangeShapeType="1"/>
          </p:cNvSpPr>
          <p:nvPr/>
        </p:nvSpPr>
        <p:spPr bwMode="auto">
          <a:xfrm>
            <a:off x="6477000" y="1524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2301" name="Line 45"/>
          <p:cNvSpPr>
            <a:spLocks noChangeShapeType="1"/>
          </p:cNvSpPr>
          <p:nvPr/>
        </p:nvSpPr>
        <p:spPr bwMode="auto">
          <a:xfrm>
            <a:off x="6629400" y="1524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2302" name="Line 46"/>
          <p:cNvSpPr>
            <a:spLocks noChangeShapeType="1"/>
          </p:cNvSpPr>
          <p:nvPr/>
        </p:nvSpPr>
        <p:spPr bwMode="auto">
          <a:xfrm>
            <a:off x="6781800" y="1524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2303" name="Line 47"/>
          <p:cNvSpPr>
            <a:spLocks noChangeShapeType="1"/>
          </p:cNvSpPr>
          <p:nvPr/>
        </p:nvSpPr>
        <p:spPr bwMode="auto">
          <a:xfrm>
            <a:off x="6934200" y="1524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2304" name="Line 48"/>
          <p:cNvSpPr>
            <a:spLocks noChangeShapeType="1"/>
          </p:cNvSpPr>
          <p:nvPr/>
        </p:nvSpPr>
        <p:spPr bwMode="auto">
          <a:xfrm>
            <a:off x="7086600" y="1524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2305" name="Line 49"/>
          <p:cNvSpPr>
            <a:spLocks noChangeShapeType="1"/>
          </p:cNvSpPr>
          <p:nvPr/>
        </p:nvSpPr>
        <p:spPr bwMode="auto">
          <a:xfrm>
            <a:off x="7239000" y="1524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2306" name="Line 50"/>
          <p:cNvSpPr>
            <a:spLocks noChangeShapeType="1"/>
          </p:cNvSpPr>
          <p:nvPr/>
        </p:nvSpPr>
        <p:spPr bwMode="auto">
          <a:xfrm>
            <a:off x="7543800" y="1524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2307" name="Line 51"/>
          <p:cNvSpPr>
            <a:spLocks noChangeShapeType="1"/>
          </p:cNvSpPr>
          <p:nvPr/>
        </p:nvSpPr>
        <p:spPr bwMode="auto">
          <a:xfrm>
            <a:off x="7696200" y="1524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2308" name="Line 52"/>
          <p:cNvSpPr>
            <a:spLocks noChangeShapeType="1"/>
          </p:cNvSpPr>
          <p:nvPr/>
        </p:nvSpPr>
        <p:spPr bwMode="auto">
          <a:xfrm>
            <a:off x="7848600" y="1524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2309" name="Line 53"/>
          <p:cNvSpPr>
            <a:spLocks noChangeShapeType="1"/>
          </p:cNvSpPr>
          <p:nvPr/>
        </p:nvSpPr>
        <p:spPr bwMode="auto">
          <a:xfrm>
            <a:off x="8001000" y="1524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2310" name="Line 54"/>
          <p:cNvSpPr>
            <a:spLocks noChangeShapeType="1"/>
          </p:cNvSpPr>
          <p:nvPr/>
        </p:nvSpPr>
        <p:spPr bwMode="auto">
          <a:xfrm>
            <a:off x="8153400" y="1524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2311" name="Line 55"/>
          <p:cNvSpPr>
            <a:spLocks noChangeShapeType="1"/>
          </p:cNvSpPr>
          <p:nvPr/>
        </p:nvSpPr>
        <p:spPr bwMode="auto">
          <a:xfrm>
            <a:off x="8305800" y="1524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2312" name="Line 56"/>
          <p:cNvSpPr>
            <a:spLocks noChangeShapeType="1"/>
          </p:cNvSpPr>
          <p:nvPr/>
        </p:nvSpPr>
        <p:spPr bwMode="auto">
          <a:xfrm>
            <a:off x="2833688" y="1524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2313" name="Line 57"/>
          <p:cNvSpPr>
            <a:spLocks noChangeShapeType="1"/>
          </p:cNvSpPr>
          <p:nvPr/>
        </p:nvSpPr>
        <p:spPr bwMode="auto">
          <a:xfrm>
            <a:off x="2986088" y="1524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2314" name="Line 58"/>
          <p:cNvSpPr>
            <a:spLocks noChangeShapeType="1"/>
          </p:cNvSpPr>
          <p:nvPr/>
        </p:nvSpPr>
        <p:spPr bwMode="auto">
          <a:xfrm>
            <a:off x="3138488" y="1524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2315" name="Line 59"/>
          <p:cNvSpPr>
            <a:spLocks noChangeShapeType="1"/>
          </p:cNvSpPr>
          <p:nvPr/>
        </p:nvSpPr>
        <p:spPr bwMode="auto">
          <a:xfrm>
            <a:off x="3429000" y="1524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82" name="Rectangle 2"/>
          <p:cNvSpPr>
            <a:spLocks noChangeArrowheads="1"/>
          </p:cNvSpPr>
          <p:nvPr/>
        </p:nvSpPr>
        <p:spPr bwMode="auto">
          <a:xfrm>
            <a:off x="2014538" y="1371600"/>
            <a:ext cx="1185862" cy="838200"/>
          </a:xfrm>
          <a:prstGeom prst="rect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3283" name="Rectangle 3"/>
          <p:cNvSpPr>
            <a:spLocks noChangeArrowheads="1"/>
          </p:cNvSpPr>
          <p:nvPr/>
        </p:nvSpPr>
        <p:spPr bwMode="auto">
          <a:xfrm>
            <a:off x="3352800" y="1371600"/>
            <a:ext cx="1219200" cy="838200"/>
          </a:xfrm>
          <a:prstGeom prst="rect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3284" name="Rectangle 4"/>
          <p:cNvSpPr>
            <a:spLocks noChangeArrowheads="1"/>
          </p:cNvSpPr>
          <p:nvPr/>
        </p:nvSpPr>
        <p:spPr bwMode="auto">
          <a:xfrm>
            <a:off x="4724400" y="1371600"/>
            <a:ext cx="1219200" cy="838200"/>
          </a:xfrm>
          <a:prstGeom prst="rect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3285" name="Rectangle 5"/>
          <p:cNvSpPr>
            <a:spLocks noChangeArrowheads="1"/>
          </p:cNvSpPr>
          <p:nvPr/>
        </p:nvSpPr>
        <p:spPr bwMode="auto">
          <a:xfrm>
            <a:off x="6096000" y="1371600"/>
            <a:ext cx="1219200" cy="838200"/>
          </a:xfrm>
          <a:prstGeom prst="rect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3286" name="Rectangle 6"/>
          <p:cNvSpPr>
            <a:spLocks noChangeArrowheads="1"/>
          </p:cNvSpPr>
          <p:nvPr/>
        </p:nvSpPr>
        <p:spPr bwMode="auto">
          <a:xfrm>
            <a:off x="7467600" y="1371600"/>
            <a:ext cx="914400" cy="838200"/>
          </a:xfrm>
          <a:prstGeom prst="rect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3287" name="Rectangle 7"/>
          <p:cNvSpPr>
            <a:spLocks noChangeArrowheads="1"/>
          </p:cNvSpPr>
          <p:nvPr/>
        </p:nvSpPr>
        <p:spPr bwMode="auto">
          <a:xfrm>
            <a:off x="714375" y="1371600"/>
            <a:ext cx="1143000" cy="838200"/>
          </a:xfrm>
          <a:prstGeom prst="rect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3288" name="Rectangle 8"/>
          <p:cNvSpPr>
            <a:spLocks noChangeArrowheads="1"/>
          </p:cNvSpPr>
          <p:nvPr/>
        </p:nvSpPr>
        <p:spPr bwMode="auto">
          <a:xfrm>
            <a:off x="457200" y="4724400"/>
            <a:ext cx="1711325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3600"/>
              <a:t>time = 1</a:t>
            </a:r>
            <a:endParaRPr lang="en-US" sz="4000"/>
          </a:p>
        </p:txBody>
      </p:sp>
      <p:sp>
        <p:nvSpPr>
          <p:cNvPr id="353289" name="AutoShape 9"/>
          <p:cNvSpPr>
            <a:spLocks noChangeArrowheads="1"/>
          </p:cNvSpPr>
          <p:nvPr/>
        </p:nvSpPr>
        <p:spPr bwMode="auto">
          <a:xfrm>
            <a:off x="914400" y="1143000"/>
            <a:ext cx="152400" cy="1295400"/>
          </a:xfrm>
          <a:prstGeom prst="roundRect">
            <a:avLst>
              <a:gd name="adj" fmla="val 16667"/>
            </a:avLst>
          </a:prstGeom>
          <a:solidFill>
            <a:srgbClr val="FFCC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/>
          </a:p>
        </p:txBody>
      </p:sp>
      <p:sp>
        <p:nvSpPr>
          <p:cNvPr id="353290" name="AutoShape 10"/>
          <p:cNvSpPr>
            <a:spLocks noChangeArrowheads="1"/>
          </p:cNvSpPr>
          <p:nvPr/>
        </p:nvSpPr>
        <p:spPr bwMode="auto">
          <a:xfrm>
            <a:off x="2133600" y="1143000"/>
            <a:ext cx="152400" cy="1295400"/>
          </a:xfrm>
          <a:prstGeom prst="roundRect">
            <a:avLst>
              <a:gd name="adj" fmla="val 16667"/>
            </a:avLst>
          </a:prstGeom>
          <a:solidFill>
            <a:srgbClr val="FFCC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/>
          </a:p>
        </p:txBody>
      </p:sp>
      <p:sp>
        <p:nvSpPr>
          <p:cNvPr id="353291" name="AutoShape 11"/>
          <p:cNvSpPr>
            <a:spLocks noChangeArrowheads="1"/>
          </p:cNvSpPr>
          <p:nvPr/>
        </p:nvSpPr>
        <p:spPr bwMode="auto">
          <a:xfrm>
            <a:off x="3505200" y="1143000"/>
            <a:ext cx="152400" cy="1295400"/>
          </a:xfrm>
          <a:prstGeom prst="roundRect">
            <a:avLst>
              <a:gd name="adj" fmla="val 16667"/>
            </a:avLst>
          </a:prstGeom>
          <a:solidFill>
            <a:srgbClr val="FFCC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/>
          </a:p>
        </p:txBody>
      </p:sp>
      <p:sp>
        <p:nvSpPr>
          <p:cNvPr id="353292" name="AutoShape 12"/>
          <p:cNvSpPr>
            <a:spLocks noChangeArrowheads="1"/>
          </p:cNvSpPr>
          <p:nvPr/>
        </p:nvSpPr>
        <p:spPr bwMode="auto">
          <a:xfrm>
            <a:off x="4876800" y="1143000"/>
            <a:ext cx="152400" cy="1295400"/>
          </a:xfrm>
          <a:prstGeom prst="roundRect">
            <a:avLst>
              <a:gd name="adj" fmla="val 16667"/>
            </a:avLst>
          </a:prstGeom>
          <a:solidFill>
            <a:srgbClr val="FFCC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/>
          </a:p>
        </p:txBody>
      </p:sp>
      <p:sp>
        <p:nvSpPr>
          <p:cNvPr id="353293" name="AutoShape 13"/>
          <p:cNvSpPr>
            <a:spLocks noChangeArrowheads="1"/>
          </p:cNvSpPr>
          <p:nvPr/>
        </p:nvSpPr>
        <p:spPr bwMode="auto">
          <a:xfrm>
            <a:off x="6248400" y="1143000"/>
            <a:ext cx="152400" cy="1295400"/>
          </a:xfrm>
          <a:prstGeom prst="roundRect">
            <a:avLst>
              <a:gd name="adj" fmla="val 16667"/>
            </a:avLst>
          </a:prstGeom>
          <a:solidFill>
            <a:srgbClr val="FFCC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/>
          </a:p>
        </p:txBody>
      </p:sp>
      <p:sp>
        <p:nvSpPr>
          <p:cNvPr id="353294" name="AutoShape 14"/>
          <p:cNvSpPr>
            <a:spLocks noChangeArrowheads="1"/>
          </p:cNvSpPr>
          <p:nvPr/>
        </p:nvSpPr>
        <p:spPr bwMode="auto">
          <a:xfrm>
            <a:off x="7620000" y="1143000"/>
            <a:ext cx="152400" cy="1295400"/>
          </a:xfrm>
          <a:prstGeom prst="roundRect">
            <a:avLst>
              <a:gd name="adj" fmla="val 16667"/>
            </a:avLst>
          </a:prstGeom>
          <a:solidFill>
            <a:srgbClr val="FFCC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/>
          </a:p>
        </p:txBody>
      </p:sp>
      <p:sp>
        <p:nvSpPr>
          <p:cNvPr id="353295" name="Line 15"/>
          <p:cNvSpPr>
            <a:spLocks noChangeShapeType="1"/>
          </p:cNvSpPr>
          <p:nvPr/>
        </p:nvSpPr>
        <p:spPr bwMode="auto">
          <a:xfrm>
            <a:off x="838200" y="1524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3296" name="Line 16"/>
          <p:cNvSpPr>
            <a:spLocks noChangeShapeType="1"/>
          </p:cNvSpPr>
          <p:nvPr/>
        </p:nvSpPr>
        <p:spPr bwMode="auto">
          <a:xfrm>
            <a:off x="990600" y="1524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3297" name="Line 17"/>
          <p:cNvSpPr>
            <a:spLocks noChangeShapeType="1"/>
          </p:cNvSpPr>
          <p:nvPr/>
        </p:nvSpPr>
        <p:spPr bwMode="auto">
          <a:xfrm>
            <a:off x="1143000" y="1524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3298" name="Line 18"/>
          <p:cNvSpPr>
            <a:spLocks noChangeShapeType="1"/>
          </p:cNvSpPr>
          <p:nvPr/>
        </p:nvSpPr>
        <p:spPr bwMode="auto">
          <a:xfrm>
            <a:off x="1295400" y="1524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3299" name="Line 19"/>
          <p:cNvSpPr>
            <a:spLocks noChangeShapeType="1"/>
          </p:cNvSpPr>
          <p:nvPr/>
        </p:nvSpPr>
        <p:spPr bwMode="auto">
          <a:xfrm>
            <a:off x="1447800" y="1524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3300" name="Line 20"/>
          <p:cNvSpPr>
            <a:spLocks noChangeShapeType="1"/>
          </p:cNvSpPr>
          <p:nvPr/>
        </p:nvSpPr>
        <p:spPr bwMode="auto">
          <a:xfrm>
            <a:off x="1600200" y="1524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3301" name="Line 21"/>
          <p:cNvSpPr>
            <a:spLocks noChangeShapeType="1"/>
          </p:cNvSpPr>
          <p:nvPr/>
        </p:nvSpPr>
        <p:spPr bwMode="auto">
          <a:xfrm>
            <a:off x="1752600" y="1524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3302" name="Line 22"/>
          <p:cNvSpPr>
            <a:spLocks noChangeShapeType="1"/>
          </p:cNvSpPr>
          <p:nvPr/>
        </p:nvSpPr>
        <p:spPr bwMode="auto">
          <a:xfrm>
            <a:off x="2071688" y="1524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3303" name="Line 23"/>
          <p:cNvSpPr>
            <a:spLocks noChangeShapeType="1"/>
          </p:cNvSpPr>
          <p:nvPr/>
        </p:nvSpPr>
        <p:spPr bwMode="auto">
          <a:xfrm>
            <a:off x="2224088" y="1524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3304" name="Line 24"/>
          <p:cNvSpPr>
            <a:spLocks noChangeShapeType="1"/>
          </p:cNvSpPr>
          <p:nvPr/>
        </p:nvSpPr>
        <p:spPr bwMode="auto">
          <a:xfrm>
            <a:off x="2376488" y="1524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3305" name="Line 25"/>
          <p:cNvSpPr>
            <a:spLocks noChangeShapeType="1"/>
          </p:cNvSpPr>
          <p:nvPr/>
        </p:nvSpPr>
        <p:spPr bwMode="auto">
          <a:xfrm>
            <a:off x="2528888" y="1524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3306" name="Line 26"/>
          <p:cNvSpPr>
            <a:spLocks noChangeShapeType="1"/>
          </p:cNvSpPr>
          <p:nvPr/>
        </p:nvSpPr>
        <p:spPr bwMode="auto">
          <a:xfrm>
            <a:off x="2681288" y="1524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3307" name="Line 27"/>
          <p:cNvSpPr>
            <a:spLocks noChangeShapeType="1"/>
          </p:cNvSpPr>
          <p:nvPr/>
        </p:nvSpPr>
        <p:spPr bwMode="auto">
          <a:xfrm>
            <a:off x="3581400" y="1524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3308" name="Line 28"/>
          <p:cNvSpPr>
            <a:spLocks noChangeShapeType="1"/>
          </p:cNvSpPr>
          <p:nvPr/>
        </p:nvSpPr>
        <p:spPr bwMode="auto">
          <a:xfrm>
            <a:off x="3733800" y="1524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3309" name="Line 29"/>
          <p:cNvSpPr>
            <a:spLocks noChangeShapeType="1"/>
          </p:cNvSpPr>
          <p:nvPr/>
        </p:nvSpPr>
        <p:spPr bwMode="auto">
          <a:xfrm>
            <a:off x="3886200" y="1524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3310" name="Line 30"/>
          <p:cNvSpPr>
            <a:spLocks noChangeShapeType="1"/>
          </p:cNvSpPr>
          <p:nvPr/>
        </p:nvSpPr>
        <p:spPr bwMode="auto">
          <a:xfrm>
            <a:off x="4038600" y="1524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3311" name="Line 31"/>
          <p:cNvSpPr>
            <a:spLocks noChangeShapeType="1"/>
          </p:cNvSpPr>
          <p:nvPr/>
        </p:nvSpPr>
        <p:spPr bwMode="auto">
          <a:xfrm>
            <a:off x="4191000" y="1524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3312" name="Line 32"/>
          <p:cNvSpPr>
            <a:spLocks noChangeShapeType="1"/>
          </p:cNvSpPr>
          <p:nvPr/>
        </p:nvSpPr>
        <p:spPr bwMode="auto">
          <a:xfrm>
            <a:off x="4343400" y="1524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3313" name="Line 33"/>
          <p:cNvSpPr>
            <a:spLocks noChangeShapeType="1"/>
          </p:cNvSpPr>
          <p:nvPr/>
        </p:nvSpPr>
        <p:spPr bwMode="auto">
          <a:xfrm>
            <a:off x="4495800" y="1524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3314" name="Line 34"/>
          <p:cNvSpPr>
            <a:spLocks noChangeShapeType="1"/>
          </p:cNvSpPr>
          <p:nvPr/>
        </p:nvSpPr>
        <p:spPr bwMode="auto">
          <a:xfrm>
            <a:off x="4800600" y="1524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3315" name="Line 35"/>
          <p:cNvSpPr>
            <a:spLocks noChangeShapeType="1"/>
          </p:cNvSpPr>
          <p:nvPr/>
        </p:nvSpPr>
        <p:spPr bwMode="auto">
          <a:xfrm>
            <a:off x="4953000" y="1524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3316" name="Line 36"/>
          <p:cNvSpPr>
            <a:spLocks noChangeShapeType="1"/>
          </p:cNvSpPr>
          <p:nvPr/>
        </p:nvSpPr>
        <p:spPr bwMode="auto">
          <a:xfrm>
            <a:off x="5105400" y="1524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3317" name="Line 37"/>
          <p:cNvSpPr>
            <a:spLocks noChangeShapeType="1"/>
          </p:cNvSpPr>
          <p:nvPr/>
        </p:nvSpPr>
        <p:spPr bwMode="auto">
          <a:xfrm>
            <a:off x="5257800" y="1524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3318" name="Line 38"/>
          <p:cNvSpPr>
            <a:spLocks noChangeShapeType="1"/>
          </p:cNvSpPr>
          <p:nvPr/>
        </p:nvSpPr>
        <p:spPr bwMode="auto">
          <a:xfrm>
            <a:off x="5410200" y="1524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3319" name="Line 39"/>
          <p:cNvSpPr>
            <a:spLocks noChangeShapeType="1"/>
          </p:cNvSpPr>
          <p:nvPr/>
        </p:nvSpPr>
        <p:spPr bwMode="auto">
          <a:xfrm>
            <a:off x="5562600" y="1524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3320" name="Line 40"/>
          <p:cNvSpPr>
            <a:spLocks noChangeShapeType="1"/>
          </p:cNvSpPr>
          <p:nvPr/>
        </p:nvSpPr>
        <p:spPr bwMode="auto">
          <a:xfrm>
            <a:off x="5715000" y="1524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3321" name="Line 41"/>
          <p:cNvSpPr>
            <a:spLocks noChangeShapeType="1"/>
          </p:cNvSpPr>
          <p:nvPr/>
        </p:nvSpPr>
        <p:spPr bwMode="auto">
          <a:xfrm>
            <a:off x="5867400" y="1524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3322" name="Line 42"/>
          <p:cNvSpPr>
            <a:spLocks noChangeShapeType="1"/>
          </p:cNvSpPr>
          <p:nvPr/>
        </p:nvSpPr>
        <p:spPr bwMode="auto">
          <a:xfrm>
            <a:off x="6172200" y="1524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3323" name="Line 43"/>
          <p:cNvSpPr>
            <a:spLocks noChangeShapeType="1"/>
          </p:cNvSpPr>
          <p:nvPr/>
        </p:nvSpPr>
        <p:spPr bwMode="auto">
          <a:xfrm>
            <a:off x="6324600" y="1524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3324" name="Line 44"/>
          <p:cNvSpPr>
            <a:spLocks noChangeShapeType="1"/>
          </p:cNvSpPr>
          <p:nvPr/>
        </p:nvSpPr>
        <p:spPr bwMode="auto">
          <a:xfrm>
            <a:off x="6477000" y="1524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3325" name="Line 45"/>
          <p:cNvSpPr>
            <a:spLocks noChangeShapeType="1"/>
          </p:cNvSpPr>
          <p:nvPr/>
        </p:nvSpPr>
        <p:spPr bwMode="auto">
          <a:xfrm>
            <a:off x="6629400" y="1524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3326" name="Line 46"/>
          <p:cNvSpPr>
            <a:spLocks noChangeShapeType="1"/>
          </p:cNvSpPr>
          <p:nvPr/>
        </p:nvSpPr>
        <p:spPr bwMode="auto">
          <a:xfrm>
            <a:off x="6781800" y="1524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3327" name="Line 47"/>
          <p:cNvSpPr>
            <a:spLocks noChangeShapeType="1"/>
          </p:cNvSpPr>
          <p:nvPr/>
        </p:nvSpPr>
        <p:spPr bwMode="auto">
          <a:xfrm>
            <a:off x="6934200" y="1524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3328" name="Line 48"/>
          <p:cNvSpPr>
            <a:spLocks noChangeShapeType="1"/>
          </p:cNvSpPr>
          <p:nvPr/>
        </p:nvSpPr>
        <p:spPr bwMode="auto">
          <a:xfrm>
            <a:off x="7086600" y="1524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3329" name="Line 49"/>
          <p:cNvSpPr>
            <a:spLocks noChangeShapeType="1"/>
          </p:cNvSpPr>
          <p:nvPr/>
        </p:nvSpPr>
        <p:spPr bwMode="auto">
          <a:xfrm>
            <a:off x="7239000" y="1524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3330" name="Line 50"/>
          <p:cNvSpPr>
            <a:spLocks noChangeShapeType="1"/>
          </p:cNvSpPr>
          <p:nvPr/>
        </p:nvSpPr>
        <p:spPr bwMode="auto">
          <a:xfrm>
            <a:off x="7543800" y="1524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3331" name="Line 51"/>
          <p:cNvSpPr>
            <a:spLocks noChangeShapeType="1"/>
          </p:cNvSpPr>
          <p:nvPr/>
        </p:nvSpPr>
        <p:spPr bwMode="auto">
          <a:xfrm>
            <a:off x="7696200" y="1524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3332" name="Line 52"/>
          <p:cNvSpPr>
            <a:spLocks noChangeShapeType="1"/>
          </p:cNvSpPr>
          <p:nvPr/>
        </p:nvSpPr>
        <p:spPr bwMode="auto">
          <a:xfrm>
            <a:off x="7848600" y="1524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3333" name="Line 53"/>
          <p:cNvSpPr>
            <a:spLocks noChangeShapeType="1"/>
          </p:cNvSpPr>
          <p:nvPr/>
        </p:nvSpPr>
        <p:spPr bwMode="auto">
          <a:xfrm>
            <a:off x="8001000" y="1524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3334" name="Line 54"/>
          <p:cNvSpPr>
            <a:spLocks noChangeShapeType="1"/>
          </p:cNvSpPr>
          <p:nvPr/>
        </p:nvSpPr>
        <p:spPr bwMode="auto">
          <a:xfrm>
            <a:off x="8153400" y="1524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3335" name="Line 55"/>
          <p:cNvSpPr>
            <a:spLocks noChangeShapeType="1"/>
          </p:cNvSpPr>
          <p:nvPr/>
        </p:nvSpPr>
        <p:spPr bwMode="auto">
          <a:xfrm>
            <a:off x="8305800" y="1524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3336" name="Line 56"/>
          <p:cNvSpPr>
            <a:spLocks noChangeShapeType="1"/>
          </p:cNvSpPr>
          <p:nvPr/>
        </p:nvSpPr>
        <p:spPr bwMode="auto">
          <a:xfrm>
            <a:off x="2833688" y="1524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3337" name="Line 57"/>
          <p:cNvSpPr>
            <a:spLocks noChangeShapeType="1"/>
          </p:cNvSpPr>
          <p:nvPr/>
        </p:nvSpPr>
        <p:spPr bwMode="auto">
          <a:xfrm>
            <a:off x="2986088" y="1524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3338" name="Line 58"/>
          <p:cNvSpPr>
            <a:spLocks noChangeShapeType="1"/>
          </p:cNvSpPr>
          <p:nvPr/>
        </p:nvSpPr>
        <p:spPr bwMode="auto">
          <a:xfrm>
            <a:off x="3138488" y="1524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3339" name="Line 59"/>
          <p:cNvSpPr>
            <a:spLocks noChangeShapeType="1"/>
          </p:cNvSpPr>
          <p:nvPr/>
        </p:nvSpPr>
        <p:spPr bwMode="auto">
          <a:xfrm>
            <a:off x="3429000" y="1524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306" name="Rectangle 2"/>
          <p:cNvSpPr>
            <a:spLocks noChangeArrowheads="1"/>
          </p:cNvSpPr>
          <p:nvPr/>
        </p:nvSpPr>
        <p:spPr bwMode="auto">
          <a:xfrm>
            <a:off x="2014538" y="1371600"/>
            <a:ext cx="1185862" cy="838200"/>
          </a:xfrm>
          <a:prstGeom prst="rect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4307" name="Rectangle 3"/>
          <p:cNvSpPr>
            <a:spLocks noChangeArrowheads="1"/>
          </p:cNvSpPr>
          <p:nvPr/>
        </p:nvSpPr>
        <p:spPr bwMode="auto">
          <a:xfrm>
            <a:off x="3352800" y="1371600"/>
            <a:ext cx="1219200" cy="838200"/>
          </a:xfrm>
          <a:prstGeom prst="rect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4308" name="Rectangle 4"/>
          <p:cNvSpPr>
            <a:spLocks noChangeArrowheads="1"/>
          </p:cNvSpPr>
          <p:nvPr/>
        </p:nvSpPr>
        <p:spPr bwMode="auto">
          <a:xfrm>
            <a:off x="4724400" y="1371600"/>
            <a:ext cx="1219200" cy="838200"/>
          </a:xfrm>
          <a:prstGeom prst="rect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4309" name="Rectangle 5"/>
          <p:cNvSpPr>
            <a:spLocks noChangeArrowheads="1"/>
          </p:cNvSpPr>
          <p:nvPr/>
        </p:nvSpPr>
        <p:spPr bwMode="auto">
          <a:xfrm>
            <a:off x="6096000" y="1371600"/>
            <a:ext cx="1219200" cy="838200"/>
          </a:xfrm>
          <a:prstGeom prst="rect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4310" name="Rectangle 6"/>
          <p:cNvSpPr>
            <a:spLocks noChangeArrowheads="1"/>
          </p:cNvSpPr>
          <p:nvPr/>
        </p:nvSpPr>
        <p:spPr bwMode="auto">
          <a:xfrm>
            <a:off x="7467600" y="1371600"/>
            <a:ext cx="914400" cy="838200"/>
          </a:xfrm>
          <a:prstGeom prst="rect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4311" name="Rectangle 7"/>
          <p:cNvSpPr>
            <a:spLocks noChangeArrowheads="1"/>
          </p:cNvSpPr>
          <p:nvPr/>
        </p:nvSpPr>
        <p:spPr bwMode="auto">
          <a:xfrm>
            <a:off x="714375" y="1371600"/>
            <a:ext cx="1143000" cy="838200"/>
          </a:xfrm>
          <a:prstGeom prst="rect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4312" name="Rectangle 8"/>
          <p:cNvSpPr>
            <a:spLocks noChangeArrowheads="1"/>
          </p:cNvSpPr>
          <p:nvPr/>
        </p:nvSpPr>
        <p:spPr bwMode="auto">
          <a:xfrm>
            <a:off x="457200" y="4724400"/>
            <a:ext cx="1711325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3600"/>
              <a:t>time = 2</a:t>
            </a:r>
            <a:endParaRPr lang="en-US" sz="4000"/>
          </a:p>
        </p:txBody>
      </p:sp>
      <p:sp>
        <p:nvSpPr>
          <p:cNvPr id="354313" name="AutoShape 9"/>
          <p:cNvSpPr>
            <a:spLocks noChangeArrowheads="1"/>
          </p:cNvSpPr>
          <p:nvPr/>
        </p:nvSpPr>
        <p:spPr bwMode="auto">
          <a:xfrm>
            <a:off x="1066800" y="1143000"/>
            <a:ext cx="152400" cy="1295400"/>
          </a:xfrm>
          <a:prstGeom prst="roundRect">
            <a:avLst>
              <a:gd name="adj" fmla="val 16667"/>
            </a:avLst>
          </a:prstGeom>
          <a:solidFill>
            <a:srgbClr val="FFCC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/>
          </a:p>
        </p:txBody>
      </p:sp>
      <p:sp>
        <p:nvSpPr>
          <p:cNvPr id="354314" name="AutoShape 10"/>
          <p:cNvSpPr>
            <a:spLocks noChangeArrowheads="1"/>
          </p:cNvSpPr>
          <p:nvPr/>
        </p:nvSpPr>
        <p:spPr bwMode="auto">
          <a:xfrm>
            <a:off x="2286000" y="1143000"/>
            <a:ext cx="152400" cy="1295400"/>
          </a:xfrm>
          <a:prstGeom prst="roundRect">
            <a:avLst>
              <a:gd name="adj" fmla="val 16667"/>
            </a:avLst>
          </a:prstGeom>
          <a:solidFill>
            <a:srgbClr val="FFCC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/>
          </a:p>
        </p:txBody>
      </p:sp>
      <p:sp>
        <p:nvSpPr>
          <p:cNvPr id="354315" name="AutoShape 11"/>
          <p:cNvSpPr>
            <a:spLocks noChangeArrowheads="1"/>
          </p:cNvSpPr>
          <p:nvPr/>
        </p:nvSpPr>
        <p:spPr bwMode="auto">
          <a:xfrm>
            <a:off x="3657600" y="1143000"/>
            <a:ext cx="152400" cy="1295400"/>
          </a:xfrm>
          <a:prstGeom prst="roundRect">
            <a:avLst>
              <a:gd name="adj" fmla="val 16667"/>
            </a:avLst>
          </a:prstGeom>
          <a:solidFill>
            <a:srgbClr val="FFCC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/>
          </a:p>
        </p:txBody>
      </p:sp>
      <p:sp>
        <p:nvSpPr>
          <p:cNvPr id="354316" name="AutoShape 12"/>
          <p:cNvSpPr>
            <a:spLocks noChangeArrowheads="1"/>
          </p:cNvSpPr>
          <p:nvPr/>
        </p:nvSpPr>
        <p:spPr bwMode="auto">
          <a:xfrm>
            <a:off x="5029200" y="1143000"/>
            <a:ext cx="152400" cy="1295400"/>
          </a:xfrm>
          <a:prstGeom prst="roundRect">
            <a:avLst>
              <a:gd name="adj" fmla="val 16667"/>
            </a:avLst>
          </a:prstGeom>
          <a:solidFill>
            <a:srgbClr val="FFCC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/>
          </a:p>
        </p:txBody>
      </p:sp>
      <p:sp>
        <p:nvSpPr>
          <p:cNvPr id="354317" name="AutoShape 13"/>
          <p:cNvSpPr>
            <a:spLocks noChangeArrowheads="1"/>
          </p:cNvSpPr>
          <p:nvPr/>
        </p:nvSpPr>
        <p:spPr bwMode="auto">
          <a:xfrm>
            <a:off x="6400800" y="1143000"/>
            <a:ext cx="152400" cy="1295400"/>
          </a:xfrm>
          <a:prstGeom prst="roundRect">
            <a:avLst>
              <a:gd name="adj" fmla="val 16667"/>
            </a:avLst>
          </a:prstGeom>
          <a:solidFill>
            <a:srgbClr val="FFCC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/>
          </a:p>
        </p:txBody>
      </p:sp>
      <p:sp>
        <p:nvSpPr>
          <p:cNvPr id="354318" name="AutoShape 14"/>
          <p:cNvSpPr>
            <a:spLocks noChangeArrowheads="1"/>
          </p:cNvSpPr>
          <p:nvPr/>
        </p:nvSpPr>
        <p:spPr bwMode="auto">
          <a:xfrm>
            <a:off x="7772400" y="1143000"/>
            <a:ext cx="152400" cy="1295400"/>
          </a:xfrm>
          <a:prstGeom prst="roundRect">
            <a:avLst>
              <a:gd name="adj" fmla="val 16667"/>
            </a:avLst>
          </a:prstGeom>
          <a:solidFill>
            <a:srgbClr val="FFCC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/>
          </a:p>
        </p:txBody>
      </p:sp>
      <p:sp>
        <p:nvSpPr>
          <p:cNvPr id="354319" name="Line 15"/>
          <p:cNvSpPr>
            <a:spLocks noChangeShapeType="1"/>
          </p:cNvSpPr>
          <p:nvPr/>
        </p:nvSpPr>
        <p:spPr bwMode="auto">
          <a:xfrm>
            <a:off x="838200" y="1524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4320" name="Line 16"/>
          <p:cNvSpPr>
            <a:spLocks noChangeShapeType="1"/>
          </p:cNvSpPr>
          <p:nvPr/>
        </p:nvSpPr>
        <p:spPr bwMode="auto">
          <a:xfrm>
            <a:off x="990600" y="1524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4321" name="Line 17"/>
          <p:cNvSpPr>
            <a:spLocks noChangeShapeType="1"/>
          </p:cNvSpPr>
          <p:nvPr/>
        </p:nvSpPr>
        <p:spPr bwMode="auto">
          <a:xfrm>
            <a:off x="1143000" y="1524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4322" name="Line 18"/>
          <p:cNvSpPr>
            <a:spLocks noChangeShapeType="1"/>
          </p:cNvSpPr>
          <p:nvPr/>
        </p:nvSpPr>
        <p:spPr bwMode="auto">
          <a:xfrm>
            <a:off x="1295400" y="1524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4323" name="Line 19"/>
          <p:cNvSpPr>
            <a:spLocks noChangeShapeType="1"/>
          </p:cNvSpPr>
          <p:nvPr/>
        </p:nvSpPr>
        <p:spPr bwMode="auto">
          <a:xfrm>
            <a:off x="1447800" y="1524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4324" name="Line 20"/>
          <p:cNvSpPr>
            <a:spLocks noChangeShapeType="1"/>
          </p:cNvSpPr>
          <p:nvPr/>
        </p:nvSpPr>
        <p:spPr bwMode="auto">
          <a:xfrm>
            <a:off x="1600200" y="1524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4325" name="Line 21"/>
          <p:cNvSpPr>
            <a:spLocks noChangeShapeType="1"/>
          </p:cNvSpPr>
          <p:nvPr/>
        </p:nvSpPr>
        <p:spPr bwMode="auto">
          <a:xfrm>
            <a:off x="1752600" y="1524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4326" name="Line 22"/>
          <p:cNvSpPr>
            <a:spLocks noChangeShapeType="1"/>
          </p:cNvSpPr>
          <p:nvPr/>
        </p:nvSpPr>
        <p:spPr bwMode="auto">
          <a:xfrm>
            <a:off x="2071688" y="1524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4327" name="Line 23"/>
          <p:cNvSpPr>
            <a:spLocks noChangeShapeType="1"/>
          </p:cNvSpPr>
          <p:nvPr/>
        </p:nvSpPr>
        <p:spPr bwMode="auto">
          <a:xfrm>
            <a:off x="2224088" y="1524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4328" name="Line 24"/>
          <p:cNvSpPr>
            <a:spLocks noChangeShapeType="1"/>
          </p:cNvSpPr>
          <p:nvPr/>
        </p:nvSpPr>
        <p:spPr bwMode="auto">
          <a:xfrm>
            <a:off x="2376488" y="1524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4329" name="Line 25"/>
          <p:cNvSpPr>
            <a:spLocks noChangeShapeType="1"/>
          </p:cNvSpPr>
          <p:nvPr/>
        </p:nvSpPr>
        <p:spPr bwMode="auto">
          <a:xfrm>
            <a:off x="2528888" y="1524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4330" name="Line 26"/>
          <p:cNvSpPr>
            <a:spLocks noChangeShapeType="1"/>
          </p:cNvSpPr>
          <p:nvPr/>
        </p:nvSpPr>
        <p:spPr bwMode="auto">
          <a:xfrm>
            <a:off x="2681288" y="1524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4331" name="Line 27"/>
          <p:cNvSpPr>
            <a:spLocks noChangeShapeType="1"/>
          </p:cNvSpPr>
          <p:nvPr/>
        </p:nvSpPr>
        <p:spPr bwMode="auto">
          <a:xfrm>
            <a:off x="3581400" y="1524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4332" name="Line 28"/>
          <p:cNvSpPr>
            <a:spLocks noChangeShapeType="1"/>
          </p:cNvSpPr>
          <p:nvPr/>
        </p:nvSpPr>
        <p:spPr bwMode="auto">
          <a:xfrm>
            <a:off x="3733800" y="1524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4333" name="Line 29"/>
          <p:cNvSpPr>
            <a:spLocks noChangeShapeType="1"/>
          </p:cNvSpPr>
          <p:nvPr/>
        </p:nvSpPr>
        <p:spPr bwMode="auto">
          <a:xfrm>
            <a:off x="3886200" y="1524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4334" name="Line 30"/>
          <p:cNvSpPr>
            <a:spLocks noChangeShapeType="1"/>
          </p:cNvSpPr>
          <p:nvPr/>
        </p:nvSpPr>
        <p:spPr bwMode="auto">
          <a:xfrm>
            <a:off x="4038600" y="1524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4335" name="Line 31"/>
          <p:cNvSpPr>
            <a:spLocks noChangeShapeType="1"/>
          </p:cNvSpPr>
          <p:nvPr/>
        </p:nvSpPr>
        <p:spPr bwMode="auto">
          <a:xfrm>
            <a:off x="4191000" y="1524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4336" name="Line 32"/>
          <p:cNvSpPr>
            <a:spLocks noChangeShapeType="1"/>
          </p:cNvSpPr>
          <p:nvPr/>
        </p:nvSpPr>
        <p:spPr bwMode="auto">
          <a:xfrm>
            <a:off x="4343400" y="1524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4337" name="Line 33"/>
          <p:cNvSpPr>
            <a:spLocks noChangeShapeType="1"/>
          </p:cNvSpPr>
          <p:nvPr/>
        </p:nvSpPr>
        <p:spPr bwMode="auto">
          <a:xfrm>
            <a:off x="4495800" y="1524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4338" name="Line 34"/>
          <p:cNvSpPr>
            <a:spLocks noChangeShapeType="1"/>
          </p:cNvSpPr>
          <p:nvPr/>
        </p:nvSpPr>
        <p:spPr bwMode="auto">
          <a:xfrm>
            <a:off x="4800600" y="1524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4339" name="Line 35"/>
          <p:cNvSpPr>
            <a:spLocks noChangeShapeType="1"/>
          </p:cNvSpPr>
          <p:nvPr/>
        </p:nvSpPr>
        <p:spPr bwMode="auto">
          <a:xfrm>
            <a:off x="4953000" y="1524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4340" name="Line 36"/>
          <p:cNvSpPr>
            <a:spLocks noChangeShapeType="1"/>
          </p:cNvSpPr>
          <p:nvPr/>
        </p:nvSpPr>
        <p:spPr bwMode="auto">
          <a:xfrm>
            <a:off x="5105400" y="1524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4341" name="Line 37"/>
          <p:cNvSpPr>
            <a:spLocks noChangeShapeType="1"/>
          </p:cNvSpPr>
          <p:nvPr/>
        </p:nvSpPr>
        <p:spPr bwMode="auto">
          <a:xfrm>
            <a:off x="5257800" y="1524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4342" name="Line 38"/>
          <p:cNvSpPr>
            <a:spLocks noChangeShapeType="1"/>
          </p:cNvSpPr>
          <p:nvPr/>
        </p:nvSpPr>
        <p:spPr bwMode="auto">
          <a:xfrm>
            <a:off x="5410200" y="1524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4343" name="Line 39"/>
          <p:cNvSpPr>
            <a:spLocks noChangeShapeType="1"/>
          </p:cNvSpPr>
          <p:nvPr/>
        </p:nvSpPr>
        <p:spPr bwMode="auto">
          <a:xfrm>
            <a:off x="5562600" y="1524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4344" name="Line 40"/>
          <p:cNvSpPr>
            <a:spLocks noChangeShapeType="1"/>
          </p:cNvSpPr>
          <p:nvPr/>
        </p:nvSpPr>
        <p:spPr bwMode="auto">
          <a:xfrm>
            <a:off x="5715000" y="1524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4345" name="Line 41"/>
          <p:cNvSpPr>
            <a:spLocks noChangeShapeType="1"/>
          </p:cNvSpPr>
          <p:nvPr/>
        </p:nvSpPr>
        <p:spPr bwMode="auto">
          <a:xfrm>
            <a:off x="5867400" y="1524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4346" name="Line 42"/>
          <p:cNvSpPr>
            <a:spLocks noChangeShapeType="1"/>
          </p:cNvSpPr>
          <p:nvPr/>
        </p:nvSpPr>
        <p:spPr bwMode="auto">
          <a:xfrm>
            <a:off x="6172200" y="1524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4347" name="Line 43"/>
          <p:cNvSpPr>
            <a:spLocks noChangeShapeType="1"/>
          </p:cNvSpPr>
          <p:nvPr/>
        </p:nvSpPr>
        <p:spPr bwMode="auto">
          <a:xfrm>
            <a:off x="6324600" y="1524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4348" name="Line 44"/>
          <p:cNvSpPr>
            <a:spLocks noChangeShapeType="1"/>
          </p:cNvSpPr>
          <p:nvPr/>
        </p:nvSpPr>
        <p:spPr bwMode="auto">
          <a:xfrm>
            <a:off x="6477000" y="1524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4349" name="Line 45"/>
          <p:cNvSpPr>
            <a:spLocks noChangeShapeType="1"/>
          </p:cNvSpPr>
          <p:nvPr/>
        </p:nvSpPr>
        <p:spPr bwMode="auto">
          <a:xfrm>
            <a:off x="6629400" y="1524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4350" name="Line 46"/>
          <p:cNvSpPr>
            <a:spLocks noChangeShapeType="1"/>
          </p:cNvSpPr>
          <p:nvPr/>
        </p:nvSpPr>
        <p:spPr bwMode="auto">
          <a:xfrm>
            <a:off x="6781800" y="1524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4351" name="Line 47"/>
          <p:cNvSpPr>
            <a:spLocks noChangeShapeType="1"/>
          </p:cNvSpPr>
          <p:nvPr/>
        </p:nvSpPr>
        <p:spPr bwMode="auto">
          <a:xfrm>
            <a:off x="6934200" y="1524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4352" name="Line 48"/>
          <p:cNvSpPr>
            <a:spLocks noChangeShapeType="1"/>
          </p:cNvSpPr>
          <p:nvPr/>
        </p:nvSpPr>
        <p:spPr bwMode="auto">
          <a:xfrm>
            <a:off x="7086600" y="1524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4353" name="Line 49"/>
          <p:cNvSpPr>
            <a:spLocks noChangeShapeType="1"/>
          </p:cNvSpPr>
          <p:nvPr/>
        </p:nvSpPr>
        <p:spPr bwMode="auto">
          <a:xfrm>
            <a:off x="7239000" y="1524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4354" name="Line 50"/>
          <p:cNvSpPr>
            <a:spLocks noChangeShapeType="1"/>
          </p:cNvSpPr>
          <p:nvPr/>
        </p:nvSpPr>
        <p:spPr bwMode="auto">
          <a:xfrm>
            <a:off x="7543800" y="1524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4355" name="Line 51"/>
          <p:cNvSpPr>
            <a:spLocks noChangeShapeType="1"/>
          </p:cNvSpPr>
          <p:nvPr/>
        </p:nvSpPr>
        <p:spPr bwMode="auto">
          <a:xfrm>
            <a:off x="7696200" y="1524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4356" name="Line 52"/>
          <p:cNvSpPr>
            <a:spLocks noChangeShapeType="1"/>
          </p:cNvSpPr>
          <p:nvPr/>
        </p:nvSpPr>
        <p:spPr bwMode="auto">
          <a:xfrm>
            <a:off x="7848600" y="1524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4357" name="Line 53"/>
          <p:cNvSpPr>
            <a:spLocks noChangeShapeType="1"/>
          </p:cNvSpPr>
          <p:nvPr/>
        </p:nvSpPr>
        <p:spPr bwMode="auto">
          <a:xfrm>
            <a:off x="8001000" y="1524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4358" name="Line 54"/>
          <p:cNvSpPr>
            <a:spLocks noChangeShapeType="1"/>
          </p:cNvSpPr>
          <p:nvPr/>
        </p:nvSpPr>
        <p:spPr bwMode="auto">
          <a:xfrm>
            <a:off x="8153400" y="1524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4359" name="Line 55"/>
          <p:cNvSpPr>
            <a:spLocks noChangeShapeType="1"/>
          </p:cNvSpPr>
          <p:nvPr/>
        </p:nvSpPr>
        <p:spPr bwMode="auto">
          <a:xfrm>
            <a:off x="8305800" y="1524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4360" name="Line 56"/>
          <p:cNvSpPr>
            <a:spLocks noChangeShapeType="1"/>
          </p:cNvSpPr>
          <p:nvPr/>
        </p:nvSpPr>
        <p:spPr bwMode="auto">
          <a:xfrm>
            <a:off x="2833688" y="1524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4361" name="Line 57"/>
          <p:cNvSpPr>
            <a:spLocks noChangeShapeType="1"/>
          </p:cNvSpPr>
          <p:nvPr/>
        </p:nvSpPr>
        <p:spPr bwMode="auto">
          <a:xfrm>
            <a:off x="2986088" y="1524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4362" name="Line 58"/>
          <p:cNvSpPr>
            <a:spLocks noChangeShapeType="1"/>
          </p:cNvSpPr>
          <p:nvPr/>
        </p:nvSpPr>
        <p:spPr bwMode="auto">
          <a:xfrm>
            <a:off x="3138488" y="1524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4363" name="Line 59"/>
          <p:cNvSpPr>
            <a:spLocks noChangeShapeType="1"/>
          </p:cNvSpPr>
          <p:nvPr/>
        </p:nvSpPr>
        <p:spPr bwMode="auto">
          <a:xfrm>
            <a:off x="3429000" y="1524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330" name="Rectangle 2"/>
          <p:cNvSpPr>
            <a:spLocks noChangeArrowheads="1"/>
          </p:cNvSpPr>
          <p:nvPr/>
        </p:nvSpPr>
        <p:spPr bwMode="auto">
          <a:xfrm>
            <a:off x="2014538" y="1371600"/>
            <a:ext cx="1185862" cy="838200"/>
          </a:xfrm>
          <a:prstGeom prst="rect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5331" name="Rectangle 3"/>
          <p:cNvSpPr>
            <a:spLocks noChangeArrowheads="1"/>
          </p:cNvSpPr>
          <p:nvPr/>
        </p:nvSpPr>
        <p:spPr bwMode="auto">
          <a:xfrm>
            <a:off x="3352800" y="1371600"/>
            <a:ext cx="1219200" cy="838200"/>
          </a:xfrm>
          <a:prstGeom prst="rect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5332" name="Rectangle 4"/>
          <p:cNvSpPr>
            <a:spLocks noChangeArrowheads="1"/>
          </p:cNvSpPr>
          <p:nvPr/>
        </p:nvSpPr>
        <p:spPr bwMode="auto">
          <a:xfrm>
            <a:off x="4724400" y="1371600"/>
            <a:ext cx="1219200" cy="838200"/>
          </a:xfrm>
          <a:prstGeom prst="rect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5333" name="Rectangle 5"/>
          <p:cNvSpPr>
            <a:spLocks noChangeArrowheads="1"/>
          </p:cNvSpPr>
          <p:nvPr/>
        </p:nvSpPr>
        <p:spPr bwMode="auto">
          <a:xfrm>
            <a:off x="6096000" y="1371600"/>
            <a:ext cx="1219200" cy="838200"/>
          </a:xfrm>
          <a:prstGeom prst="rect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5334" name="Rectangle 6"/>
          <p:cNvSpPr>
            <a:spLocks noChangeArrowheads="1"/>
          </p:cNvSpPr>
          <p:nvPr/>
        </p:nvSpPr>
        <p:spPr bwMode="auto">
          <a:xfrm>
            <a:off x="7467600" y="1371600"/>
            <a:ext cx="914400" cy="838200"/>
          </a:xfrm>
          <a:prstGeom prst="rect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5335" name="Rectangle 7"/>
          <p:cNvSpPr>
            <a:spLocks noChangeArrowheads="1"/>
          </p:cNvSpPr>
          <p:nvPr/>
        </p:nvSpPr>
        <p:spPr bwMode="auto">
          <a:xfrm>
            <a:off x="714375" y="1371600"/>
            <a:ext cx="1143000" cy="838200"/>
          </a:xfrm>
          <a:prstGeom prst="rect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5336" name="Rectangle 8"/>
          <p:cNvSpPr>
            <a:spLocks noChangeArrowheads="1"/>
          </p:cNvSpPr>
          <p:nvPr/>
        </p:nvSpPr>
        <p:spPr bwMode="auto">
          <a:xfrm>
            <a:off x="457200" y="4724400"/>
            <a:ext cx="1711325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3600"/>
              <a:t>time = 3</a:t>
            </a:r>
            <a:endParaRPr lang="en-US" sz="4000"/>
          </a:p>
        </p:txBody>
      </p:sp>
      <p:sp>
        <p:nvSpPr>
          <p:cNvPr id="355337" name="AutoShape 9"/>
          <p:cNvSpPr>
            <a:spLocks noChangeArrowheads="1"/>
          </p:cNvSpPr>
          <p:nvPr/>
        </p:nvSpPr>
        <p:spPr bwMode="auto">
          <a:xfrm>
            <a:off x="1233488" y="1143000"/>
            <a:ext cx="152400" cy="1295400"/>
          </a:xfrm>
          <a:prstGeom prst="roundRect">
            <a:avLst>
              <a:gd name="adj" fmla="val 16667"/>
            </a:avLst>
          </a:prstGeom>
          <a:solidFill>
            <a:srgbClr val="FFCC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/>
          </a:p>
        </p:txBody>
      </p:sp>
      <p:sp>
        <p:nvSpPr>
          <p:cNvPr id="355338" name="AutoShape 10"/>
          <p:cNvSpPr>
            <a:spLocks noChangeArrowheads="1"/>
          </p:cNvSpPr>
          <p:nvPr/>
        </p:nvSpPr>
        <p:spPr bwMode="auto">
          <a:xfrm>
            <a:off x="2452688" y="1143000"/>
            <a:ext cx="152400" cy="1295400"/>
          </a:xfrm>
          <a:prstGeom prst="roundRect">
            <a:avLst>
              <a:gd name="adj" fmla="val 16667"/>
            </a:avLst>
          </a:prstGeom>
          <a:solidFill>
            <a:srgbClr val="FFCC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/>
          </a:p>
        </p:txBody>
      </p:sp>
      <p:sp>
        <p:nvSpPr>
          <p:cNvPr id="355339" name="AutoShape 11"/>
          <p:cNvSpPr>
            <a:spLocks noChangeArrowheads="1"/>
          </p:cNvSpPr>
          <p:nvPr/>
        </p:nvSpPr>
        <p:spPr bwMode="auto">
          <a:xfrm>
            <a:off x="3824288" y="1143000"/>
            <a:ext cx="152400" cy="1295400"/>
          </a:xfrm>
          <a:prstGeom prst="roundRect">
            <a:avLst>
              <a:gd name="adj" fmla="val 16667"/>
            </a:avLst>
          </a:prstGeom>
          <a:solidFill>
            <a:srgbClr val="FFCC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/>
          </a:p>
        </p:txBody>
      </p:sp>
      <p:sp>
        <p:nvSpPr>
          <p:cNvPr id="355340" name="AutoShape 12"/>
          <p:cNvSpPr>
            <a:spLocks noChangeArrowheads="1"/>
          </p:cNvSpPr>
          <p:nvPr/>
        </p:nvSpPr>
        <p:spPr bwMode="auto">
          <a:xfrm>
            <a:off x="5195888" y="1143000"/>
            <a:ext cx="152400" cy="1295400"/>
          </a:xfrm>
          <a:prstGeom prst="roundRect">
            <a:avLst>
              <a:gd name="adj" fmla="val 16667"/>
            </a:avLst>
          </a:prstGeom>
          <a:solidFill>
            <a:srgbClr val="FFCC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/>
          </a:p>
        </p:txBody>
      </p:sp>
      <p:sp>
        <p:nvSpPr>
          <p:cNvPr id="355341" name="AutoShape 13"/>
          <p:cNvSpPr>
            <a:spLocks noChangeArrowheads="1"/>
          </p:cNvSpPr>
          <p:nvPr/>
        </p:nvSpPr>
        <p:spPr bwMode="auto">
          <a:xfrm>
            <a:off x="6567488" y="1143000"/>
            <a:ext cx="152400" cy="1295400"/>
          </a:xfrm>
          <a:prstGeom prst="roundRect">
            <a:avLst>
              <a:gd name="adj" fmla="val 16667"/>
            </a:avLst>
          </a:prstGeom>
          <a:solidFill>
            <a:srgbClr val="FFCC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/>
          </a:p>
        </p:txBody>
      </p:sp>
      <p:sp>
        <p:nvSpPr>
          <p:cNvPr id="355342" name="AutoShape 14"/>
          <p:cNvSpPr>
            <a:spLocks noChangeArrowheads="1"/>
          </p:cNvSpPr>
          <p:nvPr/>
        </p:nvSpPr>
        <p:spPr bwMode="auto">
          <a:xfrm>
            <a:off x="7924800" y="1143000"/>
            <a:ext cx="152400" cy="1295400"/>
          </a:xfrm>
          <a:prstGeom prst="roundRect">
            <a:avLst>
              <a:gd name="adj" fmla="val 16667"/>
            </a:avLst>
          </a:prstGeom>
          <a:solidFill>
            <a:srgbClr val="FFCC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/>
          </a:p>
        </p:txBody>
      </p:sp>
      <p:sp>
        <p:nvSpPr>
          <p:cNvPr id="355343" name="Line 15"/>
          <p:cNvSpPr>
            <a:spLocks noChangeShapeType="1"/>
          </p:cNvSpPr>
          <p:nvPr/>
        </p:nvSpPr>
        <p:spPr bwMode="auto">
          <a:xfrm>
            <a:off x="838200" y="1524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5344" name="Line 16"/>
          <p:cNvSpPr>
            <a:spLocks noChangeShapeType="1"/>
          </p:cNvSpPr>
          <p:nvPr/>
        </p:nvSpPr>
        <p:spPr bwMode="auto">
          <a:xfrm>
            <a:off x="990600" y="1524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5345" name="Line 17"/>
          <p:cNvSpPr>
            <a:spLocks noChangeShapeType="1"/>
          </p:cNvSpPr>
          <p:nvPr/>
        </p:nvSpPr>
        <p:spPr bwMode="auto">
          <a:xfrm>
            <a:off x="1143000" y="1524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5346" name="Line 18"/>
          <p:cNvSpPr>
            <a:spLocks noChangeShapeType="1"/>
          </p:cNvSpPr>
          <p:nvPr/>
        </p:nvSpPr>
        <p:spPr bwMode="auto">
          <a:xfrm>
            <a:off x="1295400" y="1524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5347" name="Line 19"/>
          <p:cNvSpPr>
            <a:spLocks noChangeShapeType="1"/>
          </p:cNvSpPr>
          <p:nvPr/>
        </p:nvSpPr>
        <p:spPr bwMode="auto">
          <a:xfrm>
            <a:off x="1447800" y="1524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5348" name="Line 20"/>
          <p:cNvSpPr>
            <a:spLocks noChangeShapeType="1"/>
          </p:cNvSpPr>
          <p:nvPr/>
        </p:nvSpPr>
        <p:spPr bwMode="auto">
          <a:xfrm>
            <a:off x="1600200" y="1524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5349" name="Line 21"/>
          <p:cNvSpPr>
            <a:spLocks noChangeShapeType="1"/>
          </p:cNvSpPr>
          <p:nvPr/>
        </p:nvSpPr>
        <p:spPr bwMode="auto">
          <a:xfrm>
            <a:off x="1752600" y="1524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5350" name="Line 22"/>
          <p:cNvSpPr>
            <a:spLocks noChangeShapeType="1"/>
          </p:cNvSpPr>
          <p:nvPr/>
        </p:nvSpPr>
        <p:spPr bwMode="auto">
          <a:xfrm>
            <a:off x="2071688" y="1524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5351" name="Line 23"/>
          <p:cNvSpPr>
            <a:spLocks noChangeShapeType="1"/>
          </p:cNvSpPr>
          <p:nvPr/>
        </p:nvSpPr>
        <p:spPr bwMode="auto">
          <a:xfrm>
            <a:off x="2224088" y="1524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5352" name="Line 24"/>
          <p:cNvSpPr>
            <a:spLocks noChangeShapeType="1"/>
          </p:cNvSpPr>
          <p:nvPr/>
        </p:nvSpPr>
        <p:spPr bwMode="auto">
          <a:xfrm>
            <a:off x="2376488" y="1524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5353" name="Line 25"/>
          <p:cNvSpPr>
            <a:spLocks noChangeShapeType="1"/>
          </p:cNvSpPr>
          <p:nvPr/>
        </p:nvSpPr>
        <p:spPr bwMode="auto">
          <a:xfrm>
            <a:off x="2528888" y="1524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5354" name="Line 26"/>
          <p:cNvSpPr>
            <a:spLocks noChangeShapeType="1"/>
          </p:cNvSpPr>
          <p:nvPr/>
        </p:nvSpPr>
        <p:spPr bwMode="auto">
          <a:xfrm>
            <a:off x="2681288" y="1524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5355" name="Line 27"/>
          <p:cNvSpPr>
            <a:spLocks noChangeShapeType="1"/>
          </p:cNvSpPr>
          <p:nvPr/>
        </p:nvSpPr>
        <p:spPr bwMode="auto">
          <a:xfrm>
            <a:off x="3581400" y="1524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5356" name="Line 28"/>
          <p:cNvSpPr>
            <a:spLocks noChangeShapeType="1"/>
          </p:cNvSpPr>
          <p:nvPr/>
        </p:nvSpPr>
        <p:spPr bwMode="auto">
          <a:xfrm>
            <a:off x="3733800" y="1524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5357" name="Line 29"/>
          <p:cNvSpPr>
            <a:spLocks noChangeShapeType="1"/>
          </p:cNvSpPr>
          <p:nvPr/>
        </p:nvSpPr>
        <p:spPr bwMode="auto">
          <a:xfrm>
            <a:off x="3886200" y="1524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5358" name="Line 30"/>
          <p:cNvSpPr>
            <a:spLocks noChangeShapeType="1"/>
          </p:cNvSpPr>
          <p:nvPr/>
        </p:nvSpPr>
        <p:spPr bwMode="auto">
          <a:xfrm>
            <a:off x="4038600" y="1524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5359" name="Line 31"/>
          <p:cNvSpPr>
            <a:spLocks noChangeShapeType="1"/>
          </p:cNvSpPr>
          <p:nvPr/>
        </p:nvSpPr>
        <p:spPr bwMode="auto">
          <a:xfrm>
            <a:off x="4191000" y="1524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5360" name="Line 32"/>
          <p:cNvSpPr>
            <a:spLocks noChangeShapeType="1"/>
          </p:cNvSpPr>
          <p:nvPr/>
        </p:nvSpPr>
        <p:spPr bwMode="auto">
          <a:xfrm>
            <a:off x="4343400" y="1524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5361" name="Line 33"/>
          <p:cNvSpPr>
            <a:spLocks noChangeShapeType="1"/>
          </p:cNvSpPr>
          <p:nvPr/>
        </p:nvSpPr>
        <p:spPr bwMode="auto">
          <a:xfrm>
            <a:off x="4495800" y="1524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5362" name="Line 34"/>
          <p:cNvSpPr>
            <a:spLocks noChangeShapeType="1"/>
          </p:cNvSpPr>
          <p:nvPr/>
        </p:nvSpPr>
        <p:spPr bwMode="auto">
          <a:xfrm>
            <a:off x="4800600" y="1524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5363" name="Line 35"/>
          <p:cNvSpPr>
            <a:spLocks noChangeShapeType="1"/>
          </p:cNvSpPr>
          <p:nvPr/>
        </p:nvSpPr>
        <p:spPr bwMode="auto">
          <a:xfrm>
            <a:off x="4953000" y="1524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5364" name="Line 36"/>
          <p:cNvSpPr>
            <a:spLocks noChangeShapeType="1"/>
          </p:cNvSpPr>
          <p:nvPr/>
        </p:nvSpPr>
        <p:spPr bwMode="auto">
          <a:xfrm>
            <a:off x="5105400" y="1524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5365" name="Line 37"/>
          <p:cNvSpPr>
            <a:spLocks noChangeShapeType="1"/>
          </p:cNvSpPr>
          <p:nvPr/>
        </p:nvSpPr>
        <p:spPr bwMode="auto">
          <a:xfrm>
            <a:off x="5257800" y="1524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5366" name="Line 38"/>
          <p:cNvSpPr>
            <a:spLocks noChangeShapeType="1"/>
          </p:cNvSpPr>
          <p:nvPr/>
        </p:nvSpPr>
        <p:spPr bwMode="auto">
          <a:xfrm>
            <a:off x="5410200" y="1524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5367" name="Line 39"/>
          <p:cNvSpPr>
            <a:spLocks noChangeShapeType="1"/>
          </p:cNvSpPr>
          <p:nvPr/>
        </p:nvSpPr>
        <p:spPr bwMode="auto">
          <a:xfrm>
            <a:off x="5562600" y="1524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5368" name="Line 40"/>
          <p:cNvSpPr>
            <a:spLocks noChangeShapeType="1"/>
          </p:cNvSpPr>
          <p:nvPr/>
        </p:nvSpPr>
        <p:spPr bwMode="auto">
          <a:xfrm>
            <a:off x="5715000" y="1524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5369" name="Line 41"/>
          <p:cNvSpPr>
            <a:spLocks noChangeShapeType="1"/>
          </p:cNvSpPr>
          <p:nvPr/>
        </p:nvSpPr>
        <p:spPr bwMode="auto">
          <a:xfrm>
            <a:off x="5867400" y="1524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5370" name="Line 42"/>
          <p:cNvSpPr>
            <a:spLocks noChangeShapeType="1"/>
          </p:cNvSpPr>
          <p:nvPr/>
        </p:nvSpPr>
        <p:spPr bwMode="auto">
          <a:xfrm>
            <a:off x="6172200" y="1524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5371" name="Line 43"/>
          <p:cNvSpPr>
            <a:spLocks noChangeShapeType="1"/>
          </p:cNvSpPr>
          <p:nvPr/>
        </p:nvSpPr>
        <p:spPr bwMode="auto">
          <a:xfrm>
            <a:off x="6324600" y="1524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5372" name="Line 44"/>
          <p:cNvSpPr>
            <a:spLocks noChangeShapeType="1"/>
          </p:cNvSpPr>
          <p:nvPr/>
        </p:nvSpPr>
        <p:spPr bwMode="auto">
          <a:xfrm>
            <a:off x="6477000" y="1524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5373" name="Line 45"/>
          <p:cNvSpPr>
            <a:spLocks noChangeShapeType="1"/>
          </p:cNvSpPr>
          <p:nvPr/>
        </p:nvSpPr>
        <p:spPr bwMode="auto">
          <a:xfrm>
            <a:off x="6629400" y="1524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5374" name="Line 46"/>
          <p:cNvSpPr>
            <a:spLocks noChangeShapeType="1"/>
          </p:cNvSpPr>
          <p:nvPr/>
        </p:nvSpPr>
        <p:spPr bwMode="auto">
          <a:xfrm>
            <a:off x="6781800" y="1524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5375" name="Line 47"/>
          <p:cNvSpPr>
            <a:spLocks noChangeShapeType="1"/>
          </p:cNvSpPr>
          <p:nvPr/>
        </p:nvSpPr>
        <p:spPr bwMode="auto">
          <a:xfrm>
            <a:off x="6934200" y="1524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5376" name="Line 48"/>
          <p:cNvSpPr>
            <a:spLocks noChangeShapeType="1"/>
          </p:cNvSpPr>
          <p:nvPr/>
        </p:nvSpPr>
        <p:spPr bwMode="auto">
          <a:xfrm>
            <a:off x="7086600" y="1524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5377" name="Line 49"/>
          <p:cNvSpPr>
            <a:spLocks noChangeShapeType="1"/>
          </p:cNvSpPr>
          <p:nvPr/>
        </p:nvSpPr>
        <p:spPr bwMode="auto">
          <a:xfrm>
            <a:off x="7239000" y="1524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5378" name="Line 50"/>
          <p:cNvSpPr>
            <a:spLocks noChangeShapeType="1"/>
          </p:cNvSpPr>
          <p:nvPr/>
        </p:nvSpPr>
        <p:spPr bwMode="auto">
          <a:xfrm>
            <a:off x="7543800" y="1524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5379" name="Line 51"/>
          <p:cNvSpPr>
            <a:spLocks noChangeShapeType="1"/>
          </p:cNvSpPr>
          <p:nvPr/>
        </p:nvSpPr>
        <p:spPr bwMode="auto">
          <a:xfrm>
            <a:off x="7696200" y="1524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5380" name="Line 52"/>
          <p:cNvSpPr>
            <a:spLocks noChangeShapeType="1"/>
          </p:cNvSpPr>
          <p:nvPr/>
        </p:nvSpPr>
        <p:spPr bwMode="auto">
          <a:xfrm>
            <a:off x="7848600" y="1524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5381" name="Line 53"/>
          <p:cNvSpPr>
            <a:spLocks noChangeShapeType="1"/>
          </p:cNvSpPr>
          <p:nvPr/>
        </p:nvSpPr>
        <p:spPr bwMode="auto">
          <a:xfrm>
            <a:off x="8001000" y="1524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5382" name="Line 54"/>
          <p:cNvSpPr>
            <a:spLocks noChangeShapeType="1"/>
          </p:cNvSpPr>
          <p:nvPr/>
        </p:nvSpPr>
        <p:spPr bwMode="auto">
          <a:xfrm>
            <a:off x="8153400" y="1524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5383" name="Line 55"/>
          <p:cNvSpPr>
            <a:spLocks noChangeShapeType="1"/>
          </p:cNvSpPr>
          <p:nvPr/>
        </p:nvSpPr>
        <p:spPr bwMode="auto">
          <a:xfrm>
            <a:off x="8305800" y="1524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5384" name="Line 56"/>
          <p:cNvSpPr>
            <a:spLocks noChangeShapeType="1"/>
          </p:cNvSpPr>
          <p:nvPr/>
        </p:nvSpPr>
        <p:spPr bwMode="auto">
          <a:xfrm>
            <a:off x="2833688" y="1524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5385" name="Line 57"/>
          <p:cNvSpPr>
            <a:spLocks noChangeShapeType="1"/>
          </p:cNvSpPr>
          <p:nvPr/>
        </p:nvSpPr>
        <p:spPr bwMode="auto">
          <a:xfrm>
            <a:off x="2986088" y="1524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5386" name="Line 58"/>
          <p:cNvSpPr>
            <a:spLocks noChangeShapeType="1"/>
          </p:cNvSpPr>
          <p:nvPr/>
        </p:nvSpPr>
        <p:spPr bwMode="auto">
          <a:xfrm>
            <a:off x="3138488" y="1524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5387" name="Line 59"/>
          <p:cNvSpPr>
            <a:spLocks noChangeShapeType="1"/>
          </p:cNvSpPr>
          <p:nvPr/>
        </p:nvSpPr>
        <p:spPr bwMode="auto">
          <a:xfrm>
            <a:off x="3429000" y="1524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354" name="Rectangle 2"/>
          <p:cNvSpPr>
            <a:spLocks noChangeArrowheads="1"/>
          </p:cNvSpPr>
          <p:nvPr/>
        </p:nvSpPr>
        <p:spPr bwMode="auto">
          <a:xfrm>
            <a:off x="2014538" y="1371600"/>
            <a:ext cx="1185862" cy="838200"/>
          </a:xfrm>
          <a:prstGeom prst="rect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6355" name="Rectangle 3"/>
          <p:cNvSpPr>
            <a:spLocks noChangeArrowheads="1"/>
          </p:cNvSpPr>
          <p:nvPr/>
        </p:nvSpPr>
        <p:spPr bwMode="auto">
          <a:xfrm>
            <a:off x="3352800" y="1371600"/>
            <a:ext cx="1219200" cy="838200"/>
          </a:xfrm>
          <a:prstGeom prst="rect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6356" name="Rectangle 4"/>
          <p:cNvSpPr>
            <a:spLocks noChangeArrowheads="1"/>
          </p:cNvSpPr>
          <p:nvPr/>
        </p:nvSpPr>
        <p:spPr bwMode="auto">
          <a:xfrm>
            <a:off x="4724400" y="1371600"/>
            <a:ext cx="1219200" cy="838200"/>
          </a:xfrm>
          <a:prstGeom prst="rect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6357" name="Rectangle 5"/>
          <p:cNvSpPr>
            <a:spLocks noChangeArrowheads="1"/>
          </p:cNvSpPr>
          <p:nvPr/>
        </p:nvSpPr>
        <p:spPr bwMode="auto">
          <a:xfrm>
            <a:off x="6096000" y="1371600"/>
            <a:ext cx="1219200" cy="838200"/>
          </a:xfrm>
          <a:prstGeom prst="rect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6358" name="Rectangle 6"/>
          <p:cNvSpPr>
            <a:spLocks noChangeArrowheads="1"/>
          </p:cNvSpPr>
          <p:nvPr/>
        </p:nvSpPr>
        <p:spPr bwMode="auto">
          <a:xfrm>
            <a:off x="7467600" y="1371600"/>
            <a:ext cx="914400" cy="838200"/>
          </a:xfrm>
          <a:prstGeom prst="rect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6359" name="Rectangle 7"/>
          <p:cNvSpPr>
            <a:spLocks noChangeArrowheads="1"/>
          </p:cNvSpPr>
          <p:nvPr/>
        </p:nvSpPr>
        <p:spPr bwMode="auto">
          <a:xfrm>
            <a:off x="714375" y="1371600"/>
            <a:ext cx="1143000" cy="838200"/>
          </a:xfrm>
          <a:prstGeom prst="rect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6360" name="Rectangle 8"/>
          <p:cNvSpPr>
            <a:spLocks noChangeArrowheads="1"/>
          </p:cNvSpPr>
          <p:nvPr/>
        </p:nvSpPr>
        <p:spPr bwMode="auto">
          <a:xfrm>
            <a:off x="457200" y="4724400"/>
            <a:ext cx="1711325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3600"/>
              <a:t>time = 7</a:t>
            </a:r>
            <a:endParaRPr lang="en-US" sz="4000"/>
          </a:p>
        </p:txBody>
      </p:sp>
      <p:sp>
        <p:nvSpPr>
          <p:cNvPr id="356361" name="AutoShape 9"/>
          <p:cNvSpPr>
            <a:spLocks noChangeArrowheads="1"/>
          </p:cNvSpPr>
          <p:nvPr/>
        </p:nvSpPr>
        <p:spPr bwMode="auto">
          <a:xfrm>
            <a:off x="3048000" y="1143000"/>
            <a:ext cx="152400" cy="1295400"/>
          </a:xfrm>
          <a:prstGeom prst="roundRect">
            <a:avLst>
              <a:gd name="adj" fmla="val 16667"/>
            </a:avLst>
          </a:prstGeom>
          <a:solidFill>
            <a:srgbClr val="FFCC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/>
          </a:p>
        </p:txBody>
      </p:sp>
      <p:sp>
        <p:nvSpPr>
          <p:cNvPr id="356362" name="AutoShape 10"/>
          <p:cNvSpPr>
            <a:spLocks noChangeArrowheads="1"/>
          </p:cNvSpPr>
          <p:nvPr/>
        </p:nvSpPr>
        <p:spPr bwMode="auto">
          <a:xfrm>
            <a:off x="4419600" y="1143000"/>
            <a:ext cx="152400" cy="1295400"/>
          </a:xfrm>
          <a:prstGeom prst="roundRect">
            <a:avLst>
              <a:gd name="adj" fmla="val 16667"/>
            </a:avLst>
          </a:prstGeom>
          <a:solidFill>
            <a:srgbClr val="FFCC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/>
          </a:p>
        </p:txBody>
      </p:sp>
      <p:sp>
        <p:nvSpPr>
          <p:cNvPr id="356363" name="AutoShape 11"/>
          <p:cNvSpPr>
            <a:spLocks noChangeArrowheads="1"/>
          </p:cNvSpPr>
          <p:nvPr/>
        </p:nvSpPr>
        <p:spPr bwMode="auto">
          <a:xfrm>
            <a:off x="5791200" y="1143000"/>
            <a:ext cx="152400" cy="1295400"/>
          </a:xfrm>
          <a:prstGeom prst="roundRect">
            <a:avLst>
              <a:gd name="adj" fmla="val 16667"/>
            </a:avLst>
          </a:prstGeom>
          <a:solidFill>
            <a:srgbClr val="FFCC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/>
          </a:p>
        </p:txBody>
      </p:sp>
      <p:sp>
        <p:nvSpPr>
          <p:cNvPr id="356364" name="AutoShape 12"/>
          <p:cNvSpPr>
            <a:spLocks noChangeArrowheads="1"/>
          </p:cNvSpPr>
          <p:nvPr/>
        </p:nvSpPr>
        <p:spPr bwMode="auto">
          <a:xfrm>
            <a:off x="7162800" y="1143000"/>
            <a:ext cx="152400" cy="1295400"/>
          </a:xfrm>
          <a:prstGeom prst="roundRect">
            <a:avLst>
              <a:gd name="adj" fmla="val 16667"/>
            </a:avLst>
          </a:prstGeom>
          <a:solidFill>
            <a:srgbClr val="FFCC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/>
          </a:p>
        </p:txBody>
      </p:sp>
      <p:sp>
        <p:nvSpPr>
          <p:cNvPr id="356365" name="Line 13"/>
          <p:cNvSpPr>
            <a:spLocks noChangeShapeType="1"/>
          </p:cNvSpPr>
          <p:nvPr/>
        </p:nvSpPr>
        <p:spPr bwMode="auto">
          <a:xfrm>
            <a:off x="838200" y="1524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6366" name="Line 14"/>
          <p:cNvSpPr>
            <a:spLocks noChangeShapeType="1"/>
          </p:cNvSpPr>
          <p:nvPr/>
        </p:nvSpPr>
        <p:spPr bwMode="auto">
          <a:xfrm>
            <a:off x="990600" y="1524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6367" name="Line 15"/>
          <p:cNvSpPr>
            <a:spLocks noChangeShapeType="1"/>
          </p:cNvSpPr>
          <p:nvPr/>
        </p:nvSpPr>
        <p:spPr bwMode="auto">
          <a:xfrm>
            <a:off x="1143000" y="1524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6368" name="Line 16"/>
          <p:cNvSpPr>
            <a:spLocks noChangeShapeType="1"/>
          </p:cNvSpPr>
          <p:nvPr/>
        </p:nvSpPr>
        <p:spPr bwMode="auto">
          <a:xfrm>
            <a:off x="1295400" y="1524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6369" name="Line 17"/>
          <p:cNvSpPr>
            <a:spLocks noChangeShapeType="1"/>
          </p:cNvSpPr>
          <p:nvPr/>
        </p:nvSpPr>
        <p:spPr bwMode="auto">
          <a:xfrm>
            <a:off x="1447800" y="1524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6370" name="Line 18"/>
          <p:cNvSpPr>
            <a:spLocks noChangeShapeType="1"/>
          </p:cNvSpPr>
          <p:nvPr/>
        </p:nvSpPr>
        <p:spPr bwMode="auto">
          <a:xfrm>
            <a:off x="1600200" y="1524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6371" name="Line 19"/>
          <p:cNvSpPr>
            <a:spLocks noChangeShapeType="1"/>
          </p:cNvSpPr>
          <p:nvPr/>
        </p:nvSpPr>
        <p:spPr bwMode="auto">
          <a:xfrm>
            <a:off x="1752600" y="1524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6372" name="Line 20"/>
          <p:cNvSpPr>
            <a:spLocks noChangeShapeType="1"/>
          </p:cNvSpPr>
          <p:nvPr/>
        </p:nvSpPr>
        <p:spPr bwMode="auto">
          <a:xfrm>
            <a:off x="2071688" y="1524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6373" name="Line 21"/>
          <p:cNvSpPr>
            <a:spLocks noChangeShapeType="1"/>
          </p:cNvSpPr>
          <p:nvPr/>
        </p:nvSpPr>
        <p:spPr bwMode="auto">
          <a:xfrm>
            <a:off x="2224088" y="1524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6374" name="Line 22"/>
          <p:cNvSpPr>
            <a:spLocks noChangeShapeType="1"/>
          </p:cNvSpPr>
          <p:nvPr/>
        </p:nvSpPr>
        <p:spPr bwMode="auto">
          <a:xfrm>
            <a:off x="2376488" y="1524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6375" name="Line 23"/>
          <p:cNvSpPr>
            <a:spLocks noChangeShapeType="1"/>
          </p:cNvSpPr>
          <p:nvPr/>
        </p:nvSpPr>
        <p:spPr bwMode="auto">
          <a:xfrm>
            <a:off x="2528888" y="1524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6376" name="Line 24"/>
          <p:cNvSpPr>
            <a:spLocks noChangeShapeType="1"/>
          </p:cNvSpPr>
          <p:nvPr/>
        </p:nvSpPr>
        <p:spPr bwMode="auto">
          <a:xfrm>
            <a:off x="2681288" y="1524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6377" name="Line 25"/>
          <p:cNvSpPr>
            <a:spLocks noChangeShapeType="1"/>
          </p:cNvSpPr>
          <p:nvPr/>
        </p:nvSpPr>
        <p:spPr bwMode="auto">
          <a:xfrm>
            <a:off x="3581400" y="1524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6378" name="Line 26"/>
          <p:cNvSpPr>
            <a:spLocks noChangeShapeType="1"/>
          </p:cNvSpPr>
          <p:nvPr/>
        </p:nvSpPr>
        <p:spPr bwMode="auto">
          <a:xfrm>
            <a:off x="3733800" y="1524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6379" name="Line 27"/>
          <p:cNvSpPr>
            <a:spLocks noChangeShapeType="1"/>
          </p:cNvSpPr>
          <p:nvPr/>
        </p:nvSpPr>
        <p:spPr bwMode="auto">
          <a:xfrm>
            <a:off x="3886200" y="1524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6380" name="Line 28"/>
          <p:cNvSpPr>
            <a:spLocks noChangeShapeType="1"/>
          </p:cNvSpPr>
          <p:nvPr/>
        </p:nvSpPr>
        <p:spPr bwMode="auto">
          <a:xfrm>
            <a:off x="4038600" y="1524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6381" name="Line 29"/>
          <p:cNvSpPr>
            <a:spLocks noChangeShapeType="1"/>
          </p:cNvSpPr>
          <p:nvPr/>
        </p:nvSpPr>
        <p:spPr bwMode="auto">
          <a:xfrm>
            <a:off x="4191000" y="1524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6382" name="Line 30"/>
          <p:cNvSpPr>
            <a:spLocks noChangeShapeType="1"/>
          </p:cNvSpPr>
          <p:nvPr/>
        </p:nvSpPr>
        <p:spPr bwMode="auto">
          <a:xfrm>
            <a:off x="4343400" y="1524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6383" name="Line 31"/>
          <p:cNvSpPr>
            <a:spLocks noChangeShapeType="1"/>
          </p:cNvSpPr>
          <p:nvPr/>
        </p:nvSpPr>
        <p:spPr bwMode="auto">
          <a:xfrm>
            <a:off x="4495800" y="1524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6384" name="Line 32"/>
          <p:cNvSpPr>
            <a:spLocks noChangeShapeType="1"/>
          </p:cNvSpPr>
          <p:nvPr/>
        </p:nvSpPr>
        <p:spPr bwMode="auto">
          <a:xfrm>
            <a:off x="4800600" y="1524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6385" name="Line 33"/>
          <p:cNvSpPr>
            <a:spLocks noChangeShapeType="1"/>
          </p:cNvSpPr>
          <p:nvPr/>
        </p:nvSpPr>
        <p:spPr bwMode="auto">
          <a:xfrm>
            <a:off x="4953000" y="1524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6386" name="Line 34"/>
          <p:cNvSpPr>
            <a:spLocks noChangeShapeType="1"/>
          </p:cNvSpPr>
          <p:nvPr/>
        </p:nvSpPr>
        <p:spPr bwMode="auto">
          <a:xfrm>
            <a:off x="5105400" y="1524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6387" name="Line 35"/>
          <p:cNvSpPr>
            <a:spLocks noChangeShapeType="1"/>
          </p:cNvSpPr>
          <p:nvPr/>
        </p:nvSpPr>
        <p:spPr bwMode="auto">
          <a:xfrm>
            <a:off x="5257800" y="1524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6388" name="Line 36"/>
          <p:cNvSpPr>
            <a:spLocks noChangeShapeType="1"/>
          </p:cNvSpPr>
          <p:nvPr/>
        </p:nvSpPr>
        <p:spPr bwMode="auto">
          <a:xfrm>
            <a:off x="5410200" y="1524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6389" name="Line 37"/>
          <p:cNvSpPr>
            <a:spLocks noChangeShapeType="1"/>
          </p:cNvSpPr>
          <p:nvPr/>
        </p:nvSpPr>
        <p:spPr bwMode="auto">
          <a:xfrm>
            <a:off x="5562600" y="1524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6390" name="Line 38"/>
          <p:cNvSpPr>
            <a:spLocks noChangeShapeType="1"/>
          </p:cNvSpPr>
          <p:nvPr/>
        </p:nvSpPr>
        <p:spPr bwMode="auto">
          <a:xfrm>
            <a:off x="5715000" y="1524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6391" name="Line 39"/>
          <p:cNvSpPr>
            <a:spLocks noChangeShapeType="1"/>
          </p:cNvSpPr>
          <p:nvPr/>
        </p:nvSpPr>
        <p:spPr bwMode="auto">
          <a:xfrm>
            <a:off x="5867400" y="1524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6392" name="Line 40"/>
          <p:cNvSpPr>
            <a:spLocks noChangeShapeType="1"/>
          </p:cNvSpPr>
          <p:nvPr/>
        </p:nvSpPr>
        <p:spPr bwMode="auto">
          <a:xfrm>
            <a:off x="6172200" y="1524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6393" name="Line 41"/>
          <p:cNvSpPr>
            <a:spLocks noChangeShapeType="1"/>
          </p:cNvSpPr>
          <p:nvPr/>
        </p:nvSpPr>
        <p:spPr bwMode="auto">
          <a:xfrm>
            <a:off x="6324600" y="1524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6394" name="Line 42"/>
          <p:cNvSpPr>
            <a:spLocks noChangeShapeType="1"/>
          </p:cNvSpPr>
          <p:nvPr/>
        </p:nvSpPr>
        <p:spPr bwMode="auto">
          <a:xfrm>
            <a:off x="6477000" y="1524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6395" name="Line 43"/>
          <p:cNvSpPr>
            <a:spLocks noChangeShapeType="1"/>
          </p:cNvSpPr>
          <p:nvPr/>
        </p:nvSpPr>
        <p:spPr bwMode="auto">
          <a:xfrm>
            <a:off x="6629400" y="1524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6396" name="Line 44"/>
          <p:cNvSpPr>
            <a:spLocks noChangeShapeType="1"/>
          </p:cNvSpPr>
          <p:nvPr/>
        </p:nvSpPr>
        <p:spPr bwMode="auto">
          <a:xfrm>
            <a:off x="6781800" y="1524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6397" name="Line 45"/>
          <p:cNvSpPr>
            <a:spLocks noChangeShapeType="1"/>
          </p:cNvSpPr>
          <p:nvPr/>
        </p:nvSpPr>
        <p:spPr bwMode="auto">
          <a:xfrm>
            <a:off x="6934200" y="1524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6398" name="Line 46"/>
          <p:cNvSpPr>
            <a:spLocks noChangeShapeType="1"/>
          </p:cNvSpPr>
          <p:nvPr/>
        </p:nvSpPr>
        <p:spPr bwMode="auto">
          <a:xfrm>
            <a:off x="7086600" y="1524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6399" name="Line 47"/>
          <p:cNvSpPr>
            <a:spLocks noChangeShapeType="1"/>
          </p:cNvSpPr>
          <p:nvPr/>
        </p:nvSpPr>
        <p:spPr bwMode="auto">
          <a:xfrm>
            <a:off x="7239000" y="1524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6400" name="Line 48"/>
          <p:cNvSpPr>
            <a:spLocks noChangeShapeType="1"/>
          </p:cNvSpPr>
          <p:nvPr/>
        </p:nvSpPr>
        <p:spPr bwMode="auto">
          <a:xfrm>
            <a:off x="7543800" y="1524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6401" name="Line 49"/>
          <p:cNvSpPr>
            <a:spLocks noChangeShapeType="1"/>
          </p:cNvSpPr>
          <p:nvPr/>
        </p:nvSpPr>
        <p:spPr bwMode="auto">
          <a:xfrm>
            <a:off x="7696200" y="1524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6402" name="Line 50"/>
          <p:cNvSpPr>
            <a:spLocks noChangeShapeType="1"/>
          </p:cNvSpPr>
          <p:nvPr/>
        </p:nvSpPr>
        <p:spPr bwMode="auto">
          <a:xfrm>
            <a:off x="7848600" y="1524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6403" name="Line 51"/>
          <p:cNvSpPr>
            <a:spLocks noChangeShapeType="1"/>
          </p:cNvSpPr>
          <p:nvPr/>
        </p:nvSpPr>
        <p:spPr bwMode="auto">
          <a:xfrm>
            <a:off x="8001000" y="1524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6404" name="Line 52"/>
          <p:cNvSpPr>
            <a:spLocks noChangeShapeType="1"/>
          </p:cNvSpPr>
          <p:nvPr/>
        </p:nvSpPr>
        <p:spPr bwMode="auto">
          <a:xfrm>
            <a:off x="8153400" y="1524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6405" name="Line 53"/>
          <p:cNvSpPr>
            <a:spLocks noChangeShapeType="1"/>
          </p:cNvSpPr>
          <p:nvPr/>
        </p:nvSpPr>
        <p:spPr bwMode="auto">
          <a:xfrm>
            <a:off x="8305800" y="1524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6406" name="Line 54"/>
          <p:cNvSpPr>
            <a:spLocks noChangeShapeType="1"/>
          </p:cNvSpPr>
          <p:nvPr/>
        </p:nvSpPr>
        <p:spPr bwMode="auto">
          <a:xfrm>
            <a:off x="2833688" y="1524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6407" name="Line 55"/>
          <p:cNvSpPr>
            <a:spLocks noChangeShapeType="1"/>
          </p:cNvSpPr>
          <p:nvPr/>
        </p:nvSpPr>
        <p:spPr bwMode="auto">
          <a:xfrm>
            <a:off x="2986088" y="1524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6408" name="Line 56"/>
          <p:cNvSpPr>
            <a:spLocks noChangeShapeType="1"/>
          </p:cNvSpPr>
          <p:nvPr/>
        </p:nvSpPr>
        <p:spPr bwMode="auto">
          <a:xfrm>
            <a:off x="3138488" y="1524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6409" name="Line 57"/>
          <p:cNvSpPr>
            <a:spLocks noChangeShapeType="1"/>
          </p:cNvSpPr>
          <p:nvPr/>
        </p:nvSpPr>
        <p:spPr bwMode="auto">
          <a:xfrm>
            <a:off x="3429000" y="1524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6410" name="Text Box 58"/>
          <p:cNvSpPr txBox="1">
            <a:spLocks noChangeArrowheads="1"/>
          </p:cNvSpPr>
          <p:nvPr/>
        </p:nvSpPr>
        <p:spPr bwMode="auto">
          <a:xfrm>
            <a:off x="3276600" y="3276600"/>
            <a:ext cx="4267200" cy="1004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How much time did this take?</a:t>
            </a:r>
          </a:p>
          <a:p>
            <a:pPr>
              <a:spcBef>
                <a:spcPct val="50000"/>
              </a:spcBef>
            </a:pPr>
            <a:r>
              <a:rPr lang="en-US"/>
              <a:t>7 cycles</a:t>
            </a:r>
          </a:p>
        </p:txBody>
      </p:sp>
      <p:sp>
        <p:nvSpPr>
          <p:cNvPr id="356411" name="Text Box 59"/>
          <p:cNvSpPr txBox="1">
            <a:spLocks noChangeArrowheads="1"/>
          </p:cNvSpPr>
          <p:nvPr/>
        </p:nvSpPr>
        <p:spPr bwMode="auto">
          <a:xfrm>
            <a:off x="3352800" y="4527550"/>
            <a:ext cx="4267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40 records, 6 workers</a:t>
            </a:r>
          </a:p>
        </p:txBody>
      </p:sp>
      <p:sp>
        <p:nvSpPr>
          <p:cNvPr id="356412" name="Rectangle 60"/>
          <p:cNvSpPr>
            <a:spLocks noChangeArrowheads="1"/>
          </p:cNvSpPr>
          <p:nvPr/>
        </p:nvSpPr>
        <p:spPr bwMode="auto">
          <a:xfrm>
            <a:off x="3462338" y="5281613"/>
            <a:ext cx="10302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FF0000"/>
                </a:solidFill>
              </a:rPr>
              <a:t>O(</a:t>
            </a:r>
            <a:r>
              <a:rPr lang="en-US" i="1">
                <a:solidFill>
                  <a:srgbClr val="FF0000"/>
                </a:solidFill>
              </a:rPr>
              <a:t>N</a:t>
            </a:r>
            <a:r>
              <a:rPr lang="en-US">
                <a:solidFill>
                  <a:srgbClr val="FF0000"/>
                </a:solidFill>
              </a:rPr>
              <a:t>/</a:t>
            </a:r>
            <a:r>
              <a:rPr lang="en-US" i="1">
                <a:solidFill>
                  <a:srgbClr val="FF0000"/>
                </a:solidFill>
              </a:rPr>
              <a:t>k</a:t>
            </a:r>
            <a:r>
              <a:rPr lang="en-US">
                <a:solidFill>
                  <a:srgbClr val="FF0000"/>
                </a:solidFill>
              </a:rPr>
              <a:t>)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64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6412" grpId="0" build="p" autoUpdateAnimBg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A62388-6BBB-4E45-B512-CD3FE5C41105}" type="datetime1">
              <a:rPr lang="en-US"/>
              <a:pPr/>
              <a:t>10/29/12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Bill Howe, eScience Institute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01042-F8FF-EA4B-88A3-3DE2B7070CCE}" type="slidenum">
              <a:rPr lang="en-US"/>
              <a:pPr/>
              <a:t>38</a:t>
            </a:fld>
            <a:endParaRPr lang="en-US"/>
          </a:p>
        </p:txBody>
      </p:sp>
      <p:sp>
        <p:nvSpPr>
          <p:cNvPr id="3573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Taxonomy of Parallel Architectures</a:t>
            </a:r>
          </a:p>
        </p:txBody>
      </p:sp>
      <p:pic>
        <p:nvPicPr>
          <p:cNvPr id="357379" name="Picture 3" descr="&#10;fig3_1.gif                                                     0036066CMacintosh HD                   C346CA06: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263" y="1636713"/>
            <a:ext cx="8339137" cy="396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7380" name="Text Box 4"/>
          <p:cNvSpPr txBox="1">
            <a:spLocks noChangeArrowheads="1"/>
          </p:cNvSpPr>
          <p:nvPr/>
        </p:nvSpPr>
        <p:spPr bwMode="auto">
          <a:xfrm>
            <a:off x="6002338" y="4364038"/>
            <a:ext cx="2774950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>
                <a:solidFill>
                  <a:srgbClr val="41B74D"/>
                </a:solidFill>
              </a:rPr>
              <a:t>Easiest to program, but</a:t>
            </a:r>
            <a:r>
              <a:rPr lang="en-US" sz="4000" b="1">
                <a:solidFill>
                  <a:srgbClr val="41B74D"/>
                </a:solidFill>
              </a:rPr>
              <a:t> $$$$</a:t>
            </a:r>
          </a:p>
        </p:txBody>
      </p:sp>
      <p:grpSp>
        <p:nvGrpSpPr>
          <p:cNvPr id="357381" name="Group 5"/>
          <p:cNvGrpSpPr>
            <a:grpSpLocks/>
          </p:cNvGrpSpPr>
          <p:nvPr/>
        </p:nvGrpSpPr>
        <p:grpSpPr bwMode="auto">
          <a:xfrm>
            <a:off x="34925" y="1201738"/>
            <a:ext cx="6867525" cy="3214687"/>
            <a:chOff x="22" y="757"/>
            <a:chExt cx="4326" cy="2025"/>
          </a:xfrm>
        </p:grpSpPr>
        <p:sp>
          <p:nvSpPr>
            <p:cNvPr id="357382" name="AutoShape 6"/>
            <p:cNvSpPr>
              <a:spLocks noChangeArrowheads="1"/>
            </p:cNvSpPr>
            <p:nvPr/>
          </p:nvSpPr>
          <p:spPr bwMode="auto">
            <a:xfrm>
              <a:off x="22" y="919"/>
              <a:ext cx="1842" cy="1863"/>
            </a:xfrm>
            <a:prstGeom prst="roundRect">
              <a:avLst>
                <a:gd name="adj" fmla="val 16667"/>
              </a:avLst>
            </a:prstGeom>
            <a:noFill/>
            <a:ln w="508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7383" name="Text Box 7"/>
            <p:cNvSpPr txBox="1">
              <a:spLocks noChangeArrowheads="1"/>
            </p:cNvSpPr>
            <p:nvPr/>
          </p:nvSpPr>
          <p:spPr bwMode="auto">
            <a:xfrm>
              <a:off x="1748" y="757"/>
              <a:ext cx="260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</a:rPr>
                <a:t>Scales to 1000s of computers </a:t>
              </a:r>
            </a:p>
          </p:txBody>
        </p:sp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7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73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7380" grpId="0" build="p" autoUpdateAnimBg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67B69-9B56-0142-BEE3-E13A34C2B26E}" type="datetime1">
              <a:rPr lang="en-US"/>
              <a:pPr/>
              <a:t>10/29/12</a:t>
            </a:fld>
            <a:endParaRPr lang="en-US"/>
          </a:p>
        </p:txBody>
      </p:sp>
      <p:sp>
        <p:nvSpPr>
          <p:cNvPr id="2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Bill Howe, eScience Institute</a:t>
            </a:r>
          </a:p>
        </p:txBody>
      </p:sp>
      <p:sp>
        <p:nvSpPr>
          <p:cNvPr id="27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58825-11A2-BC40-82D2-6A77EE145AF0}" type="slidenum">
              <a:rPr lang="en-US"/>
              <a:pPr/>
              <a:t>39</a:t>
            </a:fld>
            <a:endParaRPr lang="en-US"/>
          </a:p>
        </p:txBody>
      </p:sp>
      <p:sp>
        <p:nvSpPr>
          <p:cNvPr id="359426" name="Title 1"/>
          <p:cNvSpPr>
            <a:spLocks noGrp="1"/>
          </p:cNvSpPr>
          <p:nvPr>
            <p:ph type="title" idx="4294967295"/>
          </p:nvPr>
        </p:nvSpPr>
        <p:spPr/>
        <p:txBody>
          <a:bodyPr anchor="ctr"/>
          <a:lstStyle/>
          <a:p>
            <a:r>
              <a:rPr lang="en-US"/>
              <a:t>Design Space</a:t>
            </a:r>
          </a:p>
        </p:txBody>
      </p:sp>
      <p:sp>
        <p:nvSpPr>
          <p:cNvPr id="39" name="Slide Number Placeholder 38"/>
          <p:cNvSpPr txBox="1">
            <a:spLocks noGrp="1"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 algn="r" eaLnBrk="1" hangingPunct="1"/>
            <a:fld id="{E85D4CA6-B37E-4D4B-8560-67DA502C2D7B}" type="slidenum">
              <a:rPr lang="en-US" sz="1200">
                <a:solidFill>
                  <a:srgbClr val="898989"/>
                </a:solidFill>
                <a:latin typeface="Calibri" charset="0"/>
                <a:cs typeface="ＭＳ Ｐゴシック" charset="0"/>
              </a:rPr>
              <a:pPr algn="r" eaLnBrk="1" hangingPunct="1"/>
              <a:t>39</a:t>
            </a:fld>
            <a:endParaRPr lang="en-US" sz="1200">
              <a:solidFill>
                <a:srgbClr val="898989"/>
              </a:solidFill>
              <a:latin typeface="Calibri" charset="0"/>
              <a:cs typeface="ＭＳ Ｐゴシック" charset="0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1409700" y="5575300"/>
            <a:ext cx="5715000" cy="1588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>
            <a:cxnSpLocks noChangeShapeType="1"/>
          </p:cNvCxnSpPr>
          <p:nvPr/>
        </p:nvCxnSpPr>
        <p:spPr bwMode="auto">
          <a:xfrm rot="5400000" flipH="1" flipV="1">
            <a:off x="-647699" y="3441700"/>
            <a:ext cx="3962400" cy="3175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 type="triangle" w="lg" len="lg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59430" name="TextBox 8"/>
          <p:cNvSpPr txBox="1">
            <a:spLocks noChangeArrowheads="1"/>
          </p:cNvSpPr>
          <p:nvPr/>
        </p:nvSpPr>
        <p:spPr bwMode="auto">
          <a:xfrm>
            <a:off x="5829300" y="5727700"/>
            <a:ext cx="13525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latin typeface="Calibri" charset="0"/>
                <a:cs typeface="ＭＳ Ｐゴシック" charset="0"/>
              </a:rPr>
              <a:t>Throughput</a:t>
            </a:r>
          </a:p>
        </p:txBody>
      </p:sp>
      <p:sp>
        <p:nvSpPr>
          <p:cNvPr id="359431" name="TextBox 9"/>
          <p:cNvSpPr txBox="1">
            <a:spLocks noChangeArrowheads="1"/>
          </p:cNvSpPr>
          <p:nvPr/>
        </p:nvSpPr>
        <p:spPr bwMode="auto">
          <a:xfrm>
            <a:off x="1333500" y="5727700"/>
            <a:ext cx="9842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latin typeface="Calibri" charset="0"/>
                <a:cs typeface="ＭＳ Ｐゴシック" charset="0"/>
              </a:rPr>
              <a:t>Latency</a:t>
            </a:r>
          </a:p>
        </p:txBody>
      </p:sp>
      <p:sp>
        <p:nvSpPr>
          <p:cNvPr id="359432" name="TextBox 10"/>
          <p:cNvSpPr txBox="1">
            <a:spLocks noChangeArrowheads="1"/>
          </p:cNvSpPr>
          <p:nvPr/>
        </p:nvSpPr>
        <p:spPr bwMode="auto">
          <a:xfrm>
            <a:off x="342900" y="1689100"/>
            <a:ext cx="9588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latin typeface="Calibri" charset="0"/>
                <a:cs typeface="ＭＳ Ｐゴシック" charset="0"/>
              </a:rPr>
              <a:t>Internet</a:t>
            </a:r>
          </a:p>
        </p:txBody>
      </p:sp>
      <p:sp>
        <p:nvSpPr>
          <p:cNvPr id="359433" name="TextBox 11"/>
          <p:cNvSpPr txBox="1">
            <a:spLocks noChangeArrowheads="1"/>
          </p:cNvSpPr>
          <p:nvPr/>
        </p:nvSpPr>
        <p:spPr bwMode="auto">
          <a:xfrm>
            <a:off x="312738" y="4356100"/>
            <a:ext cx="895350" cy="91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800">
                <a:latin typeface="Calibri" charset="0"/>
                <a:cs typeface="ＭＳ Ｐゴシック" charset="0"/>
              </a:rPr>
              <a:t>Private</a:t>
            </a:r>
          </a:p>
          <a:p>
            <a:pPr algn="ctr" eaLnBrk="1" hangingPunct="1"/>
            <a:r>
              <a:rPr lang="en-US" sz="1800">
                <a:latin typeface="Calibri" charset="0"/>
                <a:cs typeface="ＭＳ Ｐゴシック" charset="0"/>
              </a:rPr>
              <a:t>data</a:t>
            </a:r>
          </a:p>
          <a:p>
            <a:pPr algn="ctr" eaLnBrk="1" hangingPunct="1"/>
            <a:r>
              <a:rPr lang="en-US" sz="1800">
                <a:latin typeface="Calibri" charset="0"/>
                <a:cs typeface="ＭＳ Ｐゴシック" charset="0"/>
              </a:rPr>
              <a:t>center</a:t>
            </a:r>
          </a:p>
        </p:txBody>
      </p:sp>
      <p:cxnSp>
        <p:nvCxnSpPr>
          <p:cNvPr id="13" name="Straight Arrow Connector 12"/>
          <p:cNvCxnSpPr>
            <a:cxnSpLocks noChangeShapeType="1"/>
          </p:cNvCxnSpPr>
          <p:nvPr/>
        </p:nvCxnSpPr>
        <p:spPr bwMode="auto">
          <a:xfrm flipV="1">
            <a:off x="1485900" y="3517900"/>
            <a:ext cx="2057400" cy="182880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 type="triangle" w="lg" len="lg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59435" name="TextBox 15"/>
          <p:cNvSpPr txBox="1">
            <a:spLocks noChangeArrowheads="1"/>
          </p:cNvSpPr>
          <p:nvPr/>
        </p:nvSpPr>
        <p:spPr bwMode="auto">
          <a:xfrm>
            <a:off x="2667000" y="2763838"/>
            <a:ext cx="9207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800">
                <a:latin typeface="Calibri" charset="0"/>
                <a:cs typeface="ＭＳ Ｐゴシック" charset="0"/>
              </a:rPr>
              <a:t>Data-</a:t>
            </a:r>
          </a:p>
          <a:p>
            <a:pPr algn="ctr" eaLnBrk="1" hangingPunct="1"/>
            <a:r>
              <a:rPr lang="en-US" sz="1800">
                <a:latin typeface="Calibri" charset="0"/>
                <a:cs typeface="ＭＳ Ｐゴシック" charset="0"/>
              </a:rPr>
              <a:t>parallel</a:t>
            </a:r>
          </a:p>
        </p:txBody>
      </p:sp>
      <p:sp>
        <p:nvSpPr>
          <p:cNvPr id="359436" name="TextBox 16"/>
          <p:cNvSpPr txBox="1">
            <a:spLocks noChangeArrowheads="1"/>
          </p:cNvSpPr>
          <p:nvPr/>
        </p:nvSpPr>
        <p:spPr bwMode="auto">
          <a:xfrm>
            <a:off x="1481138" y="3865563"/>
            <a:ext cx="10096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latin typeface="Calibri" charset="0"/>
                <a:cs typeface="ＭＳ Ｐゴシック" charset="0"/>
              </a:rPr>
              <a:t>Shared</a:t>
            </a:r>
          </a:p>
          <a:p>
            <a:pPr eaLnBrk="1" hangingPunct="1"/>
            <a:r>
              <a:rPr lang="en-US" sz="1800">
                <a:latin typeface="Calibri" charset="0"/>
                <a:cs typeface="ＭＳ Ｐゴシック" charset="0"/>
              </a:rPr>
              <a:t>memory</a:t>
            </a:r>
          </a:p>
        </p:txBody>
      </p:sp>
      <p:cxnSp>
        <p:nvCxnSpPr>
          <p:cNvPr id="20" name="Straight Arrow Connector 19"/>
          <p:cNvCxnSpPr>
            <a:cxnSpLocks noChangeShapeType="1"/>
          </p:cNvCxnSpPr>
          <p:nvPr/>
        </p:nvCxnSpPr>
        <p:spPr bwMode="auto">
          <a:xfrm rot="5400000" flipH="1" flipV="1">
            <a:off x="6629400" y="3632200"/>
            <a:ext cx="1905000" cy="1828800"/>
          </a:xfrm>
          <a:prstGeom prst="straightConnector1">
            <a:avLst/>
          </a:prstGeom>
          <a:noFill/>
          <a:ln w="38100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" name="Straight Arrow Connector 25"/>
          <p:cNvCxnSpPr>
            <a:cxnSpLocks noChangeShapeType="1"/>
          </p:cNvCxnSpPr>
          <p:nvPr/>
        </p:nvCxnSpPr>
        <p:spPr bwMode="auto">
          <a:xfrm flipV="1">
            <a:off x="3619500" y="3517900"/>
            <a:ext cx="4953000" cy="76200"/>
          </a:xfrm>
          <a:prstGeom prst="straightConnector1">
            <a:avLst/>
          </a:prstGeom>
          <a:noFill/>
          <a:ln w="38100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9" name="Rectangle 28"/>
          <p:cNvSpPr/>
          <p:nvPr/>
        </p:nvSpPr>
        <p:spPr>
          <a:xfrm>
            <a:off x="7200900" y="3441700"/>
            <a:ext cx="838200" cy="533400"/>
          </a:xfrm>
          <a:prstGeom prst="rect">
            <a:avLst/>
          </a:prstGeom>
          <a:solidFill>
            <a:srgbClr val="FFC000"/>
          </a:solidFill>
          <a:ln>
            <a:noFill/>
          </a:ln>
          <a:scene3d>
            <a:camera prst="obliqueTopRight">
              <a:rot lat="0" lon="0" rev="0"/>
            </a:camera>
            <a:lightRig rig="threePt" dir="t"/>
          </a:scene3d>
          <a:sp3d extrusionH="1270000">
            <a:bevelB/>
            <a:extrusionClr>
              <a:schemeClr val="tx2">
                <a:lumMod val="20000"/>
                <a:lumOff val="80000"/>
              </a:schemeClr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chemeClr val="tx1"/>
                </a:solidFill>
              </a:rPr>
              <a:t>Dryad</a:t>
            </a:r>
          </a:p>
        </p:txBody>
      </p:sp>
      <p:sp>
        <p:nvSpPr>
          <p:cNvPr id="30" name="Rectangle 29"/>
          <p:cNvSpPr/>
          <p:nvPr/>
        </p:nvSpPr>
        <p:spPr>
          <a:xfrm>
            <a:off x="3467100" y="3517900"/>
            <a:ext cx="838200" cy="533400"/>
          </a:xfrm>
          <a:prstGeom prst="rect">
            <a:avLst/>
          </a:prstGeom>
          <a:solidFill>
            <a:srgbClr val="FFFF99"/>
          </a:solidFill>
          <a:ln>
            <a:noFill/>
          </a:ln>
          <a:scene3d>
            <a:camera prst="obliqueTopRight">
              <a:rot lat="0" lon="0" rev="0"/>
            </a:camera>
            <a:lightRig rig="threePt" dir="t"/>
          </a:scene3d>
          <a:sp3d extrusionH="1270000">
            <a:bevelB/>
            <a:extrusionClr>
              <a:schemeClr val="tx2">
                <a:lumMod val="20000"/>
                <a:lumOff val="80000"/>
              </a:schemeClr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chemeClr val="tx1"/>
                </a:solidFill>
              </a:rPr>
              <a:t>Search</a:t>
            </a:r>
          </a:p>
        </p:txBody>
      </p:sp>
      <p:sp>
        <p:nvSpPr>
          <p:cNvPr id="31" name="Rectangle 30"/>
          <p:cNvSpPr/>
          <p:nvPr/>
        </p:nvSpPr>
        <p:spPr>
          <a:xfrm>
            <a:off x="5676900" y="4889500"/>
            <a:ext cx="838200" cy="533400"/>
          </a:xfrm>
          <a:prstGeom prst="rect">
            <a:avLst/>
          </a:prstGeom>
          <a:solidFill>
            <a:srgbClr val="FFFF99"/>
          </a:solidFill>
          <a:ln>
            <a:noFill/>
          </a:ln>
          <a:scene3d>
            <a:camera prst="obliqueTopRight">
              <a:rot lat="0" lon="0" rev="0"/>
            </a:camera>
            <a:lightRig rig="threePt" dir="t"/>
          </a:scene3d>
          <a:sp3d extrusionH="1270000">
            <a:bevelB/>
            <a:extrusionClr>
              <a:schemeClr val="tx2">
                <a:lumMod val="20000"/>
                <a:lumOff val="80000"/>
              </a:schemeClr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chemeClr val="tx1"/>
                </a:solidFill>
              </a:rPr>
              <a:t>HPC</a:t>
            </a:r>
          </a:p>
        </p:txBody>
      </p:sp>
      <p:sp>
        <p:nvSpPr>
          <p:cNvPr id="32" name="Rectangle 31"/>
          <p:cNvSpPr/>
          <p:nvPr/>
        </p:nvSpPr>
        <p:spPr>
          <a:xfrm>
            <a:off x="6671974" y="1498779"/>
            <a:ext cx="990600" cy="550381"/>
          </a:xfrm>
          <a:prstGeom prst="rect">
            <a:avLst/>
          </a:prstGeom>
          <a:solidFill>
            <a:srgbClr val="FFFF99"/>
          </a:solidFill>
          <a:ln>
            <a:noFill/>
          </a:ln>
          <a:scene3d>
            <a:camera prst="obliqueTopRight">
              <a:rot lat="0" lon="0" rev="0"/>
            </a:camera>
            <a:lightRig rig="threePt" dir="t"/>
          </a:scene3d>
          <a:sp3d extrusionH="1270000">
            <a:bevelB/>
            <a:extrusionClr>
              <a:schemeClr val="tx2">
                <a:lumMod val="20000"/>
                <a:lumOff val="80000"/>
              </a:schemeClr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chemeClr val="tx1"/>
                </a:solidFill>
              </a:rPr>
              <a:t>Grid</a:t>
            </a:r>
          </a:p>
        </p:txBody>
      </p:sp>
      <p:sp>
        <p:nvSpPr>
          <p:cNvPr id="38" name="Rectangle 37"/>
          <p:cNvSpPr/>
          <p:nvPr/>
        </p:nvSpPr>
        <p:spPr>
          <a:xfrm>
            <a:off x="1943100" y="4889500"/>
            <a:ext cx="1219200" cy="533400"/>
          </a:xfrm>
          <a:prstGeom prst="rect">
            <a:avLst/>
          </a:prstGeom>
          <a:solidFill>
            <a:srgbClr val="FFFF99"/>
          </a:solidFill>
          <a:ln>
            <a:noFill/>
          </a:ln>
          <a:scene3d>
            <a:camera prst="obliqueTopRight">
              <a:rot lat="0" lon="0" rev="0"/>
            </a:camera>
            <a:lightRig rig="threePt" dir="t"/>
          </a:scene3d>
          <a:sp3d extrusionH="2540000">
            <a:bevelB/>
            <a:extrusionClr>
              <a:schemeClr val="tx2">
                <a:lumMod val="20000"/>
                <a:lumOff val="80000"/>
              </a:schemeClr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dirty="0">
                <a:solidFill>
                  <a:schemeClr val="tx1"/>
                </a:solidFill>
              </a:rPr>
              <a:t>Transaction</a:t>
            </a:r>
          </a:p>
        </p:txBody>
      </p:sp>
      <p:sp>
        <p:nvSpPr>
          <p:cNvPr id="359444" name="Rectangle 20"/>
          <p:cNvSpPr>
            <a:spLocks noChangeArrowheads="1"/>
          </p:cNvSpPr>
          <p:nvPr/>
        </p:nvSpPr>
        <p:spPr bwMode="auto">
          <a:xfrm>
            <a:off x="7221538" y="3454400"/>
            <a:ext cx="785812" cy="49847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DISC</a:t>
            </a:r>
          </a:p>
        </p:txBody>
      </p:sp>
      <p:sp>
        <p:nvSpPr>
          <p:cNvPr id="359445" name="Text Box 21"/>
          <p:cNvSpPr txBox="1">
            <a:spLocks noChangeArrowheads="1"/>
          </p:cNvSpPr>
          <p:nvPr/>
        </p:nvSpPr>
        <p:spPr bwMode="auto">
          <a:xfrm>
            <a:off x="6789738" y="2355850"/>
            <a:ext cx="13223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FF0000"/>
                </a:solidFill>
              </a:rPr>
              <a:t>This talk</a:t>
            </a:r>
          </a:p>
        </p:txBody>
      </p:sp>
      <p:sp>
        <p:nvSpPr>
          <p:cNvPr id="359446" name="Freeform 22"/>
          <p:cNvSpPr>
            <a:spLocks/>
          </p:cNvSpPr>
          <p:nvPr/>
        </p:nvSpPr>
        <p:spPr bwMode="auto">
          <a:xfrm>
            <a:off x="8085138" y="2543175"/>
            <a:ext cx="546100" cy="546100"/>
          </a:xfrm>
          <a:custGeom>
            <a:avLst/>
            <a:gdLst>
              <a:gd name="T0" fmla="*/ 0 w 344"/>
              <a:gd name="T1" fmla="*/ 14 h 344"/>
              <a:gd name="T2" fmla="*/ 314 w 344"/>
              <a:gd name="T3" fmla="*/ 55 h 344"/>
              <a:gd name="T4" fmla="*/ 182 w 344"/>
              <a:gd name="T5" fmla="*/ 344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44" h="344">
                <a:moveTo>
                  <a:pt x="0" y="14"/>
                </a:moveTo>
                <a:cubicBezTo>
                  <a:pt x="142" y="7"/>
                  <a:pt x="284" y="0"/>
                  <a:pt x="314" y="55"/>
                </a:cubicBezTo>
                <a:cubicBezTo>
                  <a:pt x="344" y="110"/>
                  <a:pt x="263" y="227"/>
                  <a:pt x="182" y="344"/>
                </a:cubicBezTo>
              </a:path>
            </a:pathLst>
          </a:custGeom>
          <a:noFill/>
          <a:ln w="254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9447" name="Text Box 23"/>
          <p:cNvSpPr txBox="1">
            <a:spLocks noChangeArrowheads="1"/>
          </p:cNvSpPr>
          <p:nvPr/>
        </p:nvSpPr>
        <p:spPr bwMode="auto">
          <a:xfrm>
            <a:off x="4000500" y="6362700"/>
            <a:ext cx="3549650" cy="396875"/>
          </a:xfrm>
          <a:prstGeom prst="rect">
            <a:avLst/>
          </a:prstGeom>
          <a:solidFill>
            <a:srgbClr val="F3F3F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i="1"/>
              <a:t>slide src: Michael Isard, MSR</a:t>
            </a: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E1A87-2965-BD4C-930B-7266289817F3}" type="datetime1">
              <a:rPr lang="en-US" smtClean="0"/>
              <a:pPr/>
              <a:t>10/29/12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Bill Howe, eScience Institute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0DC93-4935-904A-A35B-D9D8A9FF88B0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100" y="1152525"/>
            <a:ext cx="7785100" cy="490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3757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8C3B4-4202-3640-982B-EF96064910EC}" type="datetime1">
              <a:rPr lang="en-US"/>
              <a:pPr/>
              <a:t>10/29/12</a:t>
            </a:fld>
            <a:endParaRPr lang="en-US"/>
          </a:p>
        </p:txBody>
      </p:sp>
      <p:sp>
        <p:nvSpPr>
          <p:cNvPr id="4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Bill Howe, eScience Institute</a:t>
            </a:r>
          </a:p>
        </p:txBody>
      </p:sp>
      <p:sp>
        <p:nvSpPr>
          <p:cNvPr id="4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0F0B1-65B0-0845-B3C0-A1F301718256}" type="slidenum">
              <a:rPr lang="en-US"/>
              <a:pPr/>
              <a:t>40</a:t>
            </a:fld>
            <a:endParaRPr lang="en-US"/>
          </a:p>
        </p:txBody>
      </p:sp>
      <p:sp>
        <p:nvSpPr>
          <p:cNvPr id="361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900">
                <a:solidFill>
                  <a:srgbClr val="000000"/>
                </a:solidFill>
                <a:latin typeface="Lucida Grande" charset="0"/>
              </a:rPr>
              <a:t>Some distributed algorithm…</a:t>
            </a:r>
          </a:p>
        </p:txBody>
      </p:sp>
      <p:sp>
        <p:nvSpPr>
          <p:cNvPr id="361475" name="Rectangle 3"/>
          <p:cNvSpPr>
            <a:spLocks noChangeArrowheads="1"/>
          </p:cNvSpPr>
          <p:nvPr/>
        </p:nvSpPr>
        <p:spPr bwMode="auto">
          <a:xfrm>
            <a:off x="1500188" y="2901950"/>
            <a:ext cx="752475" cy="677863"/>
          </a:xfrm>
          <a:prstGeom prst="rect">
            <a:avLst/>
          </a:prstGeom>
          <a:solidFill>
            <a:srgbClr val="FFCC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1476" name="Rectangle 4"/>
          <p:cNvSpPr>
            <a:spLocks noChangeArrowheads="1"/>
          </p:cNvSpPr>
          <p:nvPr/>
        </p:nvSpPr>
        <p:spPr bwMode="auto">
          <a:xfrm>
            <a:off x="2657475" y="2901950"/>
            <a:ext cx="752475" cy="677863"/>
          </a:xfrm>
          <a:prstGeom prst="rect">
            <a:avLst/>
          </a:prstGeom>
          <a:solidFill>
            <a:srgbClr val="FFCC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1477" name="Rectangle 5"/>
          <p:cNvSpPr>
            <a:spLocks noChangeArrowheads="1"/>
          </p:cNvSpPr>
          <p:nvPr/>
        </p:nvSpPr>
        <p:spPr bwMode="auto">
          <a:xfrm>
            <a:off x="3814763" y="2901950"/>
            <a:ext cx="752475" cy="677863"/>
          </a:xfrm>
          <a:prstGeom prst="rect">
            <a:avLst/>
          </a:prstGeom>
          <a:solidFill>
            <a:srgbClr val="FFCC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1478" name="Rectangle 6"/>
          <p:cNvSpPr>
            <a:spLocks noChangeArrowheads="1"/>
          </p:cNvSpPr>
          <p:nvPr/>
        </p:nvSpPr>
        <p:spPr bwMode="auto">
          <a:xfrm>
            <a:off x="4972050" y="2901950"/>
            <a:ext cx="752475" cy="677863"/>
          </a:xfrm>
          <a:prstGeom prst="rect">
            <a:avLst/>
          </a:prstGeom>
          <a:solidFill>
            <a:srgbClr val="FFCC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1479" name="Rectangle 7"/>
          <p:cNvSpPr>
            <a:spLocks noChangeArrowheads="1"/>
          </p:cNvSpPr>
          <p:nvPr/>
        </p:nvSpPr>
        <p:spPr bwMode="auto">
          <a:xfrm>
            <a:off x="6129338" y="2901950"/>
            <a:ext cx="752475" cy="677863"/>
          </a:xfrm>
          <a:prstGeom prst="rect">
            <a:avLst/>
          </a:prstGeom>
          <a:solidFill>
            <a:srgbClr val="FFCC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1480" name="Rectangle 8"/>
          <p:cNvSpPr>
            <a:spLocks noChangeArrowheads="1"/>
          </p:cNvSpPr>
          <p:nvPr/>
        </p:nvSpPr>
        <p:spPr bwMode="auto">
          <a:xfrm>
            <a:off x="7286625" y="2887663"/>
            <a:ext cx="752475" cy="677862"/>
          </a:xfrm>
          <a:prstGeom prst="rect">
            <a:avLst/>
          </a:prstGeom>
          <a:solidFill>
            <a:srgbClr val="FFCC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1481" name="Rectangle 9"/>
          <p:cNvSpPr>
            <a:spLocks noChangeArrowheads="1"/>
          </p:cNvSpPr>
          <p:nvPr/>
        </p:nvSpPr>
        <p:spPr bwMode="auto">
          <a:xfrm>
            <a:off x="2406650" y="4489450"/>
            <a:ext cx="752475" cy="677863"/>
          </a:xfrm>
          <a:prstGeom prst="rect">
            <a:avLst/>
          </a:prstGeom>
          <a:solidFill>
            <a:srgbClr val="FFCC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1482" name="Rectangle 10"/>
          <p:cNvSpPr>
            <a:spLocks noChangeArrowheads="1"/>
          </p:cNvSpPr>
          <p:nvPr/>
        </p:nvSpPr>
        <p:spPr bwMode="auto">
          <a:xfrm>
            <a:off x="3563938" y="4489450"/>
            <a:ext cx="752475" cy="677863"/>
          </a:xfrm>
          <a:prstGeom prst="rect">
            <a:avLst/>
          </a:prstGeom>
          <a:solidFill>
            <a:srgbClr val="FFCC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1483" name="Rectangle 11"/>
          <p:cNvSpPr>
            <a:spLocks noChangeArrowheads="1"/>
          </p:cNvSpPr>
          <p:nvPr/>
        </p:nvSpPr>
        <p:spPr bwMode="auto">
          <a:xfrm>
            <a:off x="4721225" y="4489450"/>
            <a:ext cx="752475" cy="677863"/>
          </a:xfrm>
          <a:prstGeom prst="rect">
            <a:avLst/>
          </a:prstGeom>
          <a:solidFill>
            <a:srgbClr val="FFCC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1484" name="Rectangle 12"/>
          <p:cNvSpPr>
            <a:spLocks noChangeArrowheads="1"/>
          </p:cNvSpPr>
          <p:nvPr/>
        </p:nvSpPr>
        <p:spPr bwMode="auto">
          <a:xfrm>
            <a:off x="5878513" y="4489450"/>
            <a:ext cx="752475" cy="677863"/>
          </a:xfrm>
          <a:prstGeom prst="rect">
            <a:avLst/>
          </a:prstGeom>
          <a:solidFill>
            <a:srgbClr val="FFCC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cxnSp>
        <p:nvCxnSpPr>
          <p:cNvPr id="361485" name="AutoShape 13"/>
          <p:cNvCxnSpPr>
            <a:cxnSpLocks noChangeShapeType="1"/>
            <a:stCxn id="361475" idx="2"/>
            <a:endCxn id="361481" idx="0"/>
          </p:cNvCxnSpPr>
          <p:nvPr/>
        </p:nvCxnSpPr>
        <p:spPr bwMode="auto">
          <a:xfrm>
            <a:off x="1876425" y="3579813"/>
            <a:ext cx="906463" cy="90963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61486" name="AutoShape 14"/>
          <p:cNvCxnSpPr>
            <a:cxnSpLocks noChangeShapeType="1"/>
            <a:stCxn id="361476" idx="2"/>
            <a:endCxn id="361481" idx="0"/>
          </p:cNvCxnSpPr>
          <p:nvPr/>
        </p:nvCxnSpPr>
        <p:spPr bwMode="auto">
          <a:xfrm flipH="1">
            <a:off x="2782888" y="3579813"/>
            <a:ext cx="250825" cy="90963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61487" name="AutoShape 15"/>
          <p:cNvCxnSpPr>
            <a:cxnSpLocks noChangeShapeType="1"/>
            <a:stCxn id="361475" idx="2"/>
            <a:endCxn id="361482" idx="0"/>
          </p:cNvCxnSpPr>
          <p:nvPr/>
        </p:nvCxnSpPr>
        <p:spPr bwMode="auto">
          <a:xfrm>
            <a:off x="1876425" y="3579813"/>
            <a:ext cx="2063750" cy="90963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61488" name="AutoShape 16"/>
          <p:cNvCxnSpPr>
            <a:cxnSpLocks noChangeShapeType="1"/>
            <a:stCxn id="361476" idx="2"/>
            <a:endCxn id="361482" idx="0"/>
          </p:cNvCxnSpPr>
          <p:nvPr/>
        </p:nvCxnSpPr>
        <p:spPr bwMode="auto">
          <a:xfrm>
            <a:off x="3033713" y="3579813"/>
            <a:ext cx="906462" cy="90963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61489" name="AutoShape 17"/>
          <p:cNvCxnSpPr>
            <a:cxnSpLocks noChangeShapeType="1"/>
            <a:stCxn id="361477" idx="2"/>
            <a:endCxn id="361482" idx="0"/>
          </p:cNvCxnSpPr>
          <p:nvPr/>
        </p:nvCxnSpPr>
        <p:spPr bwMode="auto">
          <a:xfrm flipH="1">
            <a:off x="3940175" y="3579813"/>
            <a:ext cx="250825" cy="90963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61490" name="AutoShape 18"/>
          <p:cNvCxnSpPr>
            <a:cxnSpLocks noChangeShapeType="1"/>
            <a:stCxn id="361477" idx="2"/>
            <a:endCxn id="361484" idx="0"/>
          </p:cNvCxnSpPr>
          <p:nvPr/>
        </p:nvCxnSpPr>
        <p:spPr bwMode="auto">
          <a:xfrm>
            <a:off x="4191000" y="3579813"/>
            <a:ext cx="2063750" cy="90963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61491" name="AutoShape 19"/>
          <p:cNvCxnSpPr>
            <a:cxnSpLocks noChangeShapeType="1"/>
            <a:stCxn id="361478" idx="2"/>
            <a:endCxn id="361483" idx="0"/>
          </p:cNvCxnSpPr>
          <p:nvPr/>
        </p:nvCxnSpPr>
        <p:spPr bwMode="auto">
          <a:xfrm flipH="1">
            <a:off x="5097463" y="3579813"/>
            <a:ext cx="250825" cy="90963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61492" name="AutoShape 20"/>
          <p:cNvCxnSpPr>
            <a:cxnSpLocks noChangeShapeType="1"/>
            <a:stCxn id="361478" idx="2"/>
            <a:endCxn id="361484" idx="0"/>
          </p:cNvCxnSpPr>
          <p:nvPr/>
        </p:nvCxnSpPr>
        <p:spPr bwMode="auto">
          <a:xfrm>
            <a:off x="5348288" y="3579813"/>
            <a:ext cx="906462" cy="90963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61493" name="AutoShape 21"/>
          <p:cNvCxnSpPr>
            <a:cxnSpLocks noChangeShapeType="1"/>
            <a:stCxn id="361479" idx="2"/>
            <a:endCxn id="361484" idx="0"/>
          </p:cNvCxnSpPr>
          <p:nvPr/>
        </p:nvCxnSpPr>
        <p:spPr bwMode="auto">
          <a:xfrm flipH="1">
            <a:off x="6254750" y="3579813"/>
            <a:ext cx="250825" cy="90963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61494" name="AutoShape 22"/>
          <p:cNvCxnSpPr>
            <a:cxnSpLocks noChangeShapeType="1"/>
            <a:stCxn id="361480" idx="2"/>
            <a:endCxn id="361484" idx="0"/>
          </p:cNvCxnSpPr>
          <p:nvPr/>
        </p:nvCxnSpPr>
        <p:spPr bwMode="auto">
          <a:xfrm flipH="1">
            <a:off x="6254750" y="3565525"/>
            <a:ext cx="1408113" cy="9239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61495" name="AutoShape 23"/>
          <p:cNvCxnSpPr>
            <a:cxnSpLocks noChangeShapeType="1"/>
            <a:stCxn id="361477" idx="2"/>
            <a:endCxn id="361483" idx="0"/>
          </p:cNvCxnSpPr>
          <p:nvPr/>
        </p:nvCxnSpPr>
        <p:spPr bwMode="auto">
          <a:xfrm>
            <a:off x="4191000" y="3579813"/>
            <a:ext cx="906463" cy="90963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61496" name="AutoShape 24"/>
          <p:cNvCxnSpPr>
            <a:cxnSpLocks noChangeShapeType="1"/>
            <a:stCxn id="361476" idx="2"/>
            <a:endCxn id="361483" idx="0"/>
          </p:cNvCxnSpPr>
          <p:nvPr/>
        </p:nvCxnSpPr>
        <p:spPr bwMode="auto">
          <a:xfrm>
            <a:off x="3033713" y="3579813"/>
            <a:ext cx="2063750" cy="90963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61497" name="AutoShape 25"/>
          <p:cNvCxnSpPr>
            <a:cxnSpLocks noChangeShapeType="1"/>
            <a:stCxn id="361480" idx="2"/>
            <a:endCxn id="361483" idx="0"/>
          </p:cNvCxnSpPr>
          <p:nvPr/>
        </p:nvCxnSpPr>
        <p:spPr bwMode="auto">
          <a:xfrm flipH="1">
            <a:off x="5097463" y="3565525"/>
            <a:ext cx="2565400" cy="9239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61498" name="AutoShape 26"/>
          <p:cNvCxnSpPr>
            <a:cxnSpLocks noChangeShapeType="1"/>
            <a:stCxn id="361479" idx="2"/>
            <a:endCxn id="361481" idx="0"/>
          </p:cNvCxnSpPr>
          <p:nvPr/>
        </p:nvCxnSpPr>
        <p:spPr bwMode="auto">
          <a:xfrm flipH="1">
            <a:off x="2782888" y="3579813"/>
            <a:ext cx="3722687" cy="90963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61499" name="AutoShape 27"/>
          <p:cNvCxnSpPr>
            <a:cxnSpLocks noChangeShapeType="1"/>
            <a:stCxn id="361500" idx="3"/>
            <a:endCxn id="361475" idx="0"/>
          </p:cNvCxnSpPr>
          <p:nvPr/>
        </p:nvCxnSpPr>
        <p:spPr bwMode="auto">
          <a:xfrm>
            <a:off x="1874838" y="2287588"/>
            <a:ext cx="1587" cy="61436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61500" name="AutoShape 28"/>
          <p:cNvSpPr>
            <a:spLocks noChangeArrowheads="1"/>
          </p:cNvSpPr>
          <p:nvPr/>
        </p:nvSpPr>
        <p:spPr bwMode="auto">
          <a:xfrm>
            <a:off x="1554163" y="1703388"/>
            <a:ext cx="641350" cy="584200"/>
          </a:xfrm>
          <a:prstGeom prst="can">
            <a:avLst>
              <a:gd name="adj" fmla="val 25000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cxnSp>
        <p:nvCxnSpPr>
          <p:cNvPr id="361501" name="AutoShape 29"/>
          <p:cNvCxnSpPr>
            <a:cxnSpLocks noChangeShapeType="1"/>
            <a:stCxn id="361502" idx="3"/>
            <a:endCxn id="361476" idx="0"/>
          </p:cNvCxnSpPr>
          <p:nvPr/>
        </p:nvCxnSpPr>
        <p:spPr bwMode="auto">
          <a:xfrm flipH="1">
            <a:off x="3033713" y="2287588"/>
            <a:ext cx="7937" cy="61436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61502" name="AutoShape 30"/>
          <p:cNvSpPr>
            <a:spLocks noChangeArrowheads="1"/>
          </p:cNvSpPr>
          <p:nvPr/>
        </p:nvSpPr>
        <p:spPr bwMode="auto">
          <a:xfrm>
            <a:off x="2720975" y="1703388"/>
            <a:ext cx="641350" cy="584200"/>
          </a:xfrm>
          <a:prstGeom prst="can">
            <a:avLst>
              <a:gd name="adj" fmla="val 25000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cxnSp>
        <p:nvCxnSpPr>
          <p:cNvPr id="361503" name="AutoShape 31"/>
          <p:cNvCxnSpPr>
            <a:cxnSpLocks noChangeShapeType="1"/>
            <a:stCxn id="361504" idx="3"/>
            <a:endCxn id="361477" idx="0"/>
          </p:cNvCxnSpPr>
          <p:nvPr/>
        </p:nvCxnSpPr>
        <p:spPr bwMode="auto">
          <a:xfrm flipH="1">
            <a:off x="4191000" y="2287588"/>
            <a:ext cx="1588" cy="61436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61504" name="AutoShape 32"/>
          <p:cNvSpPr>
            <a:spLocks noChangeArrowheads="1"/>
          </p:cNvSpPr>
          <p:nvPr/>
        </p:nvSpPr>
        <p:spPr bwMode="auto">
          <a:xfrm>
            <a:off x="3871913" y="1703388"/>
            <a:ext cx="641350" cy="584200"/>
          </a:xfrm>
          <a:prstGeom prst="can">
            <a:avLst>
              <a:gd name="adj" fmla="val 25000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cxnSp>
        <p:nvCxnSpPr>
          <p:cNvPr id="361505" name="AutoShape 33"/>
          <p:cNvCxnSpPr>
            <a:cxnSpLocks noChangeShapeType="1"/>
            <a:stCxn id="361506" idx="3"/>
            <a:endCxn id="361478" idx="0"/>
          </p:cNvCxnSpPr>
          <p:nvPr/>
        </p:nvCxnSpPr>
        <p:spPr bwMode="auto">
          <a:xfrm flipH="1">
            <a:off x="5348288" y="2287588"/>
            <a:ext cx="3175" cy="61436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61506" name="AutoShape 34"/>
          <p:cNvSpPr>
            <a:spLocks noChangeArrowheads="1"/>
          </p:cNvSpPr>
          <p:nvPr/>
        </p:nvSpPr>
        <p:spPr bwMode="auto">
          <a:xfrm>
            <a:off x="5030788" y="1703388"/>
            <a:ext cx="641350" cy="584200"/>
          </a:xfrm>
          <a:prstGeom prst="can">
            <a:avLst>
              <a:gd name="adj" fmla="val 25000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cxnSp>
        <p:nvCxnSpPr>
          <p:cNvPr id="361507" name="AutoShape 35"/>
          <p:cNvCxnSpPr>
            <a:cxnSpLocks noChangeShapeType="1"/>
            <a:stCxn id="361508" idx="3"/>
            <a:endCxn id="361479" idx="0"/>
          </p:cNvCxnSpPr>
          <p:nvPr/>
        </p:nvCxnSpPr>
        <p:spPr bwMode="auto">
          <a:xfrm>
            <a:off x="6503988" y="2287588"/>
            <a:ext cx="1587" cy="61436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61508" name="AutoShape 36"/>
          <p:cNvSpPr>
            <a:spLocks noChangeArrowheads="1"/>
          </p:cNvSpPr>
          <p:nvPr/>
        </p:nvSpPr>
        <p:spPr bwMode="auto">
          <a:xfrm>
            <a:off x="6183313" y="1703388"/>
            <a:ext cx="641350" cy="584200"/>
          </a:xfrm>
          <a:prstGeom prst="can">
            <a:avLst>
              <a:gd name="adj" fmla="val 25000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cxnSp>
        <p:nvCxnSpPr>
          <p:cNvPr id="361509" name="AutoShape 37"/>
          <p:cNvCxnSpPr>
            <a:cxnSpLocks noChangeShapeType="1"/>
            <a:stCxn id="361510" idx="3"/>
            <a:endCxn id="361480" idx="0"/>
          </p:cNvCxnSpPr>
          <p:nvPr/>
        </p:nvCxnSpPr>
        <p:spPr bwMode="auto">
          <a:xfrm flipH="1">
            <a:off x="7662863" y="2287588"/>
            <a:ext cx="6350" cy="6000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61510" name="AutoShape 38"/>
          <p:cNvSpPr>
            <a:spLocks noChangeArrowheads="1"/>
          </p:cNvSpPr>
          <p:nvPr/>
        </p:nvSpPr>
        <p:spPr bwMode="auto">
          <a:xfrm>
            <a:off x="7348538" y="1703388"/>
            <a:ext cx="641350" cy="584200"/>
          </a:xfrm>
          <a:prstGeom prst="can">
            <a:avLst>
              <a:gd name="adj" fmla="val 25000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cxnSp>
        <p:nvCxnSpPr>
          <p:cNvPr id="361511" name="AutoShape 39"/>
          <p:cNvCxnSpPr>
            <a:cxnSpLocks noChangeShapeType="1"/>
            <a:stCxn id="361481" idx="2"/>
          </p:cNvCxnSpPr>
          <p:nvPr/>
        </p:nvCxnSpPr>
        <p:spPr bwMode="auto">
          <a:xfrm>
            <a:off x="2782888" y="5167313"/>
            <a:ext cx="1587" cy="3429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61512" name="AutoShape 40"/>
          <p:cNvCxnSpPr>
            <a:cxnSpLocks noChangeShapeType="1"/>
            <a:stCxn id="361482" idx="2"/>
          </p:cNvCxnSpPr>
          <p:nvPr/>
        </p:nvCxnSpPr>
        <p:spPr bwMode="auto">
          <a:xfrm flipH="1">
            <a:off x="3921125" y="5167313"/>
            <a:ext cx="19050" cy="33813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61513" name="AutoShape 41"/>
          <p:cNvCxnSpPr>
            <a:cxnSpLocks noChangeShapeType="1"/>
            <a:stCxn id="361483" idx="2"/>
          </p:cNvCxnSpPr>
          <p:nvPr/>
        </p:nvCxnSpPr>
        <p:spPr bwMode="auto">
          <a:xfrm>
            <a:off x="5097463" y="5167313"/>
            <a:ext cx="17462" cy="34766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61514" name="AutoShape 42"/>
          <p:cNvCxnSpPr>
            <a:cxnSpLocks noChangeShapeType="1"/>
            <a:stCxn id="361484" idx="2"/>
          </p:cNvCxnSpPr>
          <p:nvPr/>
        </p:nvCxnSpPr>
        <p:spPr bwMode="auto">
          <a:xfrm>
            <a:off x="6254750" y="5167313"/>
            <a:ext cx="25400" cy="3429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grpSp>
        <p:nvGrpSpPr>
          <p:cNvPr id="361515" name="Group 43"/>
          <p:cNvGrpSpPr>
            <a:grpSpLocks/>
          </p:cNvGrpSpPr>
          <p:nvPr/>
        </p:nvGrpSpPr>
        <p:grpSpPr bwMode="auto">
          <a:xfrm>
            <a:off x="252413" y="3052763"/>
            <a:ext cx="1441450" cy="2017712"/>
            <a:chOff x="159" y="1923"/>
            <a:chExt cx="908" cy="1271"/>
          </a:xfrm>
        </p:grpSpPr>
        <p:sp>
          <p:nvSpPr>
            <p:cNvPr id="361516" name="Text Box 44"/>
            <p:cNvSpPr txBox="1">
              <a:spLocks noChangeArrowheads="1"/>
            </p:cNvSpPr>
            <p:nvPr/>
          </p:nvSpPr>
          <p:spPr bwMode="auto">
            <a:xfrm>
              <a:off x="207" y="1923"/>
              <a:ext cx="58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b="1"/>
                <a:t>Map</a:t>
              </a:r>
            </a:p>
          </p:txBody>
        </p:sp>
        <p:sp>
          <p:nvSpPr>
            <p:cNvPr id="361517" name="Text Box 45"/>
            <p:cNvSpPr txBox="1">
              <a:spLocks noChangeArrowheads="1"/>
            </p:cNvSpPr>
            <p:nvPr/>
          </p:nvSpPr>
          <p:spPr bwMode="auto">
            <a:xfrm>
              <a:off x="159" y="2423"/>
              <a:ext cx="90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b="1">
                  <a:solidFill>
                    <a:srgbClr val="848484"/>
                  </a:solidFill>
                </a:rPr>
                <a:t>(Shuffle)</a:t>
              </a:r>
            </a:p>
          </p:txBody>
        </p:sp>
        <p:sp>
          <p:nvSpPr>
            <p:cNvPr id="361518" name="Text Box 46"/>
            <p:cNvSpPr txBox="1">
              <a:spLocks noChangeArrowheads="1"/>
            </p:cNvSpPr>
            <p:nvPr/>
          </p:nvSpPr>
          <p:spPr bwMode="auto">
            <a:xfrm>
              <a:off x="192" y="2906"/>
              <a:ext cx="74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b="1"/>
                <a:t>Reduce</a:t>
              </a:r>
            </a:p>
          </p:txBody>
        </p:sp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1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F557EC-BF48-2A4F-8FA7-BD5CEFCC52E4}" type="datetime1">
              <a:rPr lang="en-US"/>
              <a:pPr/>
              <a:t>10/29/12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Bill Howe, eScience Institute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CAFD2-CE64-3345-AD1D-9000E328789B}" type="slidenum">
              <a:rPr lang="en-US"/>
              <a:pPr/>
              <a:t>41</a:t>
            </a:fld>
            <a:endParaRPr lang="en-US"/>
          </a:p>
        </p:txBody>
      </p:sp>
      <p:sp>
        <p:nvSpPr>
          <p:cNvPr id="3624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MapReduce Programming Model</a:t>
            </a:r>
          </a:p>
        </p:txBody>
      </p:sp>
      <p:sp>
        <p:nvSpPr>
          <p:cNvPr id="3624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900">
                <a:solidFill>
                  <a:srgbClr val="000000"/>
                </a:solidFill>
                <a:latin typeface="Lucida Grande" charset="0"/>
              </a:rPr>
              <a:t>Input &amp; Output: each a set of key/value pairs</a:t>
            </a:r>
          </a:p>
          <a:p>
            <a:r>
              <a:rPr lang="en-US" sz="1900">
                <a:solidFill>
                  <a:srgbClr val="000000"/>
                </a:solidFill>
                <a:latin typeface="Lucida Grande" charset="0"/>
              </a:rPr>
              <a:t>Programmer specifies two functions:</a:t>
            </a:r>
          </a:p>
          <a:p>
            <a:endParaRPr lang="en-US" sz="1900">
              <a:solidFill>
                <a:srgbClr val="000000"/>
              </a:solidFill>
              <a:latin typeface="Lucida Grande" charset="0"/>
            </a:endParaRPr>
          </a:p>
          <a:p>
            <a:pPr lvl="1"/>
            <a:endParaRPr lang="en-US" sz="1700">
              <a:solidFill>
                <a:srgbClr val="000000"/>
              </a:solidFill>
              <a:latin typeface="Lucida Grande" charset="0"/>
            </a:endParaRPr>
          </a:p>
          <a:p>
            <a:pPr lvl="1"/>
            <a:r>
              <a:rPr lang="en-US" sz="1700">
                <a:solidFill>
                  <a:srgbClr val="000000"/>
                </a:solidFill>
                <a:latin typeface="Lucida Grande" charset="0"/>
              </a:rPr>
              <a:t>Processes input key/value pair</a:t>
            </a:r>
          </a:p>
          <a:p>
            <a:pPr lvl="1"/>
            <a:r>
              <a:rPr lang="en-US" sz="1700">
                <a:solidFill>
                  <a:srgbClr val="000000"/>
                </a:solidFill>
                <a:latin typeface="Lucida Grande" charset="0"/>
              </a:rPr>
              <a:t>Produces set of intermediate pairs</a:t>
            </a:r>
          </a:p>
          <a:p>
            <a:endParaRPr lang="en-US" sz="1900">
              <a:solidFill>
                <a:srgbClr val="000000"/>
              </a:solidFill>
              <a:latin typeface="Lucida Grande" charset="0"/>
            </a:endParaRPr>
          </a:p>
          <a:p>
            <a:pPr>
              <a:buFont typeface="Wingdings" charset="0"/>
              <a:buNone/>
            </a:pPr>
            <a:endParaRPr lang="en-US" sz="1900">
              <a:solidFill>
                <a:srgbClr val="000000"/>
              </a:solidFill>
              <a:latin typeface="Lucida Grande" charset="0"/>
            </a:endParaRPr>
          </a:p>
          <a:p>
            <a:pPr lvl="1"/>
            <a:r>
              <a:rPr lang="en-US" sz="1700">
                <a:solidFill>
                  <a:srgbClr val="000000"/>
                </a:solidFill>
                <a:latin typeface="Lucida Grande" charset="0"/>
              </a:rPr>
              <a:t>Combines all intermediate values for a particular key</a:t>
            </a:r>
          </a:p>
          <a:p>
            <a:pPr lvl="1"/>
            <a:r>
              <a:rPr lang="en-US" sz="1700">
                <a:solidFill>
                  <a:srgbClr val="000000"/>
                </a:solidFill>
                <a:latin typeface="Lucida Grande" charset="0"/>
              </a:rPr>
              <a:t>Produces a set of merged output values (usually just one)</a:t>
            </a:r>
          </a:p>
          <a:p>
            <a:pPr>
              <a:buFont typeface="Wingdings" charset="0"/>
              <a:buNone/>
            </a:pPr>
            <a:endParaRPr lang="en-US" sz="1800"/>
          </a:p>
        </p:txBody>
      </p:sp>
      <p:sp>
        <p:nvSpPr>
          <p:cNvPr id="362500" name="Rectangle 4"/>
          <p:cNvSpPr>
            <a:spLocks noChangeArrowheads="1"/>
          </p:cNvSpPr>
          <p:nvPr/>
        </p:nvSpPr>
        <p:spPr bwMode="auto">
          <a:xfrm>
            <a:off x="381000" y="2209515"/>
            <a:ext cx="8235950" cy="412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0"/>
              <a:buNone/>
            </a:pPr>
            <a:r>
              <a:rPr lang="en-US" sz="2100" b="1" dirty="0">
                <a:solidFill>
                  <a:srgbClr val="0011CF"/>
                </a:solidFill>
                <a:latin typeface="Lucida Grande" charset="0"/>
              </a:rPr>
              <a:t>map (</a:t>
            </a:r>
            <a:r>
              <a:rPr lang="en-US" sz="2100" b="1" dirty="0" err="1">
                <a:solidFill>
                  <a:srgbClr val="0011CF"/>
                </a:solidFill>
                <a:latin typeface="Lucida Grande" charset="0"/>
              </a:rPr>
              <a:t>in_key</a:t>
            </a:r>
            <a:r>
              <a:rPr lang="en-US" sz="2100" b="1" dirty="0">
                <a:solidFill>
                  <a:srgbClr val="0011CF"/>
                </a:solidFill>
                <a:latin typeface="Lucida Grande" charset="0"/>
              </a:rPr>
              <a:t>, </a:t>
            </a:r>
            <a:r>
              <a:rPr lang="en-US" sz="2100" b="1" dirty="0" err="1">
                <a:solidFill>
                  <a:srgbClr val="0011CF"/>
                </a:solidFill>
                <a:latin typeface="Lucida Grande" charset="0"/>
              </a:rPr>
              <a:t>in_value</a:t>
            </a:r>
            <a:r>
              <a:rPr lang="en-US" sz="2100" b="1" dirty="0">
                <a:solidFill>
                  <a:srgbClr val="0011CF"/>
                </a:solidFill>
                <a:latin typeface="Lucida Grande" charset="0"/>
              </a:rPr>
              <a:t>) -&gt; list(</a:t>
            </a:r>
            <a:r>
              <a:rPr lang="en-US" sz="2100" b="1" dirty="0" err="1">
                <a:solidFill>
                  <a:srgbClr val="0011CF"/>
                </a:solidFill>
                <a:latin typeface="Lucida Grande" charset="0"/>
              </a:rPr>
              <a:t>out_key</a:t>
            </a:r>
            <a:r>
              <a:rPr lang="en-US" sz="2100" b="1" dirty="0">
                <a:solidFill>
                  <a:srgbClr val="0011CF"/>
                </a:solidFill>
                <a:latin typeface="Lucida Grande" charset="0"/>
              </a:rPr>
              <a:t>, </a:t>
            </a:r>
            <a:r>
              <a:rPr lang="en-US" sz="2100" b="1" dirty="0" err="1">
                <a:solidFill>
                  <a:srgbClr val="0011CF"/>
                </a:solidFill>
                <a:latin typeface="Lucida Grande" charset="0"/>
              </a:rPr>
              <a:t>intermediate_value</a:t>
            </a:r>
            <a:r>
              <a:rPr lang="en-US" sz="2100" b="1" dirty="0">
                <a:solidFill>
                  <a:srgbClr val="0011CF"/>
                </a:solidFill>
                <a:latin typeface="Lucida Grande" charset="0"/>
              </a:rPr>
              <a:t>)</a:t>
            </a:r>
          </a:p>
        </p:txBody>
      </p:sp>
      <p:sp>
        <p:nvSpPr>
          <p:cNvPr id="362501" name="Rectangle 5"/>
          <p:cNvSpPr>
            <a:spLocks noChangeArrowheads="1"/>
          </p:cNvSpPr>
          <p:nvPr/>
        </p:nvSpPr>
        <p:spPr bwMode="auto">
          <a:xfrm>
            <a:off x="323850" y="3530852"/>
            <a:ext cx="8359775" cy="412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100" b="1" dirty="0">
                <a:solidFill>
                  <a:srgbClr val="0011CF"/>
                </a:solidFill>
                <a:latin typeface="Lucida Grande" charset="0"/>
              </a:rPr>
              <a:t>reduce (</a:t>
            </a:r>
            <a:r>
              <a:rPr lang="en-US" sz="2100" b="1" dirty="0" err="1">
                <a:solidFill>
                  <a:srgbClr val="0011CF"/>
                </a:solidFill>
                <a:latin typeface="Lucida Grande" charset="0"/>
              </a:rPr>
              <a:t>out_key</a:t>
            </a:r>
            <a:r>
              <a:rPr lang="en-US" sz="2100" b="1" dirty="0">
                <a:solidFill>
                  <a:srgbClr val="0011CF"/>
                </a:solidFill>
                <a:latin typeface="Lucida Grande" charset="0"/>
              </a:rPr>
              <a:t>, list(</a:t>
            </a:r>
            <a:r>
              <a:rPr lang="en-US" sz="2100" b="1" dirty="0" err="1">
                <a:solidFill>
                  <a:srgbClr val="0011CF"/>
                </a:solidFill>
                <a:latin typeface="Lucida Grande" charset="0"/>
              </a:rPr>
              <a:t>intermediate_value</a:t>
            </a:r>
            <a:r>
              <a:rPr lang="en-US" sz="2100" b="1" dirty="0">
                <a:solidFill>
                  <a:srgbClr val="0011CF"/>
                </a:solidFill>
                <a:latin typeface="Lucida Grande" charset="0"/>
              </a:rPr>
              <a:t>)) -&gt; list(</a:t>
            </a:r>
            <a:r>
              <a:rPr lang="en-US" sz="2100" b="1" dirty="0" err="1">
                <a:solidFill>
                  <a:srgbClr val="0011CF"/>
                </a:solidFill>
                <a:latin typeface="Lucida Grande" charset="0"/>
              </a:rPr>
              <a:t>out_value</a:t>
            </a:r>
            <a:r>
              <a:rPr lang="en-US" sz="2100" b="1" dirty="0">
                <a:solidFill>
                  <a:srgbClr val="0011CF"/>
                </a:solidFill>
                <a:latin typeface="Lucida Grande" charset="0"/>
              </a:rPr>
              <a:t>)</a:t>
            </a:r>
          </a:p>
        </p:txBody>
      </p:sp>
      <p:sp>
        <p:nvSpPr>
          <p:cNvPr id="362502" name="Text Box 6"/>
          <p:cNvSpPr txBox="1">
            <a:spLocks noChangeArrowheads="1"/>
          </p:cNvSpPr>
          <p:nvPr/>
        </p:nvSpPr>
        <p:spPr bwMode="auto">
          <a:xfrm>
            <a:off x="1538288" y="5699125"/>
            <a:ext cx="6065837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i="1">
                <a:solidFill>
                  <a:srgbClr val="FF0000"/>
                </a:solidFill>
              </a:rPr>
              <a:t>Inspired by primitives from functional programming languages such as Lisp, Scheme, and Haskell</a:t>
            </a:r>
          </a:p>
        </p:txBody>
      </p:sp>
      <p:sp>
        <p:nvSpPr>
          <p:cNvPr id="362503" name="Text Box 7"/>
          <p:cNvSpPr txBox="1">
            <a:spLocks noChangeArrowheads="1"/>
          </p:cNvSpPr>
          <p:nvPr/>
        </p:nvSpPr>
        <p:spPr bwMode="auto">
          <a:xfrm>
            <a:off x="6916738" y="6249988"/>
            <a:ext cx="190500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/>
              <a:t>slide source: Google, Inc.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B4463-750C-A84F-BA0F-D9FD06DF334C}" type="datetime1">
              <a:rPr lang="en-US"/>
              <a:pPr/>
              <a:t>10/29/12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Bill Howe, eScience Institute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0690D-BF55-294B-8D6D-DFA099D6CBB6}" type="slidenum">
              <a:rPr lang="en-US"/>
              <a:pPr/>
              <a:t>42</a:t>
            </a:fld>
            <a:endParaRPr lang="en-US"/>
          </a:p>
        </p:txBody>
      </p:sp>
      <p:sp>
        <p:nvSpPr>
          <p:cNvPr id="3635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Example: What does this do? </a:t>
            </a:r>
          </a:p>
        </p:txBody>
      </p:sp>
      <p:sp>
        <p:nvSpPr>
          <p:cNvPr id="363523" name="Rectangle 3"/>
          <p:cNvSpPr>
            <a:spLocks noChangeArrowheads="1"/>
          </p:cNvSpPr>
          <p:nvPr/>
        </p:nvSpPr>
        <p:spPr bwMode="auto">
          <a:xfrm>
            <a:off x="722313" y="1446213"/>
            <a:ext cx="8042275" cy="433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100" b="1">
                <a:solidFill>
                  <a:srgbClr val="0011CF"/>
                </a:solidFill>
                <a:latin typeface="Lucida Grande" charset="0"/>
              </a:rPr>
              <a:t> map(String input_key, String input_value):</a:t>
            </a:r>
          </a:p>
          <a:p>
            <a:r>
              <a:rPr lang="en-US" sz="1700" b="1">
                <a:solidFill>
                  <a:schemeClr val="bg2"/>
                </a:solidFill>
                <a:latin typeface="Lucida Grande" charset="0"/>
              </a:rPr>
              <a:t>    // input_key: document name</a:t>
            </a:r>
          </a:p>
          <a:p>
            <a:r>
              <a:rPr lang="en-US" sz="1700" b="1">
                <a:solidFill>
                  <a:schemeClr val="bg2"/>
                </a:solidFill>
                <a:latin typeface="Lucida Grande" charset="0"/>
              </a:rPr>
              <a:t>    // input_value: document contents</a:t>
            </a:r>
            <a:endParaRPr lang="en-US" sz="2100" b="1">
              <a:solidFill>
                <a:srgbClr val="0011CF"/>
              </a:solidFill>
              <a:latin typeface="Lucida Grande" charset="0"/>
            </a:endParaRPr>
          </a:p>
          <a:p>
            <a:r>
              <a:rPr lang="en-US" sz="2100" b="1">
                <a:solidFill>
                  <a:srgbClr val="0011CF"/>
                </a:solidFill>
                <a:latin typeface="Lucida Grande" charset="0"/>
              </a:rPr>
              <a:t>    for each word w in input_value:</a:t>
            </a:r>
          </a:p>
          <a:p>
            <a:r>
              <a:rPr lang="en-US" sz="2100" b="1">
                <a:solidFill>
                  <a:srgbClr val="0011CF"/>
                </a:solidFill>
                <a:latin typeface="Lucida Grande" charset="0"/>
              </a:rPr>
              <a:t>        EmitIntermediate(w, 1);</a:t>
            </a:r>
          </a:p>
          <a:p>
            <a:endParaRPr lang="en-US" sz="2100" b="1">
              <a:solidFill>
                <a:srgbClr val="0011CF"/>
              </a:solidFill>
              <a:latin typeface="Lucida Grande" charset="0"/>
            </a:endParaRPr>
          </a:p>
          <a:p>
            <a:endParaRPr lang="en-US" sz="2100" b="1">
              <a:solidFill>
                <a:srgbClr val="0011CF"/>
              </a:solidFill>
              <a:latin typeface="Lucida Grande" charset="0"/>
            </a:endParaRPr>
          </a:p>
          <a:p>
            <a:r>
              <a:rPr lang="en-US" sz="2100" b="1">
                <a:solidFill>
                  <a:srgbClr val="0011CF"/>
                </a:solidFill>
                <a:latin typeface="Lucida Grande" charset="0"/>
              </a:rPr>
              <a:t>  reduce(String output_key, Iterator intermediate_values):</a:t>
            </a:r>
          </a:p>
          <a:p>
            <a:r>
              <a:rPr lang="en-US" sz="1700" b="1">
                <a:solidFill>
                  <a:schemeClr val="bg2"/>
                </a:solidFill>
                <a:latin typeface="Lucida Grande" charset="0"/>
              </a:rPr>
              <a:t>    // output_key: word</a:t>
            </a:r>
          </a:p>
          <a:p>
            <a:r>
              <a:rPr lang="en-US" sz="1700" b="1">
                <a:solidFill>
                  <a:schemeClr val="bg2"/>
                </a:solidFill>
                <a:latin typeface="Lucida Grande" charset="0"/>
              </a:rPr>
              <a:t>    // output_values: ????</a:t>
            </a:r>
            <a:endParaRPr lang="en-US" sz="2100" b="1">
              <a:solidFill>
                <a:srgbClr val="0011CF"/>
              </a:solidFill>
              <a:latin typeface="Lucida Grande" charset="0"/>
            </a:endParaRPr>
          </a:p>
          <a:p>
            <a:r>
              <a:rPr lang="en-US" sz="2100" b="1">
                <a:solidFill>
                  <a:srgbClr val="0011CF"/>
                </a:solidFill>
                <a:latin typeface="Lucida Grande" charset="0"/>
              </a:rPr>
              <a:t>    int result = 0;</a:t>
            </a:r>
          </a:p>
          <a:p>
            <a:r>
              <a:rPr lang="en-US" sz="2100" b="1">
                <a:solidFill>
                  <a:srgbClr val="0011CF"/>
                </a:solidFill>
                <a:latin typeface="Lucida Grande" charset="0"/>
              </a:rPr>
              <a:t>    for each v in intermediate_values:</a:t>
            </a:r>
          </a:p>
          <a:p>
            <a:r>
              <a:rPr lang="en-US" sz="2100" b="1">
                <a:solidFill>
                  <a:srgbClr val="0011CF"/>
                </a:solidFill>
                <a:latin typeface="Lucida Grande" charset="0"/>
              </a:rPr>
              <a:t>        result += v;</a:t>
            </a:r>
          </a:p>
          <a:p>
            <a:r>
              <a:rPr lang="en-US" sz="2100" b="1">
                <a:solidFill>
                  <a:srgbClr val="0011CF"/>
                </a:solidFill>
                <a:latin typeface="Lucida Grande" charset="0"/>
              </a:rPr>
              <a:t>    Emit(result);</a:t>
            </a:r>
          </a:p>
        </p:txBody>
      </p:sp>
      <p:sp>
        <p:nvSpPr>
          <p:cNvPr id="363524" name="Text Box 4"/>
          <p:cNvSpPr txBox="1">
            <a:spLocks noChangeArrowheads="1"/>
          </p:cNvSpPr>
          <p:nvPr/>
        </p:nvSpPr>
        <p:spPr bwMode="auto">
          <a:xfrm>
            <a:off x="6916738" y="6165850"/>
            <a:ext cx="1905000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/>
              <a:t>slide source: Google, Inc.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E1A87-2965-BD4C-930B-7266289817F3}" type="datetime1">
              <a:rPr lang="en-US" smtClean="0"/>
              <a:pPr/>
              <a:t>10/29/12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Bill Howe, eScience Institute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0DC93-4935-904A-A35B-D9D8A9FF88B0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17474" y="190500"/>
            <a:ext cx="2533651" cy="5410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Picture 1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420" y="184008"/>
            <a:ext cx="6262726" cy="582295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28169" y="846068"/>
            <a:ext cx="2522956" cy="400110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r>
              <a:rPr lang="en-US" sz="2000" i="1" dirty="0" err="1" smtClean="0">
                <a:latin typeface="Arial"/>
                <a:cs typeface="Arial"/>
              </a:rPr>
              <a:t>Hadoop</a:t>
            </a:r>
            <a:r>
              <a:rPr lang="en-US" sz="2000" i="1" dirty="0" smtClean="0">
                <a:latin typeface="Arial"/>
                <a:cs typeface="Arial"/>
              </a:rPr>
              <a:t> in One Slide</a:t>
            </a:r>
            <a:endParaRPr lang="en-US" sz="2000" i="1" dirty="0">
              <a:latin typeface="Arial"/>
              <a:cs typeface="Arial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50419" y="3314700"/>
            <a:ext cx="1983206" cy="307777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pPr marL="347663" indent="-347663"/>
            <a:r>
              <a:rPr lang="en-US" sz="1400" i="1" dirty="0" err="1" smtClean="0"/>
              <a:t>src</a:t>
            </a:r>
            <a:r>
              <a:rPr lang="en-US" sz="1400" i="1" dirty="0" smtClean="0"/>
              <a:t>: </a:t>
            </a:r>
            <a:r>
              <a:rPr lang="en-US" sz="1400" i="1" dirty="0" err="1" smtClean="0"/>
              <a:t>Huy</a:t>
            </a:r>
            <a:r>
              <a:rPr lang="en-US" sz="1400" i="1" dirty="0" smtClean="0"/>
              <a:t> Vo, NYU Poly</a:t>
            </a:r>
            <a:endParaRPr lang="en-US" sz="1400" i="1" dirty="0"/>
          </a:p>
        </p:txBody>
      </p:sp>
    </p:spTree>
    <p:extLst>
      <p:ext uri="{BB962C8B-B14F-4D97-AF65-F5344CB8AC3E}">
        <p14:creationId xmlns:p14="http://schemas.microsoft.com/office/powerpoint/2010/main" val="32372234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10E98-99ED-4543-9243-84A692EFF621}" type="datetime1">
              <a:rPr lang="en-US"/>
              <a:pPr/>
              <a:t>10/29/12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Bill Howe, eScience Institute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95897-7198-D241-8955-941E20EABFF9}" type="slidenum">
              <a:rPr lang="en-US"/>
              <a:pPr/>
              <a:t>44</a:t>
            </a:fld>
            <a:endParaRPr lang="en-US"/>
          </a:p>
        </p:txBody>
      </p:sp>
      <p:sp>
        <p:nvSpPr>
          <p:cNvPr id="3665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900">
                <a:solidFill>
                  <a:srgbClr val="000000"/>
                </a:solidFill>
                <a:latin typeface="Lucida Grande" charset="0"/>
              </a:rPr>
              <a:t>Large-Scale Data Processing</a:t>
            </a:r>
            <a:endParaRPr lang="en-US" sz="1500">
              <a:solidFill>
                <a:srgbClr val="000000"/>
              </a:solidFill>
              <a:latin typeface="Lucida Grande" charset="0"/>
            </a:endParaRPr>
          </a:p>
        </p:txBody>
      </p:sp>
      <p:sp>
        <p:nvSpPr>
          <p:cNvPr id="3665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74638" y="1331913"/>
            <a:ext cx="8661400" cy="4762500"/>
          </a:xfrm>
        </p:spPr>
        <p:txBody>
          <a:bodyPr/>
          <a:lstStyle/>
          <a:p>
            <a:r>
              <a:rPr lang="en-US" sz="2100">
                <a:solidFill>
                  <a:srgbClr val="000000"/>
                </a:solidFill>
                <a:latin typeface="Lucida Grande" charset="0"/>
              </a:rPr>
              <a:t>Many tasks process big data, produce big data</a:t>
            </a:r>
          </a:p>
          <a:p>
            <a:r>
              <a:rPr lang="en-US" sz="2100">
                <a:solidFill>
                  <a:srgbClr val="000000"/>
                </a:solidFill>
                <a:latin typeface="Lucida Grande" charset="0"/>
              </a:rPr>
              <a:t>Want to use hundreds or thousands of CPUs</a:t>
            </a:r>
          </a:p>
          <a:p>
            <a:pPr lvl="1"/>
            <a:r>
              <a:rPr lang="en-US" sz="1900">
                <a:solidFill>
                  <a:srgbClr val="000000"/>
                </a:solidFill>
                <a:latin typeface="Lucida Grande" charset="0"/>
              </a:rPr>
              <a:t>... but this needs to be easy</a:t>
            </a:r>
          </a:p>
          <a:p>
            <a:pPr lvl="1"/>
            <a:r>
              <a:rPr lang="en-US" sz="1900">
                <a:solidFill>
                  <a:srgbClr val="0011CF"/>
                </a:solidFill>
                <a:latin typeface="Lucida Grande" charset="0"/>
              </a:rPr>
              <a:t>Parallel databases</a:t>
            </a:r>
            <a:r>
              <a:rPr lang="en-US" sz="1900">
                <a:solidFill>
                  <a:srgbClr val="000000"/>
                </a:solidFill>
                <a:latin typeface="Lucida Grande" charset="0"/>
              </a:rPr>
              <a:t> exist, but they are expensive, difficult to set up, and do not necessarily scale to hundreds of nodes.</a:t>
            </a:r>
          </a:p>
          <a:p>
            <a:pPr lvl="1"/>
            <a:endParaRPr lang="en-US" sz="1900">
              <a:solidFill>
                <a:srgbClr val="000000"/>
              </a:solidFill>
              <a:latin typeface="Lucida Grande" charset="0"/>
            </a:endParaRPr>
          </a:p>
          <a:p>
            <a:r>
              <a:rPr lang="en-US" sz="2100">
                <a:solidFill>
                  <a:srgbClr val="000000"/>
                </a:solidFill>
                <a:latin typeface="Lucida Grande" charset="0"/>
              </a:rPr>
              <a:t>MapReduce is a </a:t>
            </a:r>
            <a:r>
              <a:rPr lang="en-US" sz="2100" i="1">
                <a:solidFill>
                  <a:srgbClr val="000000"/>
                </a:solidFill>
                <a:latin typeface="Lucida Grande" charset="0"/>
              </a:rPr>
              <a:t>lightweight</a:t>
            </a:r>
            <a:r>
              <a:rPr lang="en-US" sz="2100">
                <a:solidFill>
                  <a:srgbClr val="000000"/>
                </a:solidFill>
                <a:latin typeface="Lucida Grande" charset="0"/>
              </a:rPr>
              <a:t> framework, providing:</a:t>
            </a:r>
          </a:p>
          <a:p>
            <a:pPr lvl="1"/>
            <a:r>
              <a:rPr lang="en-US" sz="1900" b="1">
                <a:solidFill>
                  <a:srgbClr val="0011CF"/>
                </a:solidFill>
                <a:latin typeface="Lucida Grande" charset="0"/>
              </a:rPr>
              <a:t>Automatic parallelization and distribution</a:t>
            </a:r>
          </a:p>
          <a:p>
            <a:pPr lvl="1"/>
            <a:r>
              <a:rPr lang="en-US" sz="1900" b="1">
                <a:solidFill>
                  <a:srgbClr val="0011CF"/>
                </a:solidFill>
                <a:latin typeface="Lucida Grande" charset="0"/>
              </a:rPr>
              <a:t>Fault-tolerance</a:t>
            </a:r>
          </a:p>
          <a:p>
            <a:pPr lvl="1"/>
            <a:r>
              <a:rPr lang="en-US" sz="1900" b="1">
                <a:solidFill>
                  <a:srgbClr val="0011CF"/>
                </a:solidFill>
                <a:latin typeface="Lucida Grande" charset="0"/>
              </a:rPr>
              <a:t>I/O scheduling</a:t>
            </a:r>
          </a:p>
          <a:p>
            <a:pPr lvl="1"/>
            <a:r>
              <a:rPr lang="en-US" sz="1900" b="1">
                <a:solidFill>
                  <a:srgbClr val="0011CF"/>
                </a:solidFill>
                <a:latin typeface="Lucida Grande" charset="0"/>
              </a:rPr>
              <a:t>Status and monitoring</a:t>
            </a:r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5CEF9D-6C08-734C-8D65-BC070E1CACBE}" type="datetime1">
              <a:rPr lang="en-US"/>
              <a:pPr/>
              <a:t>10/29/12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Bill Howe, eScience Institute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E12DB-A5A8-E142-B69F-B59A9AE9B26A}" type="slidenum">
              <a:rPr lang="en-US"/>
              <a:pPr/>
              <a:t>45</a:t>
            </a:fld>
            <a:endParaRPr lang="en-US"/>
          </a:p>
        </p:txBody>
      </p:sp>
      <p:sp>
        <p:nvSpPr>
          <p:cNvPr id="370690" name="Text Box 2"/>
          <p:cNvSpPr txBox="1">
            <a:spLocks noChangeArrowheads="1"/>
          </p:cNvSpPr>
          <p:nvPr/>
        </p:nvSpPr>
        <p:spPr bwMode="auto">
          <a:xfrm>
            <a:off x="381000" y="1406525"/>
            <a:ext cx="8512175" cy="1370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>
                <a:latin typeface="Arial" charset="0"/>
              </a:rPr>
              <a:t>Pre-Relational: if your data changed, your application broke.</a:t>
            </a:r>
          </a:p>
          <a:p>
            <a:pPr eaLnBrk="1" hangingPunct="1">
              <a:spcBef>
                <a:spcPct val="50000"/>
              </a:spcBef>
            </a:pPr>
            <a:r>
              <a:rPr lang="en-US">
                <a:latin typeface="Arial" charset="0"/>
              </a:rPr>
              <a:t>Early RDBMS were buggy and slow (and often reviled), but required only 5% of the application code.</a:t>
            </a:r>
          </a:p>
        </p:txBody>
      </p:sp>
      <p:sp>
        <p:nvSpPr>
          <p:cNvPr id="370691" name="Rectangle 3"/>
          <p:cNvSpPr>
            <a:spLocks noChangeArrowheads="1"/>
          </p:cNvSpPr>
          <p:nvPr/>
        </p:nvSpPr>
        <p:spPr bwMode="auto">
          <a:xfrm>
            <a:off x="782638" y="3041650"/>
            <a:ext cx="7810500" cy="1311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ja-JP" altLang="en-US" sz="2000" i="1">
                <a:latin typeface="Arial"/>
              </a:rPr>
              <a:t>“</a:t>
            </a:r>
            <a:r>
              <a:rPr lang="en-US" sz="2000" i="1">
                <a:latin typeface="Arial" charset="0"/>
              </a:rPr>
              <a:t>Activities of users at terminals and most application programs </a:t>
            </a:r>
            <a:r>
              <a:rPr lang="en-US" sz="2000" i="1">
                <a:solidFill>
                  <a:srgbClr val="D10002"/>
                </a:solidFill>
                <a:latin typeface="Arial" charset="0"/>
              </a:rPr>
              <a:t>should remain unaffected when the internal representation of data is changed</a:t>
            </a:r>
            <a:r>
              <a:rPr lang="en-US" sz="2000" i="1">
                <a:latin typeface="Arial" charset="0"/>
              </a:rPr>
              <a:t> and even when some aspects of the external representation are changed.</a:t>
            </a:r>
            <a:r>
              <a:rPr lang="ja-JP" altLang="en-US" sz="2000" i="1">
                <a:latin typeface="Arial"/>
              </a:rPr>
              <a:t>”</a:t>
            </a:r>
            <a:endParaRPr lang="en-US" sz="2000" i="1">
              <a:latin typeface="Arial" charset="0"/>
            </a:endParaRPr>
          </a:p>
        </p:txBody>
      </p:sp>
      <p:sp>
        <p:nvSpPr>
          <p:cNvPr id="370692" name="Rectangle 4"/>
          <p:cNvSpPr>
            <a:spLocks noChangeArrowheads="1"/>
          </p:cNvSpPr>
          <p:nvPr/>
        </p:nvSpPr>
        <p:spPr bwMode="auto">
          <a:xfrm>
            <a:off x="850900" y="4913313"/>
            <a:ext cx="7573963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en-US" sz="2000" b="1">
                <a:solidFill>
                  <a:schemeClr val="hlink"/>
                </a:solidFill>
                <a:latin typeface="Arial" charset="0"/>
              </a:rPr>
              <a:t>Key Ideas:</a:t>
            </a:r>
            <a:r>
              <a:rPr lang="en-US" sz="2000">
                <a:latin typeface="Arial" charset="0"/>
              </a:rPr>
              <a:t> Programs that manipulate tabular data exhibit an </a:t>
            </a:r>
            <a:r>
              <a:rPr lang="en-US" sz="2000" u="sng">
                <a:solidFill>
                  <a:srgbClr val="D10002"/>
                </a:solidFill>
                <a:latin typeface="Arial" charset="0"/>
              </a:rPr>
              <a:t>algebraic structure</a:t>
            </a:r>
            <a:r>
              <a:rPr lang="en-US" sz="2000">
                <a:latin typeface="Arial" charset="0"/>
              </a:rPr>
              <a:t> allowing reasoning and manipulation independently of physical data representation</a:t>
            </a:r>
          </a:p>
        </p:txBody>
      </p:sp>
      <p:sp>
        <p:nvSpPr>
          <p:cNvPr id="370693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Relational Database History</a:t>
            </a:r>
          </a:p>
        </p:txBody>
      </p:sp>
      <p:sp>
        <p:nvSpPr>
          <p:cNvPr id="370694" name="Rectangle 6"/>
          <p:cNvSpPr>
            <a:spLocks noChangeArrowheads="1"/>
          </p:cNvSpPr>
          <p:nvPr/>
        </p:nvSpPr>
        <p:spPr bwMode="auto">
          <a:xfrm>
            <a:off x="4267200" y="4025900"/>
            <a:ext cx="166528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en-US" sz="2000" i="1">
                <a:latin typeface="Arial" charset="0"/>
              </a:rPr>
              <a:t>-- Codd 1979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0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0694" grpId="0" autoUpdateAnimBg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DF34DE-7E34-A043-81BA-510956E5C600}" type="datetime1">
              <a:rPr lang="en-US"/>
              <a:pPr/>
              <a:t>10/29/12</a:t>
            </a:fld>
            <a:endParaRPr lang="en-US"/>
          </a:p>
        </p:txBody>
      </p:sp>
      <p:sp>
        <p:nvSpPr>
          <p:cNvPr id="5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Bill Howe, eScience Institute</a:t>
            </a:r>
          </a:p>
        </p:txBody>
      </p:sp>
      <p:sp>
        <p:nvSpPr>
          <p:cNvPr id="5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E5D5F-24CD-E044-8068-760674C509B2}" type="slidenum">
              <a:rPr lang="en-US"/>
              <a:pPr/>
              <a:t>46</a:t>
            </a:fld>
            <a:endParaRPr lang="en-US"/>
          </a:p>
        </p:txBody>
      </p:sp>
      <p:sp>
        <p:nvSpPr>
          <p:cNvPr id="3727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Key Idea: Data Independence</a:t>
            </a:r>
          </a:p>
        </p:txBody>
      </p:sp>
      <p:sp>
        <p:nvSpPr>
          <p:cNvPr id="372739" name="AutoShape 3"/>
          <p:cNvSpPr>
            <a:spLocks noChangeArrowheads="1"/>
          </p:cNvSpPr>
          <p:nvPr/>
        </p:nvSpPr>
        <p:spPr bwMode="auto">
          <a:xfrm>
            <a:off x="927100" y="5027613"/>
            <a:ext cx="1184275" cy="914400"/>
          </a:xfrm>
          <a:prstGeom prst="can">
            <a:avLst>
              <a:gd name="adj" fmla="val 25000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372740" name="Group 4"/>
          <p:cNvGrpSpPr>
            <a:grpSpLocks/>
          </p:cNvGrpSpPr>
          <p:nvPr/>
        </p:nvGrpSpPr>
        <p:grpSpPr bwMode="auto">
          <a:xfrm>
            <a:off x="1125538" y="5381625"/>
            <a:ext cx="833437" cy="407988"/>
            <a:chOff x="483" y="991"/>
            <a:chExt cx="726" cy="434"/>
          </a:xfrm>
        </p:grpSpPr>
        <p:sp>
          <p:nvSpPr>
            <p:cNvPr id="372741" name="Oval 5"/>
            <p:cNvSpPr>
              <a:spLocks noChangeArrowheads="1"/>
            </p:cNvSpPr>
            <p:nvPr/>
          </p:nvSpPr>
          <p:spPr bwMode="auto">
            <a:xfrm>
              <a:off x="483" y="1026"/>
              <a:ext cx="221" cy="17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2742" name="Oval 6"/>
            <p:cNvSpPr>
              <a:spLocks noChangeArrowheads="1"/>
            </p:cNvSpPr>
            <p:nvPr/>
          </p:nvSpPr>
          <p:spPr bwMode="auto">
            <a:xfrm>
              <a:off x="766" y="1275"/>
              <a:ext cx="195" cy="15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2743" name="Oval 7"/>
            <p:cNvSpPr>
              <a:spLocks noChangeArrowheads="1"/>
            </p:cNvSpPr>
            <p:nvPr/>
          </p:nvSpPr>
          <p:spPr bwMode="auto">
            <a:xfrm>
              <a:off x="970" y="991"/>
              <a:ext cx="239" cy="195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372744" name="AutoShape 8"/>
            <p:cNvCxnSpPr>
              <a:cxnSpLocks noChangeShapeType="1"/>
              <a:stCxn id="372742" idx="7"/>
              <a:endCxn id="372743" idx="3"/>
            </p:cNvCxnSpPr>
            <p:nvPr/>
          </p:nvCxnSpPr>
          <p:spPr bwMode="auto">
            <a:xfrm flipV="1">
              <a:off x="932" y="1157"/>
              <a:ext cx="73" cy="1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372745" name="AutoShape 9"/>
            <p:cNvCxnSpPr>
              <a:cxnSpLocks noChangeShapeType="1"/>
              <a:stCxn id="372742" idx="1"/>
              <a:endCxn id="372741" idx="5"/>
            </p:cNvCxnSpPr>
            <p:nvPr/>
          </p:nvCxnSpPr>
          <p:spPr bwMode="auto">
            <a:xfrm flipH="1" flipV="1">
              <a:off x="672" y="1177"/>
              <a:ext cx="123" cy="12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372746" name="AutoShape 10"/>
            <p:cNvCxnSpPr>
              <a:cxnSpLocks noChangeShapeType="1"/>
              <a:stCxn id="372741" idx="6"/>
              <a:endCxn id="372743" idx="2"/>
            </p:cNvCxnSpPr>
            <p:nvPr/>
          </p:nvCxnSpPr>
          <p:spPr bwMode="auto">
            <a:xfrm flipV="1">
              <a:off x="704" y="1089"/>
              <a:ext cx="266" cy="2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sp>
        <p:nvSpPr>
          <p:cNvPr id="372747" name="Rectangle 11"/>
          <p:cNvSpPr>
            <a:spLocks noChangeArrowheads="1"/>
          </p:cNvSpPr>
          <p:nvPr/>
        </p:nvSpPr>
        <p:spPr bwMode="auto">
          <a:xfrm>
            <a:off x="327025" y="3354388"/>
            <a:ext cx="892175" cy="64928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2748" name="Rectangle 12"/>
          <p:cNvSpPr>
            <a:spLocks noChangeArrowheads="1"/>
          </p:cNvSpPr>
          <p:nvPr/>
        </p:nvSpPr>
        <p:spPr bwMode="auto">
          <a:xfrm>
            <a:off x="327025" y="3341688"/>
            <a:ext cx="900113" cy="204787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2749" name="Line 13"/>
          <p:cNvSpPr>
            <a:spLocks noChangeShapeType="1"/>
          </p:cNvSpPr>
          <p:nvPr/>
        </p:nvSpPr>
        <p:spPr bwMode="auto">
          <a:xfrm>
            <a:off x="334963" y="3546475"/>
            <a:ext cx="8921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2750" name="Line 14"/>
          <p:cNvSpPr>
            <a:spLocks noChangeShapeType="1"/>
          </p:cNvSpPr>
          <p:nvPr/>
        </p:nvSpPr>
        <p:spPr bwMode="auto">
          <a:xfrm>
            <a:off x="333375" y="3708400"/>
            <a:ext cx="8921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2751" name="Line 15"/>
          <p:cNvSpPr>
            <a:spLocks noChangeShapeType="1"/>
          </p:cNvSpPr>
          <p:nvPr/>
        </p:nvSpPr>
        <p:spPr bwMode="auto">
          <a:xfrm>
            <a:off x="333375" y="3849688"/>
            <a:ext cx="8921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372752" name="Group 16"/>
          <p:cNvGrpSpPr>
            <a:grpSpLocks/>
          </p:cNvGrpSpPr>
          <p:nvPr/>
        </p:nvGrpSpPr>
        <p:grpSpPr bwMode="auto">
          <a:xfrm>
            <a:off x="574675" y="3352800"/>
            <a:ext cx="219075" cy="639763"/>
            <a:chOff x="537" y="1956"/>
            <a:chExt cx="138" cy="501"/>
          </a:xfrm>
        </p:grpSpPr>
        <p:sp>
          <p:nvSpPr>
            <p:cNvPr id="372753" name="Line 17"/>
            <p:cNvSpPr>
              <a:spLocks noChangeShapeType="1"/>
            </p:cNvSpPr>
            <p:nvPr/>
          </p:nvSpPr>
          <p:spPr bwMode="auto">
            <a:xfrm>
              <a:off x="537" y="1957"/>
              <a:ext cx="0" cy="5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2754" name="Line 18"/>
            <p:cNvSpPr>
              <a:spLocks noChangeShapeType="1"/>
            </p:cNvSpPr>
            <p:nvPr/>
          </p:nvSpPr>
          <p:spPr bwMode="auto">
            <a:xfrm>
              <a:off x="675" y="1956"/>
              <a:ext cx="0" cy="5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72755" name="Group 19"/>
          <p:cNvGrpSpPr>
            <a:grpSpLocks/>
          </p:cNvGrpSpPr>
          <p:nvPr/>
        </p:nvGrpSpPr>
        <p:grpSpPr bwMode="auto">
          <a:xfrm>
            <a:off x="1689100" y="3198813"/>
            <a:ext cx="1614488" cy="914400"/>
            <a:chOff x="541" y="1905"/>
            <a:chExt cx="903" cy="567"/>
          </a:xfrm>
        </p:grpSpPr>
        <p:sp>
          <p:nvSpPr>
            <p:cNvPr id="372756" name="Rectangle 20"/>
            <p:cNvSpPr>
              <a:spLocks noChangeArrowheads="1"/>
            </p:cNvSpPr>
            <p:nvPr/>
          </p:nvSpPr>
          <p:spPr bwMode="auto">
            <a:xfrm>
              <a:off x="541" y="1914"/>
              <a:ext cx="895" cy="55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2757" name="Rectangle 21"/>
            <p:cNvSpPr>
              <a:spLocks noChangeArrowheads="1"/>
            </p:cNvSpPr>
            <p:nvPr/>
          </p:nvSpPr>
          <p:spPr bwMode="auto">
            <a:xfrm>
              <a:off x="541" y="1905"/>
              <a:ext cx="903" cy="14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2758" name="Line 22"/>
            <p:cNvSpPr>
              <a:spLocks noChangeShapeType="1"/>
            </p:cNvSpPr>
            <p:nvPr/>
          </p:nvSpPr>
          <p:spPr bwMode="auto">
            <a:xfrm>
              <a:off x="549" y="2047"/>
              <a:ext cx="89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2759" name="Line 23"/>
            <p:cNvSpPr>
              <a:spLocks noChangeShapeType="1"/>
            </p:cNvSpPr>
            <p:nvPr/>
          </p:nvSpPr>
          <p:spPr bwMode="auto">
            <a:xfrm>
              <a:off x="548" y="2160"/>
              <a:ext cx="89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2760" name="Line 24"/>
            <p:cNvSpPr>
              <a:spLocks noChangeShapeType="1"/>
            </p:cNvSpPr>
            <p:nvPr/>
          </p:nvSpPr>
          <p:spPr bwMode="auto">
            <a:xfrm>
              <a:off x="547" y="2258"/>
              <a:ext cx="89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2761" name="Line 25"/>
            <p:cNvSpPr>
              <a:spLocks noChangeShapeType="1"/>
            </p:cNvSpPr>
            <p:nvPr/>
          </p:nvSpPr>
          <p:spPr bwMode="auto">
            <a:xfrm>
              <a:off x="546" y="2371"/>
              <a:ext cx="89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2762" name="Line 26"/>
            <p:cNvSpPr>
              <a:spLocks noChangeShapeType="1"/>
            </p:cNvSpPr>
            <p:nvPr/>
          </p:nvSpPr>
          <p:spPr bwMode="auto">
            <a:xfrm>
              <a:off x="789" y="1914"/>
              <a:ext cx="0" cy="55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2763" name="Line 27"/>
            <p:cNvSpPr>
              <a:spLocks noChangeShapeType="1"/>
            </p:cNvSpPr>
            <p:nvPr/>
          </p:nvSpPr>
          <p:spPr bwMode="auto">
            <a:xfrm>
              <a:off x="1009" y="1913"/>
              <a:ext cx="0" cy="55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2764" name="Line 28"/>
            <p:cNvSpPr>
              <a:spLocks noChangeShapeType="1"/>
            </p:cNvSpPr>
            <p:nvPr/>
          </p:nvSpPr>
          <p:spPr bwMode="auto">
            <a:xfrm>
              <a:off x="1158" y="1911"/>
              <a:ext cx="0" cy="55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cxnSp>
        <p:nvCxnSpPr>
          <p:cNvPr id="372765" name="AutoShape 29"/>
          <p:cNvCxnSpPr>
            <a:cxnSpLocks noChangeShapeType="1"/>
            <a:stCxn id="372748" idx="3"/>
            <a:endCxn id="372757" idx="1"/>
          </p:cNvCxnSpPr>
          <p:nvPr/>
        </p:nvCxnSpPr>
        <p:spPr bwMode="auto">
          <a:xfrm flipV="1">
            <a:off x="1227138" y="3313113"/>
            <a:ext cx="461962" cy="131762"/>
          </a:xfrm>
          <a:prstGeom prst="bentConnector3">
            <a:avLst>
              <a:gd name="adj1" fmla="val 49829"/>
            </a:avLst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72766" name="Text Box 30"/>
          <p:cNvSpPr txBox="1">
            <a:spLocks noChangeArrowheads="1"/>
          </p:cNvSpPr>
          <p:nvPr/>
        </p:nvSpPr>
        <p:spPr bwMode="auto">
          <a:xfrm>
            <a:off x="241300" y="4356100"/>
            <a:ext cx="30480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sz="1800" i="1">
                <a:latin typeface="Arial" charset="0"/>
              </a:rPr>
              <a:t>physical data independence</a:t>
            </a:r>
          </a:p>
        </p:txBody>
      </p:sp>
      <p:sp>
        <p:nvSpPr>
          <p:cNvPr id="372767" name="Text Box 31"/>
          <p:cNvSpPr txBox="1">
            <a:spLocks noChangeArrowheads="1"/>
          </p:cNvSpPr>
          <p:nvPr/>
        </p:nvSpPr>
        <p:spPr bwMode="auto">
          <a:xfrm>
            <a:off x="241300" y="2665413"/>
            <a:ext cx="3824288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sz="1800" i="1">
                <a:latin typeface="Arial" charset="0"/>
              </a:rPr>
              <a:t>logical data independence</a:t>
            </a:r>
          </a:p>
        </p:txBody>
      </p:sp>
      <p:sp>
        <p:nvSpPr>
          <p:cNvPr id="372768" name="Rectangle 32"/>
          <p:cNvSpPr>
            <a:spLocks noChangeArrowheads="1"/>
          </p:cNvSpPr>
          <p:nvPr/>
        </p:nvSpPr>
        <p:spPr bwMode="auto">
          <a:xfrm>
            <a:off x="927100" y="1231900"/>
            <a:ext cx="1562100" cy="12382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2769" name="Rectangle 33"/>
          <p:cNvSpPr>
            <a:spLocks noChangeArrowheads="1"/>
          </p:cNvSpPr>
          <p:nvPr/>
        </p:nvSpPr>
        <p:spPr bwMode="auto">
          <a:xfrm>
            <a:off x="927100" y="1217613"/>
            <a:ext cx="1562100" cy="228600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2770" name="Line 34"/>
          <p:cNvSpPr>
            <a:spLocks noChangeShapeType="1"/>
          </p:cNvSpPr>
          <p:nvPr/>
        </p:nvSpPr>
        <p:spPr bwMode="auto">
          <a:xfrm>
            <a:off x="941388" y="1446213"/>
            <a:ext cx="15335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2771" name="Line 35"/>
          <p:cNvSpPr>
            <a:spLocks noChangeShapeType="1"/>
          </p:cNvSpPr>
          <p:nvPr/>
        </p:nvSpPr>
        <p:spPr bwMode="auto">
          <a:xfrm>
            <a:off x="939800" y="1628775"/>
            <a:ext cx="15335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2772" name="Line 36"/>
          <p:cNvSpPr>
            <a:spLocks noChangeShapeType="1"/>
          </p:cNvSpPr>
          <p:nvPr/>
        </p:nvSpPr>
        <p:spPr bwMode="auto">
          <a:xfrm>
            <a:off x="936625" y="1787525"/>
            <a:ext cx="153511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2773" name="Line 37"/>
          <p:cNvSpPr>
            <a:spLocks noChangeShapeType="1"/>
          </p:cNvSpPr>
          <p:nvPr/>
        </p:nvSpPr>
        <p:spPr bwMode="auto">
          <a:xfrm>
            <a:off x="935038" y="1968500"/>
            <a:ext cx="153511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2774" name="Line 38"/>
          <p:cNvSpPr>
            <a:spLocks noChangeShapeType="1"/>
          </p:cNvSpPr>
          <p:nvPr/>
        </p:nvSpPr>
        <p:spPr bwMode="auto">
          <a:xfrm>
            <a:off x="1352550" y="1233488"/>
            <a:ext cx="0" cy="12255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2775" name="Line 39"/>
          <p:cNvSpPr>
            <a:spLocks noChangeShapeType="1"/>
          </p:cNvSpPr>
          <p:nvPr/>
        </p:nvSpPr>
        <p:spPr bwMode="auto">
          <a:xfrm>
            <a:off x="1728788" y="1231900"/>
            <a:ext cx="0" cy="12255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2776" name="Line 40"/>
          <p:cNvSpPr>
            <a:spLocks noChangeShapeType="1"/>
          </p:cNvSpPr>
          <p:nvPr/>
        </p:nvSpPr>
        <p:spPr bwMode="auto">
          <a:xfrm>
            <a:off x="1984375" y="1227138"/>
            <a:ext cx="0" cy="12255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2777" name="Line 41"/>
          <p:cNvSpPr>
            <a:spLocks noChangeShapeType="1"/>
          </p:cNvSpPr>
          <p:nvPr/>
        </p:nvSpPr>
        <p:spPr bwMode="auto">
          <a:xfrm>
            <a:off x="933450" y="2135188"/>
            <a:ext cx="153511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2778" name="Line 42"/>
          <p:cNvSpPr>
            <a:spLocks noChangeShapeType="1"/>
          </p:cNvSpPr>
          <p:nvPr/>
        </p:nvSpPr>
        <p:spPr bwMode="auto">
          <a:xfrm>
            <a:off x="931863" y="2287588"/>
            <a:ext cx="153511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2779" name="Line 43"/>
          <p:cNvSpPr>
            <a:spLocks noChangeShapeType="1"/>
          </p:cNvSpPr>
          <p:nvPr/>
        </p:nvSpPr>
        <p:spPr bwMode="auto">
          <a:xfrm>
            <a:off x="2206625" y="1225550"/>
            <a:ext cx="0" cy="12255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2780" name="Text Box 44"/>
          <p:cNvSpPr txBox="1">
            <a:spLocks noChangeArrowheads="1"/>
          </p:cNvSpPr>
          <p:nvPr/>
        </p:nvSpPr>
        <p:spPr bwMode="auto">
          <a:xfrm>
            <a:off x="3136900" y="5332413"/>
            <a:ext cx="1066800" cy="58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en-US" sz="1600">
                <a:latin typeface="Tahoma" charset="0"/>
              </a:rPr>
              <a:t>files and pointers</a:t>
            </a:r>
          </a:p>
        </p:txBody>
      </p:sp>
      <p:sp>
        <p:nvSpPr>
          <p:cNvPr id="372781" name="Text Box 45"/>
          <p:cNvSpPr txBox="1">
            <a:spLocks noChangeArrowheads="1"/>
          </p:cNvSpPr>
          <p:nvPr/>
        </p:nvSpPr>
        <p:spPr bwMode="auto">
          <a:xfrm>
            <a:off x="3213100" y="3503613"/>
            <a:ext cx="10668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en-US" sz="1600">
                <a:latin typeface="Tahoma" charset="0"/>
              </a:rPr>
              <a:t>relations</a:t>
            </a:r>
          </a:p>
        </p:txBody>
      </p:sp>
      <p:sp>
        <p:nvSpPr>
          <p:cNvPr id="372782" name="Text Box 46"/>
          <p:cNvSpPr txBox="1">
            <a:spLocks noChangeArrowheads="1"/>
          </p:cNvSpPr>
          <p:nvPr/>
        </p:nvSpPr>
        <p:spPr bwMode="auto">
          <a:xfrm>
            <a:off x="3365500" y="1522413"/>
            <a:ext cx="6858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en-US" sz="1600">
                <a:latin typeface="Tahoma" charset="0"/>
              </a:rPr>
              <a:t>views</a:t>
            </a:r>
          </a:p>
        </p:txBody>
      </p:sp>
      <p:sp>
        <p:nvSpPr>
          <p:cNvPr id="372783" name="Line 47"/>
          <p:cNvSpPr>
            <a:spLocks noChangeShapeType="1"/>
          </p:cNvSpPr>
          <p:nvPr/>
        </p:nvSpPr>
        <p:spPr bwMode="auto">
          <a:xfrm>
            <a:off x="4203700" y="1141413"/>
            <a:ext cx="0" cy="5181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2784" name="Rectangle 48"/>
          <p:cNvSpPr>
            <a:spLocks noChangeArrowheads="1"/>
          </p:cNvSpPr>
          <p:nvPr/>
        </p:nvSpPr>
        <p:spPr bwMode="auto">
          <a:xfrm>
            <a:off x="4348163" y="1273175"/>
            <a:ext cx="419100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b="1">
                <a:solidFill>
                  <a:srgbClr val="0011CF"/>
                </a:solidFill>
                <a:latin typeface="Courier New" charset="0"/>
              </a:rPr>
              <a:t>SELECT * </a:t>
            </a:r>
          </a:p>
          <a:p>
            <a:r>
              <a:rPr lang="en-US" b="1">
                <a:solidFill>
                  <a:srgbClr val="0011CF"/>
                </a:solidFill>
                <a:latin typeface="Courier New" charset="0"/>
              </a:rPr>
              <a:t>  FROM my_sequences </a:t>
            </a:r>
          </a:p>
        </p:txBody>
      </p:sp>
      <p:sp>
        <p:nvSpPr>
          <p:cNvPr id="372785" name="Rectangle 49"/>
          <p:cNvSpPr>
            <a:spLocks noChangeArrowheads="1"/>
          </p:cNvSpPr>
          <p:nvPr/>
        </p:nvSpPr>
        <p:spPr bwMode="auto">
          <a:xfrm>
            <a:off x="4375150" y="2662238"/>
            <a:ext cx="4191000" cy="155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b="1">
                <a:solidFill>
                  <a:srgbClr val="0011CF"/>
                </a:solidFill>
                <a:latin typeface="Courier New" charset="0"/>
              </a:rPr>
              <a:t>SELECT </a:t>
            </a:r>
            <a:r>
              <a:rPr lang="en-US" b="1">
                <a:solidFill>
                  <a:srgbClr val="FF0000"/>
                </a:solidFill>
                <a:latin typeface="Courier New" charset="0"/>
              </a:rPr>
              <a:t>seq</a:t>
            </a:r>
            <a:r>
              <a:rPr lang="en-US" b="1">
                <a:solidFill>
                  <a:srgbClr val="0011CF"/>
                </a:solidFill>
                <a:latin typeface="Courier New" charset="0"/>
              </a:rPr>
              <a:t>     </a:t>
            </a:r>
          </a:p>
          <a:p>
            <a:r>
              <a:rPr lang="en-US" b="1">
                <a:solidFill>
                  <a:srgbClr val="0011CF"/>
                </a:solidFill>
                <a:latin typeface="Courier New" charset="0"/>
              </a:rPr>
              <a:t>  FROM </a:t>
            </a:r>
            <a:r>
              <a:rPr lang="en-US" b="1">
                <a:solidFill>
                  <a:srgbClr val="FF0000"/>
                </a:solidFill>
                <a:latin typeface="Courier New" charset="0"/>
              </a:rPr>
              <a:t>ncbi_sequences</a:t>
            </a:r>
            <a:endParaRPr lang="en-US" b="1">
              <a:solidFill>
                <a:srgbClr val="0011CF"/>
              </a:solidFill>
              <a:latin typeface="Courier New" charset="0"/>
            </a:endParaRPr>
          </a:p>
          <a:p>
            <a:r>
              <a:rPr lang="en-US" b="1">
                <a:solidFill>
                  <a:srgbClr val="0011CF"/>
                </a:solidFill>
                <a:latin typeface="Courier New" charset="0"/>
              </a:rPr>
              <a:t> WHERE </a:t>
            </a:r>
            <a:r>
              <a:rPr lang="en-US" b="1">
                <a:solidFill>
                  <a:srgbClr val="FF0000"/>
                </a:solidFill>
                <a:latin typeface="Courier New" charset="0"/>
              </a:rPr>
              <a:t>seq</a:t>
            </a:r>
            <a:r>
              <a:rPr lang="en-US" b="1">
                <a:solidFill>
                  <a:srgbClr val="0011CF"/>
                </a:solidFill>
                <a:latin typeface="Courier New" charset="0"/>
              </a:rPr>
              <a:t> = </a:t>
            </a:r>
            <a:r>
              <a:rPr lang="ja-JP" altLang="en-US" b="1">
                <a:solidFill>
                  <a:srgbClr val="0011CF"/>
                </a:solidFill>
                <a:latin typeface="Arial"/>
              </a:rPr>
              <a:t>‘</a:t>
            </a:r>
            <a:r>
              <a:rPr lang="en-US" b="1">
                <a:solidFill>
                  <a:srgbClr val="0011CF"/>
                </a:solidFill>
                <a:latin typeface="Courier New" charset="0"/>
              </a:rPr>
              <a:t>GATTACGATATTA</a:t>
            </a:r>
            <a:r>
              <a:rPr lang="ja-JP" altLang="en-US" b="1">
                <a:solidFill>
                  <a:srgbClr val="0011CF"/>
                </a:solidFill>
                <a:latin typeface="Arial"/>
              </a:rPr>
              <a:t>’</a:t>
            </a:r>
            <a:r>
              <a:rPr lang="en-US" b="1">
                <a:solidFill>
                  <a:srgbClr val="0011CF"/>
                </a:solidFill>
                <a:latin typeface="Courier New" charset="0"/>
              </a:rPr>
              <a:t>;</a:t>
            </a:r>
          </a:p>
        </p:txBody>
      </p:sp>
      <p:sp>
        <p:nvSpPr>
          <p:cNvPr id="372786" name="Rectangle 50"/>
          <p:cNvSpPr>
            <a:spLocks noChangeArrowheads="1"/>
          </p:cNvSpPr>
          <p:nvPr/>
        </p:nvSpPr>
        <p:spPr bwMode="auto">
          <a:xfrm>
            <a:off x="4251325" y="4789488"/>
            <a:ext cx="4637088" cy="192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000" b="1">
                <a:solidFill>
                  <a:srgbClr val="0011CF"/>
                </a:solidFill>
                <a:latin typeface="Courier New" charset="0"/>
              </a:rPr>
              <a:t>f = fopen(</a:t>
            </a:r>
            <a:r>
              <a:rPr lang="ja-JP" altLang="en-US" sz="2000" b="1">
                <a:solidFill>
                  <a:srgbClr val="FF0000"/>
                </a:solidFill>
                <a:latin typeface="Arial"/>
              </a:rPr>
              <a:t>‘</a:t>
            </a:r>
            <a:r>
              <a:rPr lang="en-US" sz="2000" b="1">
                <a:solidFill>
                  <a:srgbClr val="FF0000"/>
                </a:solidFill>
                <a:latin typeface="Courier New" charset="0"/>
              </a:rPr>
              <a:t>table_file</a:t>
            </a:r>
            <a:r>
              <a:rPr lang="ja-JP" altLang="en-US" sz="2000" b="1">
                <a:solidFill>
                  <a:srgbClr val="FF0000"/>
                </a:solidFill>
                <a:latin typeface="Arial"/>
              </a:rPr>
              <a:t>’</a:t>
            </a:r>
            <a:r>
              <a:rPr lang="en-US" sz="2000" b="1">
                <a:solidFill>
                  <a:srgbClr val="0011CF"/>
                </a:solidFill>
                <a:latin typeface="Courier New" charset="0"/>
              </a:rPr>
              <a:t>);</a:t>
            </a:r>
          </a:p>
          <a:p>
            <a:r>
              <a:rPr lang="en-US" sz="2000" b="1">
                <a:solidFill>
                  <a:srgbClr val="0011CF"/>
                </a:solidFill>
                <a:latin typeface="Courier New" charset="0"/>
              </a:rPr>
              <a:t>fseek(</a:t>
            </a:r>
            <a:r>
              <a:rPr lang="en-US" sz="2000" b="1">
                <a:solidFill>
                  <a:srgbClr val="FF0000"/>
                </a:solidFill>
                <a:latin typeface="Courier New" charset="0"/>
              </a:rPr>
              <a:t>10030440</a:t>
            </a:r>
            <a:r>
              <a:rPr lang="en-US" sz="2000" b="1">
                <a:solidFill>
                  <a:srgbClr val="0011CF"/>
                </a:solidFill>
                <a:latin typeface="Courier New" charset="0"/>
              </a:rPr>
              <a:t>);</a:t>
            </a:r>
          </a:p>
          <a:p>
            <a:r>
              <a:rPr lang="en-US" sz="2000" b="1">
                <a:solidFill>
                  <a:srgbClr val="0011CF"/>
                </a:solidFill>
                <a:latin typeface="Courier New" charset="0"/>
              </a:rPr>
              <a:t>while (True) {</a:t>
            </a:r>
          </a:p>
          <a:p>
            <a:r>
              <a:rPr lang="en-US" sz="2000" b="1">
                <a:solidFill>
                  <a:srgbClr val="0011CF"/>
                </a:solidFill>
                <a:latin typeface="Courier New" charset="0"/>
              </a:rPr>
              <a:t>  fread(&amp;buf, 1, 8192, f);</a:t>
            </a:r>
          </a:p>
          <a:p>
            <a:r>
              <a:rPr lang="en-US" sz="2000" b="1">
                <a:solidFill>
                  <a:srgbClr val="0011CF"/>
                </a:solidFill>
                <a:latin typeface="Courier New" charset="0"/>
              </a:rPr>
              <a:t>  if (buf == GATTACGATATTA) {</a:t>
            </a:r>
          </a:p>
          <a:p>
            <a:r>
              <a:rPr lang="en-US" sz="2000" b="1">
                <a:solidFill>
                  <a:srgbClr val="0011CF"/>
                </a:solidFill>
                <a:latin typeface="Courier New" charset="0"/>
              </a:rPr>
              <a:t>    . . .</a:t>
            </a:r>
          </a:p>
        </p:txBody>
      </p:sp>
      <p:sp>
        <p:nvSpPr>
          <p:cNvPr id="372787" name="Line 51"/>
          <p:cNvSpPr>
            <a:spLocks noChangeShapeType="1"/>
          </p:cNvSpPr>
          <p:nvPr/>
        </p:nvSpPr>
        <p:spPr bwMode="auto">
          <a:xfrm>
            <a:off x="4360863" y="4529138"/>
            <a:ext cx="417671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2788" name="Line 52"/>
          <p:cNvSpPr>
            <a:spLocks noChangeShapeType="1"/>
          </p:cNvSpPr>
          <p:nvPr/>
        </p:nvSpPr>
        <p:spPr bwMode="auto">
          <a:xfrm>
            <a:off x="4313238" y="2446338"/>
            <a:ext cx="417671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D8BBF-2CDE-6A4C-8078-E2546199F4EE}" type="datetime1">
              <a:rPr lang="en-US"/>
              <a:pPr/>
              <a:t>10/29/12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Bill Howe, eScience Institute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5766B-B515-F74F-8FF5-41060072A5A4}" type="slidenum">
              <a:rPr lang="en-US"/>
              <a:pPr/>
              <a:t>47</a:t>
            </a:fld>
            <a:endParaRPr lang="en-US"/>
          </a:p>
        </p:txBody>
      </p:sp>
      <p:sp>
        <p:nvSpPr>
          <p:cNvPr id="3737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Key Idea: Indexes</a:t>
            </a:r>
          </a:p>
        </p:txBody>
      </p:sp>
      <p:sp>
        <p:nvSpPr>
          <p:cNvPr id="3737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47638" y="1328738"/>
            <a:ext cx="8769350" cy="4762500"/>
          </a:xfrm>
        </p:spPr>
        <p:txBody>
          <a:bodyPr/>
          <a:lstStyle/>
          <a:p>
            <a:r>
              <a:rPr lang="en-US" sz="2400"/>
              <a:t>Databases are especially, but exclusively, effective at </a:t>
            </a:r>
            <a:r>
              <a:rPr lang="ja-JP" altLang="en-US" sz="2400">
                <a:latin typeface="Arial"/>
              </a:rPr>
              <a:t>“</a:t>
            </a:r>
            <a:r>
              <a:rPr lang="en-US" sz="2400"/>
              <a:t>Needle in Haystack</a:t>
            </a:r>
            <a:r>
              <a:rPr lang="ja-JP" altLang="en-US" sz="2400">
                <a:latin typeface="Arial"/>
              </a:rPr>
              <a:t>”</a:t>
            </a:r>
            <a:r>
              <a:rPr lang="en-US" sz="2400"/>
              <a:t> problems:</a:t>
            </a:r>
          </a:p>
          <a:p>
            <a:pPr lvl="1"/>
            <a:r>
              <a:rPr lang="en-US" sz="2000" b="1"/>
              <a:t>Extracting small results from big datasets</a:t>
            </a:r>
          </a:p>
          <a:p>
            <a:pPr lvl="1"/>
            <a:r>
              <a:rPr lang="en-US" sz="2000" b="1"/>
              <a:t>Transparently provide </a:t>
            </a:r>
            <a:r>
              <a:rPr lang="ja-JP" altLang="en-US" sz="2000" b="1">
                <a:latin typeface="Arial"/>
              </a:rPr>
              <a:t>“</a:t>
            </a:r>
            <a:r>
              <a:rPr lang="en-US" sz="2000" b="1"/>
              <a:t>old style</a:t>
            </a:r>
            <a:r>
              <a:rPr lang="ja-JP" altLang="en-US" sz="2000" b="1">
                <a:latin typeface="Arial"/>
              </a:rPr>
              <a:t>”</a:t>
            </a:r>
            <a:r>
              <a:rPr lang="en-US" sz="2000" b="1"/>
              <a:t> scalability  </a:t>
            </a:r>
          </a:p>
          <a:p>
            <a:pPr lvl="1"/>
            <a:r>
              <a:rPr lang="en-US" sz="2000" b="1"/>
              <a:t>Your query will </a:t>
            </a:r>
            <a:r>
              <a:rPr lang="en-US" sz="2000" b="1">
                <a:solidFill>
                  <a:srgbClr val="FF0000"/>
                </a:solidFill>
              </a:rPr>
              <a:t>always*</a:t>
            </a:r>
            <a:r>
              <a:rPr lang="en-US" sz="2000" b="1"/>
              <a:t> finish, regardless of dataset size.</a:t>
            </a:r>
          </a:p>
          <a:p>
            <a:pPr lvl="1"/>
            <a:endParaRPr lang="en-US" sz="2000" b="1"/>
          </a:p>
          <a:p>
            <a:pPr lvl="1"/>
            <a:r>
              <a:rPr lang="en-US" sz="2000" b="1"/>
              <a:t>Indexes are </a:t>
            </a:r>
            <a:r>
              <a:rPr lang="en-US" sz="2000" b="1" u="sng"/>
              <a:t>easily built</a:t>
            </a:r>
            <a:r>
              <a:rPr lang="en-US" sz="2000" b="1"/>
              <a:t> and </a:t>
            </a:r>
            <a:r>
              <a:rPr lang="en-US" sz="2000" b="1" u="sng"/>
              <a:t>automatically used</a:t>
            </a:r>
            <a:r>
              <a:rPr lang="en-US" sz="2000" b="1"/>
              <a:t> when appropriate</a:t>
            </a:r>
            <a:endParaRPr lang="en-US" sz="2000"/>
          </a:p>
        </p:txBody>
      </p:sp>
      <p:sp>
        <p:nvSpPr>
          <p:cNvPr id="373764" name="Text Box 4"/>
          <p:cNvSpPr txBox="1">
            <a:spLocks noChangeArrowheads="1"/>
          </p:cNvSpPr>
          <p:nvPr/>
        </p:nvSpPr>
        <p:spPr bwMode="auto">
          <a:xfrm>
            <a:off x="1135063" y="3910013"/>
            <a:ext cx="7318375" cy="191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b="1">
                <a:solidFill>
                  <a:srgbClr val="0011CF"/>
                </a:solidFill>
                <a:latin typeface="Courier New" charset="0"/>
              </a:rPr>
              <a:t>CREATE INDEX seq_idx ON sequence(seq);</a:t>
            </a:r>
          </a:p>
          <a:p>
            <a:endParaRPr lang="en-US" b="1">
              <a:solidFill>
                <a:srgbClr val="0011CF"/>
              </a:solidFill>
              <a:latin typeface="Courier New" charset="0"/>
            </a:endParaRPr>
          </a:p>
          <a:p>
            <a:r>
              <a:rPr lang="en-US" b="1">
                <a:solidFill>
                  <a:srgbClr val="0011CF"/>
                </a:solidFill>
                <a:latin typeface="Courier New" charset="0"/>
              </a:rPr>
              <a:t>SELECT seq </a:t>
            </a:r>
          </a:p>
          <a:p>
            <a:r>
              <a:rPr lang="en-US" b="1">
                <a:solidFill>
                  <a:srgbClr val="0011CF"/>
                </a:solidFill>
                <a:latin typeface="Courier New" charset="0"/>
              </a:rPr>
              <a:t>  FROM sequence </a:t>
            </a:r>
          </a:p>
          <a:p>
            <a:r>
              <a:rPr lang="en-US" b="1">
                <a:solidFill>
                  <a:srgbClr val="0011CF"/>
                </a:solidFill>
                <a:latin typeface="Courier New" charset="0"/>
              </a:rPr>
              <a:t> WHERE seq = </a:t>
            </a:r>
            <a:r>
              <a:rPr lang="ja-JP" altLang="en-US" b="1">
                <a:solidFill>
                  <a:srgbClr val="0011CF"/>
                </a:solidFill>
                <a:latin typeface="Arial"/>
              </a:rPr>
              <a:t>‘</a:t>
            </a:r>
            <a:r>
              <a:rPr lang="en-US" b="1">
                <a:solidFill>
                  <a:srgbClr val="0011CF"/>
                </a:solidFill>
                <a:latin typeface="Courier New" charset="0"/>
              </a:rPr>
              <a:t>GATTACGATATTA</a:t>
            </a:r>
            <a:r>
              <a:rPr lang="ja-JP" altLang="en-US" b="1">
                <a:solidFill>
                  <a:srgbClr val="0011CF"/>
                </a:solidFill>
                <a:latin typeface="Arial"/>
              </a:rPr>
              <a:t>’</a:t>
            </a:r>
            <a:r>
              <a:rPr lang="en-US" b="1">
                <a:solidFill>
                  <a:srgbClr val="0011CF"/>
                </a:solidFill>
                <a:latin typeface="Courier New" charset="0"/>
              </a:rPr>
              <a:t>;</a:t>
            </a:r>
            <a:endParaRPr lang="en-US" sz="3200" b="1">
              <a:solidFill>
                <a:srgbClr val="0011CF"/>
              </a:solidFill>
              <a:latin typeface="Arial" charset="0"/>
            </a:endParaRPr>
          </a:p>
        </p:txBody>
      </p:sp>
      <p:sp>
        <p:nvSpPr>
          <p:cNvPr id="373765" name="Text Box 5"/>
          <p:cNvSpPr txBox="1">
            <a:spLocks noChangeArrowheads="1"/>
          </p:cNvSpPr>
          <p:nvPr/>
        </p:nvSpPr>
        <p:spPr bwMode="auto">
          <a:xfrm>
            <a:off x="6450013" y="6149975"/>
            <a:ext cx="2005012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b="1">
                <a:solidFill>
                  <a:srgbClr val="FF0000"/>
                </a:solidFill>
              </a:rPr>
              <a:t>*almost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8157A-6DA9-344F-8BCF-6A9526E46967}" type="datetime1">
              <a:rPr lang="en-US"/>
              <a:pPr/>
              <a:t>10/29/12</a:t>
            </a:fld>
            <a:endParaRPr lang="en-US"/>
          </a:p>
        </p:txBody>
      </p:sp>
      <p:sp>
        <p:nvSpPr>
          <p:cNvPr id="6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Bill Howe, eScience Institute</a:t>
            </a:r>
          </a:p>
        </p:txBody>
      </p:sp>
      <p:sp>
        <p:nvSpPr>
          <p:cNvPr id="6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7B523C-8B64-3545-8237-FB23C9A56A5E}" type="slidenum">
              <a:rPr lang="en-US"/>
              <a:pPr/>
              <a:t>48</a:t>
            </a:fld>
            <a:endParaRPr lang="en-US"/>
          </a:p>
        </p:txBody>
      </p:sp>
      <p:sp>
        <p:nvSpPr>
          <p:cNvPr id="3747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Key Idea: An </a:t>
            </a:r>
            <a:r>
              <a:rPr lang="en-US" i="1">
                <a:solidFill>
                  <a:srgbClr val="FF0000"/>
                </a:solidFill>
              </a:rPr>
              <a:t>Algebra of Tables</a:t>
            </a:r>
            <a:endParaRPr lang="en-US"/>
          </a:p>
        </p:txBody>
      </p:sp>
      <p:sp>
        <p:nvSpPr>
          <p:cNvPr id="374787" name="Rectangle 3"/>
          <p:cNvSpPr>
            <a:spLocks noChangeArrowheads="1"/>
          </p:cNvSpPr>
          <p:nvPr/>
        </p:nvSpPr>
        <p:spPr bwMode="auto">
          <a:xfrm>
            <a:off x="1392238" y="1316038"/>
            <a:ext cx="1562100" cy="12382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4788" name="Rectangle 4"/>
          <p:cNvSpPr>
            <a:spLocks noChangeArrowheads="1"/>
          </p:cNvSpPr>
          <p:nvPr/>
        </p:nvSpPr>
        <p:spPr bwMode="auto">
          <a:xfrm>
            <a:off x="1392238" y="1301750"/>
            <a:ext cx="1562100" cy="228600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4789" name="Line 5"/>
          <p:cNvSpPr>
            <a:spLocks noChangeShapeType="1"/>
          </p:cNvSpPr>
          <p:nvPr/>
        </p:nvSpPr>
        <p:spPr bwMode="auto">
          <a:xfrm>
            <a:off x="1406525" y="1530350"/>
            <a:ext cx="15335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4790" name="Line 6"/>
          <p:cNvSpPr>
            <a:spLocks noChangeShapeType="1"/>
          </p:cNvSpPr>
          <p:nvPr/>
        </p:nvSpPr>
        <p:spPr bwMode="auto">
          <a:xfrm>
            <a:off x="1404938" y="1712913"/>
            <a:ext cx="15335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4791" name="Line 7"/>
          <p:cNvSpPr>
            <a:spLocks noChangeShapeType="1"/>
          </p:cNvSpPr>
          <p:nvPr/>
        </p:nvSpPr>
        <p:spPr bwMode="auto">
          <a:xfrm>
            <a:off x="1401763" y="1871663"/>
            <a:ext cx="153511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4792" name="Line 8"/>
          <p:cNvSpPr>
            <a:spLocks noChangeShapeType="1"/>
          </p:cNvSpPr>
          <p:nvPr/>
        </p:nvSpPr>
        <p:spPr bwMode="auto">
          <a:xfrm>
            <a:off x="1400175" y="2052638"/>
            <a:ext cx="153511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4793" name="Line 9"/>
          <p:cNvSpPr>
            <a:spLocks noChangeShapeType="1"/>
          </p:cNvSpPr>
          <p:nvPr/>
        </p:nvSpPr>
        <p:spPr bwMode="auto">
          <a:xfrm>
            <a:off x="1817688" y="1317625"/>
            <a:ext cx="0" cy="12255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4794" name="Line 10"/>
          <p:cNvSpPr>
            <a:spLocks noChangeShapeType="1"/>
          </p:cNvSpPr>
          <p:nvPr/>
        </p:nvSpPr>
        <p:spPr bwMode="auto">
          <a:xfrm>
            <a:off x="2193925" y="1316038"/>
            <a:ext cx="0" cy="12255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4795" name="Line 11"/>
          <p:cNvSpPr>
            <a:spLocks noChangeShapeType="1"/>
          </p:cNvSpPr>
          <p:nvPr/>
        </p:nvSpPr>
        <p:spPr bwMode="auto">
          <a:xfrm>
            <a:off x="2449513" y="1311275"/>
            <a:ext cx="0" cy="12255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4796" name="Line 12"/>
          <p:cNvSpPr>
            <a:spLocks noChangeShapeType="1"/>
          </p:cNvSpPr>
          <p:nvPr/>
        </p:nvSpPr>
        <p:spPr bwMode="auto">
          <a:xfrm>
            <a:off x="1398588" y="2219325"/>
            <a:ext cx="153511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4797" name="Line 13"/>
          <p:cNvSpPr>
            <a:spLocks noChangeShapeType="1"/>
          </p:cNvSpPr>
          <p:nvPr/>
        </p:nvSpPr>
        <p:spPr bwMode="auto">
          <a:xfrm>
            <a:off x="1397000" y="2371725"/>
            <a:ext cx="153511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4798" name="Line 14"/>
          <p:cNvSpPr>
            <a:spLocks noChangeShapeType="1"/>
          </p:cNvSpPr>
          <p:nvPr/>
        </p:nvSpPr>
        <p:spPr bwMode="auto">
          <a:xfrm>
            <a:off x="2671763" y="1309688"/>
            <a:ext cx="0" cy="12255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4799" name="AutoShape 15"/>
          <p:cNvSpPr>
            <a:spLocks noChangeArrowheads="1"/>
          </p:cNvSpPr>
          <p:nvPr/>
        </p:nvSpPr>
        <p:spPr bwMode="auto">
          <a:xfrm>
            <a:off x="1263650" y="1839913"/>
            <a:ext cx="1854200" cy="434975"/>
          </a:xfrm>
          <a:prstGeom prst="roundRect">
            <a:avLst>
              <a:gd name="adj" fmla="val 16667"/>
            </a:avLst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4800" name="Text Box 16"/>
          <p:cNvSpPr txBox="1">
            <a:spLocks noChangeArrowheads="1"/>
          </p:cNvSpPr>
          <p:nvPr/>
        </p:nvSpPr>
        <p:spPr bwMode="auto">
          <a:xfrm>
            <a:off x="5778500" y="1704975"/>
            <a:ext cx="2824163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3600">
                <a:sym typeface="Symbol" charset="0"/>
              </a:rPr>
              <a:t>select</a:t>
            </a:r>
            <a:endParaRPr lang="en-US" sz="3600"/>
          </a:p>
        </p:txBody>
      </p:sp>
      <p:sp>
        <p:nvSpPr>
          <p:cNvPr id="374801" name="Rectangle 17"/>
          <p:cNvSpPr>
            <a:spLocks noChangeArrowheads="1"/>
          </p:cNvSpPr>
          <p:nvPr/>
        </p:nvSpPr>
        <p:spPr bwMode="auto">
          <a:xfrm>
            <a:off x="1395413" y="2762250"/>
            <a:ext cx="1562100" cy="12382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4802" name="Rectangle 18"/>
          <p:cNvSpPr>
            <a:spLocks noChangeArrowheads="1"/>
          </p:cNvSpPr>
          <p:nvPr/>
        </p:nvSpPr>
        <p:spPr bwMode="auto">
          <a:xfrm>
            <a:off x="1395413" y="2747963"/>
            <a:ext cx="1562100" cy="228600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4803" name="Line 19"/>
          <p:cNvSpPr>
            <a:spLocks noChangeShapeType="1"/>
          </p:cNvSpPr>
          <p:nvPr/>
        </p:nvSpPr>
        <p:spPr bwMode="auto">
          <a:xfrm>
            <a:off x="1409700" y="2976563"/>
            <a:ext cx="15335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4804" name="Line 20"/>
          <p:cNvSpPr>
            <a:spLocks noChangeShapeType="1"/>
          </p:cNvSpPr>
          <p:nvPr/>
        </p:nvSpPr>
        <p:spPr bwMode="auto">
          <a:xfrm>
            <a:off x="1408113" y="3159125"/>
            <a:ext cx="15335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4805" name="Line 21"/>
          <p:cNvSpPr>
            <a:spLocks noChangeShapeType="1"/>
          </p:cNvSpPr>
          <p:nvPr/>
        </p:nvSpPr>
        <p:spPr bwMode="auto">
          <a:xfrm>
            <a:off x="1404938" y="3317875"/>
            <a:ext cx="153511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4806" name="Line 22"/>
          <p:cNvSpPr>
            <a:spLocks noChangeShapeType="1"/>
          </p:cNvSpPr>
          <p:nvPr/>
        </p:nvSpPr>
        <p:spPr bwMode="auto">
          <a:xfrm>
            <a:off x="1403350" y="3498850"/>
            <a:ext cx="153511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4807" name="Line 23"/>
          <p:cNvSpPr>
            <a:spLocks noChangeShapeType="1"/>
          </p:cNvSpPr>
          <p:nvPr/>
        </p:nvSpPr>
        <p:spPr bwMode="auto">
          <a:xfrm>
            <a:off x="1820863" y="2763838"/>
            <a:ext cx="0" cy="12255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4808" name="Line 24"/>
          <p:cNvSpPr>
            <a:spLocks noChangeShapeType="1"/>
          </p:cNvSpPr>
          <p:nvPr/>
        </p:nvSpPr>
        <p:spPr bwMode="auto">
          <a:xfrm>
            <a:off x="2197100" y="2762250"/>
            <a:ext cx="0" cy="12255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4809" name="Line 25"/>
          <p:cNvSpPr>
            <a:spLocks noChangeShapeType="1"/>
          </p:cNvSpPr>
          <p:nvPr/>
        </p:nvSpPr>
        <p:spPr bwMode="auto">
          <a:xfrm>
            <a:off x="2452688" y="2757488"/>
            <a:ext cx="0" cy="12255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4810" name="Line 26"/>
          <p:cNvSpPr>
            <a:spLocks noChangeShapeType="1"/>
          </p:cNvSpPr>
          <p:nvPr/>
        </p:nvSpPr>
        <p:spPr bwMode="auto">
          <a:xfrm>
            <a:off x="1401763" y="3665538"/>
            <a:ext cx="153511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4811" name="Line 27"/>
          <p:cNvSpPr>
            <a:spLocks noChangeShapeType="1"/>
          </p:cNvSpPr>
          <p:nvPr/>
        </p:nvSpPr>
        <p:spPr bwMode="auto">
          <a:xfrm>
            <a:off x="1400175" y="3817938"/>
            <a:ext cx="153511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4812" name="Line 28"/>
          <p:cNvSpPr>
            <a:spLocks noChangeShapeType="1"/>
          </p:cNvSpPr>
          <p:nvPr/>
        </p:nvSpPr>
        <p:spPr bwMode="auto">
          <a:xfrm>
            <a:off x="2674938" y="2755900"/>
            <a:ext cx="0" cy="12255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4813" name="AutoShape 29"/>
          <p:cNvSpPr>
            <a:spLocks noChangeArrowheads="1"/>
          </p:cNvSpPr>
          <p:nvPr/>
        </p:nvSpPr>
        <p:spPr bwMode="auto">
          <a:xfrm>
            <a:off x="2386013" y="2701925"/>
            <a:ext cx="635000" cy="1370013"/>
          </a:xfrm>
          <a:prstGeom prst="roundRect">
            <a:avLst>
              <a:gd name="adj" fmla="val 16667"/>
            </a:avLst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4814" name="Text Box 30"/>
          <p:cNvSpPr txBox="1">
            <a:spLocks noChangeArrowheads="1"/>
          </p:cNvSpPr>
          <p:nvPr/>
        </p:nvSpPr>
        <p:spPr bwMode="auto">
          <a:xfrm>
            <a:off x="5797550" y="3084513"/>
            <a:ext cx="2824163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3600">
                <a:sym typeface="Symbol" charset="0"/>
              </a:rPr>
              <a:t>project</a:t>
            </a:r>
            <a:endParaRPr lang="en-US" sz="3600"/>
          </a:p>
        </p:txBody>
      </p:sp>
      <p:sp>
        <p:nvSpPr>
          <p:cNvPr id="374815" name="Rectangle 31"/>
          <p:cNvSpPr>
            <a:spLocks noChangeArrowheads="1"/>
          </p:cNvSpPr>
          <p:nvPr/>
        </p:nvSpPr>
        <p:spPr bwMode="auto">
          <a:xfrm>
            <a:off x="1374775" y="4225925"/>
            <a:ext cx="1562100" cy="12382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4816" name="Rectangle 32"/>
          <p:cNvSpPr>
            <a:spLocks noChangeArrowheads="1"/>
          </p:cNvSpPr>
          <p:nvPr/>
        </p:nvSpPr>
        <p:spPr bwMode="auto">
          <a:xfrm>
            <a:off x="1374775" y="4211638"/>
            <a:ext cx="1562100" cy="228600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4817" name="Line 33"/>
          <p:cNvSpPr>
            <a:spLocks noChangeShapeType="1"/>
          </p:cNvSpPr>
          <p:nvPr/>
        </p:nvSpPr>
        <p:spPr bwMode="auto">
          <a:xfrm>
            <a:off x="1389063" y="4440238"/>
            <a:ext cx="15335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4818" name="Line 34"/>
          <p:cNvSpPr>
            <a:spLocks noChangeShapeType="1"/>
          </p:cNvSpPr>
          <p:nvPr/>
        </p:nvSpPr>
        <p:spPr bwMode="auto">
          <a:xfrm>
            <a:off x="1387475" y="4622800"/>
            <a:ext cx="15335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4819" name="Line 35"/>
          <p:cNvSpPr>
            <a:spLocks noChangeShapeType="1"/>
          </p:cNvSpPr>
          <p:nvPr/>
        </p:nvSpPr>
        <p:spPr bwMode="auto">
          <a:xfrm>
            <a:off x="1384300" y="4781550"/>
            <a:ext cx="153511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4820" name="Line 36"/>
          <p:cNvSpPr>
            <a:spLocks noChangeShapeType="1"/>
          </p:cNvSpPr>
          <p:nvPr/>
        </p:nvSpPr>
        <p:spPr bwMode="auto">
          <a:xfrm>
            <a:off x="1382713" y="4962525"/>
            <a:ext cx="153511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4821" name="Line 37"/>
          <p:cNvSpPr>
            <a:spLocks noChangeShapeType="1"/>
          </p:cNvSpPr>
          <p:nvPr/>
        </p:nvSpPr>
        <p:spPr bwMode="auto">
          <a:xfrm>
            <a:off x="1800225" y="4227513"/>
            <a:ext cx="0" cy="12255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4822" name="Line 38"/>
          <p:cNvSpPr>
            <a:spLocks noChangeShapeType="1"/>
          </p:cNvSpPr>
          <p:nvPr/>
        </p:nvSpPr>
        <p:spPr bwMode="auto">
          <a:xfrm>
            <a:off x="2176463" y="4225925"/>
            <a:ext cx="0" cy="12255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4823" name="Line 39"/>
          <p:cNvSpPr>
            <a:spLocks noChangeShapeType="1"/>
          </p:cNvSpPr>
          <p:nvPr/>
        </p:nvSpPr>
        <p:spPr bwMode="auto">
          <a:xfrm>
            <a:off x="2432050" y="4221163"/>
            <a:ext cx="0" cy="12255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4824" name="Line 40"/>
          <p:cNvSpPr>
            <a:spLocks noChangeShapeType="1"/>
          </p:cNvSpPr>
          <p:nvPr/>
        </p:nvSpPr>
        <p:spPr bwMode="auto">
          <a:xfrm>
            <a:off x="1381125" y="5129213"/>
            <a:ext cx="153511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4825" name="Line 41"/>
          <p:cNvSpPr>
            <a:spLocks noChangeShapeType="1"/>
          </p:cNvSpPr>
          <p:nvPr/>
        </p:nvSpPr>
        <p:spPr bwMode="auto">
          <a:xfrm>
            <a:off x="1379538" y="5281613"/>
            <a:ext cx="153511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4826" name="Line 42"/>
          <p:cNvSpPr>
            <a:spLocks noChangeShapeType="1"/>
          </p:cNvSpPr>
          <p:nvPr/>
        </p:nvSpPr>
        <p:spPr bwMode="auto">
          <a:xfrm>
            <a:off x="2654300" y="4219575"/>
            <a:ext cx="0" cy="12255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4827" name="Text Box 43"/>
          <p:cNvSpPr txBox="1">
            <a:spLocks noChangeArrowheads="1"/>
          </p:cNvSpPr>
          <p:nvPr/>
        </p:nvSpPr>
        <p:spPr bwMode="auto">
          <a:xfrm>
            <a:off x="3884613" y="4530725"/>
            <a:ext cx="2824162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3600">
                <a:sym typeface="Symbol" charset="0"/>
              </a:rPr>
              <a:t>join</a:t>
            </a:r>
            <a:endParaRPr lang="en-US" sz="3600"/>
          </a:p>
        </p:txBody>
      </p:sp>
      <p:sp>
        <p:nvSpPr>
          <p:cNvPr id="374828" name="Rectangle 44"/>
          <p:cNvSpPr>
            <a:spLocks noChangeArrowheads="1"/>
          </p:cNvSpPr>
          <p:nvPr/>
        </p:nvSpPr>
        <p:spPr bwMode="auto">
          <a:xfrm>
            <a:off x="3505200" y="4225925"/>
            <a:ext cx="1562100" cy="12382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4829" name="Rectangle 45"/>
          <p:cNvSpPr>
            <a:spLocks noChangeArrowheads="1"/>
          </p:cNvSpPr>
          <p:nvPr/>
        </p:nvSpPr>
        <p:spPr bwMode="auto">
          <a:xfrm>
            <a:off x="3505200" y="4211638"/>
            <a:ext cx="1562100" cy="228600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4830" name="Line 46"/>
          <p:cNvSpPr>
            <a:spLocks noChangeShapeType="1"/>
          </p:cNvSpPr>
          <p:nvPr/>
        </p:nvSpPr>
        <p:spPr bwMode="auto">
          <a:xfrm>
            <a:off x="3519488" y="4440238"/>
            <a:ext cx="15335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4831" name="Line 47"/>
          <p:cNvSpPr>
            <a:spLocks noChangeShapeType="1"/>
          </p:cNvSpPr>
          <p:nvPr/>
        </p:nvSpPr>
        <p:spPr bwMode="auto">
          <a:xfrm>
            <a:off x="3517900" y="4622800"/>
            <a:ext cx="15335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4832" name="Line 48"/>
          <p:cNvSpPr>
            <a:spLocks noChangeShapeType="1"/>
          </p:cNvSpPr>
          <p:nvPr/>
        </p:nvSpPr>
        <p:spPr bwMode="auto">
          <a:xfrm>
            <a:off x="3514725" y="4781550"/>
            <a:ext cx="153511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4833" name="Line 49"/>
          <p:cNvSpPr>
            <a:spLocks noChangeShapeType="1"/>
          </p:cNvSpPr>
          <p:nvPr/>
        </p:nvSpPr>
        <p:spPr bwMode="auto">
          <a:xfrm>
            <a:off x="3513138" y="4962525"/>
            <a:ext cx="153511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4834" name="Line 50"/>
          <p:cNvSpPr>
            <a:spLocks noChangeShapeType="1"/>
          </p:cNvSpPr>
          <p:nvPr/>
        </p:nvSpPr>
        <p:spPr bwMode="auto">
          <a:xfrm>
            <a:off x="3930650" y="4227513"/>
            <a:ext cx="0" cy="12255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4835" name="Line 51"/>
          <p:cNvSpPr>
            <a:spLocks noChangeShapeType="1"/>
          </p:cNvSpPr>
          <p:nvPr/>
        </p:nvSpPr>
        <p:spPr bwMode="auto">
          <a:xfrm>
            <a:off x="4306888" y="4225925"/>
            <a:ext cx="0" cy="12255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4836" name="Line 52"/>
          <p:cNvSpPr>
            <a:spLocks noChangeShapeType="1"/>
          </p:cNvSpPr>
          <p:nvPr/>
        </p:nvSpPr>
        <p:spPr bwMode="auto">
          <a:xfrm>
            <a:off x="4562475" y="4221163"/>
            <a:ext cx="0" cy="12255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4837" name="Line 53"/>
          <p:cNvSpPr>
            <a:spLocks noChangeShapeType="1"/>
          </p:cNvSpPr>
          <p:nvPr/>
        </p:nvSpPr>
        <p:spPr bwMode="auto">
          <a:xfrm>
            <a:off x="3511550" y="5129213"/>
            <a:ext cx="153511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4838" name="Line 54"/>
          <p:cNvSpPr>
            <a:spLocks noChangeShapeType="1"/>
          </p:cNvSpPr>
          <p:nvPr/>
        </p:nvSpPr>
        <p:spPr bwMode="auto">
          <a:xfrm>
            <a:off x="3509963" y="5281613"/>
            <a:ext cx="153511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4839" name="Line 55"/>
          <p:cNvSpPr>
            <a:spLocks noChangeShapeType="1"/>
          </p:cNvSpPr>
          <p:nvPr/>
        </p:nvSpPr>
        <p:spPr bwMode="auto">
          <a:xfrm>
            <a:off x="4784725" y="4219575"/>
            <a:ext cx="0" cy="12255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4840" name="AutoShape 56"/>
          <p:cNvSpPr>
            <a:spLocks noChangeArrowheads="1"/>
          </p:cNvSpPr>
          <p:nvPr/>
        </p:nvSpPr>
        <p:spPr bwMode="auto">
          <a:xfrm>
            <a:off x="3430588" y="4733925"/>
            <a:ext cx="1738312" cy="300038"/>
          </a:xfrm>
          <a:prstGeom prst="roundRect">
            <a:avLst>
              <a:gd name="adj" fmla="val 16667"/>
            </a:avLst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4841" name="Text Box 57"/>
          <p:cNvSpPr txBox="1">
            <a:spLocks noChangeArrowheads="1"/>
          </p:cNvSpPr>
          <p:nvPr/>
        </p:nvSpPr>
        <p:spPr bwMode="auto">
          <a:xfrm>
            <a:off x="5840413" y="4565650"/>
            <a:ext cx="2824162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3600">
                <a:sym typeface="Symbol" charset="0"/>
              </a:rPr>
              <a:t>join</a:t>
            </a:r>
            <a:endParaRPr lang="en-US" sz="3600"/>
          </a:p>
        </p:txBody>
      </p:sp>
      <p:sp>
        <p:nvSpPr>
          <p:cNvPr id="374842" name="AutoShape 58"/>
          <p:cNvSpPr>
            <a:spLocks noChangeArrowheads="1"/>
          </p:cNvSpPr>
          <p:nvPr/>
        </p:nvSpPr>
        <p:spPr bwMode="auto">
          <a:xfrm>
            <a:off x="1308100" y="4721225"/>
            <a:ext cx="1738313" cy="300038"/>
          </a:xfrm>
          <a:prstGeom prst="roundRect">
            <a:avLst>
              <a:gd name="adj" fmla="val 16667"/>
            </a:avLst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4843" name="AutoShape 59"/>
          <p:cNvSpPr>
            <a:spLocks noChangeArrowheads="1"/>
          </p:cNvSpPr>
          <p:nvPr/>
        </p:nvSpPr>
        <p:spPr bwMode="auto">
          <a:xfrm>
            <a:off x="3424238" y="5240338"/>
            <a:ext cx="1738312" cy="300037"/>
          </a:xfrm>
          <a:prstGeom prst="roundRect">
            <a:avLst>
              <a:gd name="adj" fmla="val 16667"/>
            </a:avLst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cxnSp>
        <p:nvCxnSpPr>
          <p:cNvPr id="374844" name="AutoShape 60"/>
          <p:cNvCxnSpPr>
            <a:cxnSpLocks noChangeShapeType="1"/>
            <a:stCxn id="374842" idx="3"/>
            <a:endCxn id="374840" idx="1"/>
          </p:cNvCxnSpPr>
          <p:nvPr/>
        </p:nvCxnSpPr>
        <p:spPr bwMode="auto">
          <a:xfrm>
            <a:off x="3065463" y="4872038"/>
            <a:ext cx="346075" cy="12700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74845" name="AutoShape 61"/>
          <p:cNvCxnSpPr>
            <a:cxnSpLocks noChangeShapeType="1"/>
            <a:stCxn id="374842" idx="3"/>
            <a:endCxn id="374843" idx="1"/>
          </p:cNvCxnSpPr>
          <p:nvPr/>
        </p:nvCxnSpPr>
        <p:spPr bwMode="auto">
          <a:xfrm>
            <a:off x="3065463" y="4872038"/>
            <a:ext cx="339725" cy="519112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74846" name="Text Box 62"/>
          <p:cNvSpPr txBox="1">
            <a:spLocks noChangeArrowheads="1"/>
          </p:cNvSpPr>
          <p:nvPr/>
        </p:nvSpPr>
        <p:spPr bwMode="auto">
          <a:xfrm>
            <a:off x="1020763" y="5748338"/>
            <a:ext cx="78200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/>
              <a:t>Other operators: aggregate, union, difference, cross product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4DE6CF-6B30-394F-B1B1-228E3C55F385}" type="datetime1">
              <a:rPr lang="en-US"/>
              <a:pPr/>
              <a:t>10/29/12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Bill Howe, eScience Institute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64652-D8BA-C44D-B0B7-66EBC6F3AB83}" type="slidenum">
              <a:rPr lang="en-US"/>
              <a:pPr/>
              <a:t>49</a:t>
            </a:fld>
            <a:endParaRPr lang="en-US"/>
          </a:p>
        </p:txBody>
      </p:sp>
      <p:sp>
        <p:nvSpPr>
          <p:cNvPr id="3768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Key Idea: Algebraic Optimization</a:t>
            </a:r>
          </a:p>
        </p:txBody>
      </p:sp>
      <p:sp>
        <p:nvSpPr>
          <p:cNvPr id="3768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09650" y="1330325"/>
            <a:ext cx="7740650" cy="4762500"/>
          </a:xfrm>
        </p:spPr>
        <p:txBody>
          <a:bodyPr/>
          <a:lstStyle/>
          <a:p>
            <a:pPr>
              <a:lnSpc>
                <a:spcPct val="80000"/>
              </a:lnSpc>
              <a:buFont typeface="Wingdings" charset="0"/>
              <a:buNone/>
            </a:pPr>
            <a:r>
              <a:rPr lang="en-US"/>
              <a:t>N = ((z*2)+((z*3)+0))/1</a:t>
            </a:r>
          </a:p>
          <a:p>
            <a:pPr>
              <a:lnSpc>
                <a:spcPct val="80000"/>
              </a:lnSpc>
              <a:buFont typeface="Wingdings" charset="0"/>
              <a:buNone/>
            </a:pPr>
            <a:endParaRPr lang="en-US" sz="2400"/>
          </a:p>
          <a:p>
            <a:pPr>
              <a:lnSpc>
                <a:spcPct val="80000"/>
              </a:lnSpc>
              <a:buFont typeface="Wingdings" charset="0"/>
              <a:buNone/>
            </a:pPr>
            <a:r>
              <a:rPr lang="en-US" sz="2400"/>
              <a:t>Algebraic Laws: </a:t>
            </a:r>
            <a:endParaRPr lang="en-US" sz="2400">
              <a:solidFill>
                <a:srgbClr val="FF0000"/>
              </a:solidFill>
            </a:endParaRPr>
          </a:p>
          <a:p>
            <a:pPr>
              <a:lnSpc>
                <a:spcPct val="80000"/>
              </a:lnSpc>
              <a:buFont typeface="Wingdings" charset="0"/>
              <a:buNone/>
            </a:pPr>
            <a:r>
              <a:rPr lang="en-US" sz="2400">
                <a:solidFill>
                  <a:srgbClr val="FF0000"/>
                </a:solidFill>
              </a:rPr>
              <a:t>1</a:t>
            </a:r>
            <a:r>
              <a:rPr lang="en-US" sz="2400"/>
              <a:t>. (+) identity:     	x+0 = x</a:t>
            </a:r>
          </a:p>
          <a:p>
            <a:pPr>
              <a:lnSpc>
                <a:spcPct val="80000"/>
              </a:lnSpc>
              <a:buFont typeface="Wingdings" charset="0"/>
              <a:buNone/>
            </a:pPr>
            <a:r>
              <a:rPr lang="en-US" sz="2400">
                <a:solidFill>
                  <a:srgbClr val="FF0000"/>
                </a:solidFill>
              </a:rPr>
              <a:t>2</a:t>
            </a:r>
            <a:r>
              <a:rPr lang="en-US" sz="2400"/>
              <a:t>. (/)  identity:      	x/1 = x</a:t>
            </a:r>
          </a:p>
          <a:p>
            <a:pPr>
              <a:lnSpc>
                <a:spcPct val="80000"/>
              </a:lnSpc>
              <a:buFont typeface="Wingdings" charset="0"/>
              <a:buNone/>
            </a:pPr>
            <a:r>
              <a:rPr lang="en-US" sz="2400">
                <a:solidFill>
                  <a:srgbClr val="FF0000"/>
                </a:solidFill>
              </a:rPr>
              <a:t>3</a:t>
            </a:r>
            <a:r>
              <a:rPr lang="en-US" sz="2400"/>
              <a:t>. (*) distributes: 	(n*x+n*y) = n*(x+y)</a:t>
            </a:r>
          </a:p>
          <a:p>
            <a:pPr>
              <a:lnSpc>
                <a:spcPct val="80000"/>
              </a:lnSpc>
              <a:buFont typeface="Wingdings" charset="0"/>
              <a:buNone/>
            </a:pPr>
            <a:r>
              <a:rPr lang="en-US" sz="2400">
                <a:solidFill>
                  <a:srgbClr val="FF0000"/>
                </a:solidFill>
              </a:rPr>
              <a:t>4</a:t>
            </a:r>
            <a:r>
              <a:rPr lang="en-US" sz="2400"/>
              <a:t>. (*) commutes: 	x*y = y*x</a:t>
            </a:r>
          </a:p>
          <a:p>
            <a:pPr>
              <a:lnSpc>
                <a:spcPct val="80000"/>
              </a:lnSpc>
              <a:buFont typeface="Wingdings" charset="0"/>
              <a:buNone/>
            </a:pPr>
            <a:endParaRPr lang="en-US" sz="2400"/>
          </a:p>
          <a:p>
            <a:pPr>
              <a:lnSpc>
                <a:spcPct val="80000"/>
              </a:lnSpc>
              <a:buFont typeface="Wingdings" charset="0"/>
              <a:buNone/>
            </a:pPr>
            <a:r>
              <a:rPr lang="en-US" sz="2400"/>
              <a:t>Apply rules </a:t>
            </a:r>
            <a:r>
              <a:rPr lang="en-US" sz="2400">
                <a:solidFill>
                  <a:srgbClr val="FF0000"/>
                </a:solidFill>
              </a:rPr>
              <a:t>1, 3, 4, 2</a:t>
            </a:r>
            <a:r>
              <a:rPr lang="en-US" sz="2400"/>
              <a:t>:</a:t>
            </a:r>
          </a:p>
          <a:p>
            <a:pPr>
              <a:lnSpc>
                <a:spcPct val="80000"/>
              </a:lnSpc>
              <a:buFont typeface="Wingdings" charset="0"/>
              <a:buNone/>
            </a:pPr>
            <a:r>
              <a:rPr lang="en-US" sz="2400"/>
              <a:t>N = (2+3)*z</a:t>
            </a:r>
          </a:p>
          <a:p>
            <a:pPr>
              <a:lnSpc>
                <a:spcPct val="80000"/>
              </a:lnSpc>
              <a:buFont typeface="Wingdings" charset="0"/>
              <a:buNone/>
            </a:pPr>
            <a:endParaRPr lang="en-US" sz="2400"/>
          </a:p>
          <a:p>
            <a:pPr>
              <a:lnSpc>
                <a:spcPct val="80000"/>
              </a:lnSpc>
              <a:buFont typeface="Wingdings" charset="0"/>
              <a:buNone/>
            </a:pPr>
            <a:r>
              <a:rPr lang="en-US" sz="2400"/>
              <a:t>two operations instead of five, no division operator</a:t>
            </a:r>
            <a:endParaRPr lang="en-US"/>
          </a:p>
        </p:txBody>
      </p:sp>
      <p:sp>
        <p:nvSpPr>
          <p:cNvPr id="376836" name="Text Box 4"/>
          <p:cNvSpPr txBox="1">
            <a:spLocks noChangeArrowheads="1"/>
          </p:cNvSpPr>
          <p:nvPr/>
        </p:nvSpPr>
        <p:spPr bwMode="auto">
          <a:xfrm>
            <a:off x="1296988" y="5862638"/>
            <a:ext cx="76866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>
                <a:solidFill>
                  <a:srgbClr val="0011CF"/>
                </a:solidFill>
              </a:rPr>
              <a:t>Same idea works with the Relational Algebra!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chunks?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E1A87-2965-BD4C-930B-7266289817F3}" type="datetime1">
              <a:rPr lang="en-US" smtClean="0"/>
              <a:pPr/>
              <a:t>10/29/12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Bill Howe, eScience Institute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0DC93-4935-904A-A35B-D9D8A9FF88B0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3" name="Picture 2" descr="Picture 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55700"/>
            <a:ext cx="9144000" cy="4521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3757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6D3486-2E9A-674D-B6E9-76B0B9E964CD}" type="datetime1">
              <a:rPr lang="en-US"/>
              <a:pPr/>
              <a:t>10/29/12</a:t>
            </a:fld>
            <a:endParaRPr lang="en-US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Bill Howe, eScience Institute</a:t>
            </a: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DDAFC-12B9-0349-AA33-4B040C239B44}" type="slidenum">
              <a:rPr lang="en-US"/>
              <a:pPr/>
              <a:t>50</a:t>
            </a:fld>
            <a:endParaRPr lang="en-US"/>
          </a:p>
        </p:txBody>
      </p:sp>
      <p:sp>
        <p:nvSpPr>
          <p:cNvPr id="3778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Key Idea: Declarative Languages</a:t>
            </a:r>
          </a:p>
        </p:txBody>
      </p:sp>
      <p:sp>
        <p:nvSpPr>
          <p:cNvPr id="377859" name="Text Box 3"/>
          <p:cNvSpPr txBox="1">
            <a:spLocks noChangeArrowheads="1"/>
          </p:cNvSpPr>
          <p:nvPr/>
        </p:nvSpPr>
        <p:spPr bwMode="auto">
          <a:xfrm>
            <a:off x="452438" y="3171825"/>
            <a:ext cx="3878262" cy="1190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800">
                <a:latin typeface="Courier New" charset="0"/>
              </a:rPr>
              <a:t>SELECT * </a:t>
            </a:r>
          </a:p>
          <a:p>
            <a:r>
              <a:rPr lang="en-US" sz="1800">
                <a:latin typeface="Courier New" charset="0"/>
              </a:rPr>
              <a:t>  FROM Order o, Item i</a:t>
            </a:r>
          </a:p>
          <a:p>
            <a:r>
              <a:rPr lang="en-US" sz="1800">
                <a:latin typeface="Courier New" charset="0"/>
              </a:rPr>
              <a:t> WHERE o.item = i.item</a:t>
            </a:r>
          </a:p>
          <a:p>
            <a:r>
              <a:rPr lang="en-US" sz="1800">
                <a:latin typeface="Courier New" charset="0"/>
              </a:rPr>
              <a:t>   AND o.date = today()</a:t>
            </a:r>
          </a:p>
        </p:txBody>
      </p:sp>
      <p:sp>
        <p:nvSpPr>
          <p:cNvPr id="377860" name="Oval 4"/>
          <p:cNvSpPr>
            <a:spLocks noChangeArrowheads="1"/>
          </p:cNvSpPr>
          <p:nvPr/>
        </p:nvSpPr>
        <p:spPr bwMode="auto">
          <a:xfrm>
            <a:off x="5780088" y="3286125"/>
            <a:ext cx="876300" cy="323850"/>
          </a:xfrm>
          <a:prstGeom prst="ellipse">
            <a:avLst/>
          </a:pr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800"/>
              <a:t>join</a:t>
            </a:r>
          </a:p>
        </p:txBody>
      </p:sp>
      <p:sp>
        <p:nvSpPr>
          <p:cNvPr id="377861" name="Oval 5"/>
          <p:cNvSpPr>
            <a:spLocks noChangeArrowheads="1"/>
          </p:cNvSpPr>
          <p:nvPr/>
        </p:nvSpPr>
        <p:spPr bwMode="auto">
          <a:xfrm>
            <a:off x="6780213" y="3890963"/>
            <a:ext cx="876300" cy="323850"/>
          </a:xfrm>
          <a:prstGeom prst="ellipse">
            <a:avLst/>
          </a:pr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800"/>
              <a:t>select</a:t>
            </a:r>
          </a:p>
        </p:txBody>
      </p:sp>
      <p:sp>
        <p:nvSpPr>
          <p:cNvPr id="377862" name="Oval 6"/>
          <p:cNvSpPr>
            <a:spLocks noChangeArrowheads="1"/>
          </p:cNvSpPr>
          <p:nvPr/>
        </p:nvSpPr>
        <p:spPr bwMode="auto">
          <a:xfrm>
            <a:off x="4897438" y="4608513"/>
            <a:ext cx="876300" cy="323850"/>
          </a:xfrm>
          <a:prstGeom prst="ellipse">
            <a:avLst/>
          </a:pr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800"/>
              <a:t>scan</a:t>
            </a:r>
          </a:p>
        </p:txBody>
      </p:sp>
      <p:sp>
        <p:nvSpPr>
          <p:cNvPr id="377863" name="Oval 7"/>
          <p:cNvSpPr>
            <a:spLocks noChangeArrowheads="1"/>
          </p:cNvSpPr>
          <p:nvPr/>
        </p:nvSpPr>
        <p:spPr bwMode="auto">
          <a:xfrm>
            <a:off x="6789738" y="4619625"/>
            <a:ext cx="876300" cy="323850"/>
          </a:xfrm>
          <a:prstGeom prst="ellipse">
            <a:avLst/>
          </a:pr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800"/>
              <a:t>scan</a:t>
            </a:r>
          </a:p>
        </p:txBody>
      </p:sp>
      <p:sp>
        <p:nvSpPr>
          <p:cNvPr id="377864" name="Rectangle 8"/>
          <p:cNvSpPr>
            <a:spLocks noChangeArrowheads="1"/>
          </p:cNvSpPr>
          <p:nvPr/>
        </p:nvSpPr>
        <p:spPr bwMode="auto">
          <a:xfrm>
            <a:off x="7646988" y="4021138"/>
            <a:ext cx="1468437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1800"/>
              <a:t>date = today()</a:t>
            </a:r>
          </a:p>
        </p:txBody>
      </p:sp>
      <p:cxnSp>
        <p:nvCxnSpPr>
          <p:cNvPr id="377865" name="AutoShape 9"/>
          <p:cNvCxnSpPr>
            <a:cxnSpLocks noChangeShapeType="1"/>
            <a:stCxn id="377862" idx="0"/>
            <a:endCxn id="377860" idx="3"/>
          </p:cNvCxnSpPr>
          <p:nvPr/>
        </p:nvCxnSpPr>
        <p:spPr bwMode="auto">
          <a:xfrm flipV="1">
            <a:off x="5335588" y="3562350"/>
            <a:ext cx="573087" cy="10461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77866" name="AutoShape 10"/>
          <p:cNvCxnSpPr>
            <a:cxnSpLocks noChangeShapeType="1"/>
            <a:stCxn id="377861" idx="0"/>
            <a:endCxn id="377860" idx="5"/>
          </p:cNvCxnSpPr>
          <p:nvPr/>
        </p:nvCxnSpPr>
        <p:spPr bwMode="auto">
          <a:xfrm flipH="1" flipV="1">
            <a:off x="6527800" y="3562350"/>
            <a:ext cx="690563" cy="32861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77867" name="AutoShape 11"/>
          <p:cNvCxnSpPr>
            <a:cxnSpLocks noChangeShapeType="1"/>
            <a:stCxn id="377863" idx="0"/>
            <a:endCxn id="377861" idx="4"/>
          </p:cNvCxnSpPr>
          <p:nvPr/>
        </p:nvCxnSpPr>
        <p:spPr bwMode="auto">
          <a:xfrm flipH="1" flipV="1">
            <a:off x="7218363" y="4214813"/>
            <a:ext cx="9525" cy="40481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77868" name="Rectangle 12"/>
          <p:cNvSpPr>
            <a:spLocks noChangeArrowheads="1"/>
          </p:cNvSpPr>
          <p:nvPr/>
        </p:nvSpPr>
        <p:spPr bwMode="auto">
          <a:xfrm>
            <a:off x="6697663" y="3311525"/>
            <a:ext cx="1531937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1800"/>
              <a:t>o.item = i.item</a:t>
            </a:r>
          </a:p>
        </p:txBody>
      </p:sp>
      <p:sp>
        <p:nvSpPr>
          <p:cNvPr id="377869" name="Rectangle 13"/>
          <p:cNvSpPr>
            <a:spLocks noChangeArrowheads="1"/>
          </p:cNvSpPr>
          <p:nvPr/>
        </p:nvSpPr>
        <p:spPr bwMode="auto">
          <a:xfrm>
            <a:off x="7621588" y="4768850"/>
            <a:ext cx="8890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/>
              <a:t>Order o</a:t>
            </a:r>
          </a:p>
        </p:txBody>
      </p:sp>
      <p:sp>
        <p:nvSpPr>
          <p:cNvPr id="377870" name="Rectangle 14"/>
          <p:cNvSpPr>
            <a:spLocks noChangeArrowheads="1"/>
          </p:cNvSpPr>
          <p:nvPr/>
        </p:nvSpPr>
        <p:spPr bwMode="auto">
          <a:xfrm>
            <a:off x="5740400" y="4767263"/>
            <a:ext cx="7239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/>
              <a:t>Item i</a:t>
            </a:r>
          </a:p>
        </p:txBody>
      </p:sp>
      <p:cxnSp>
        <p:nvCxnSpPr>
          <p:cNvPr id="377871" name="AutoShape 15"/>
          <p:cNvCxnSpPr>
            <a:cxnSpLocks noChangeShapeType="1"/>
            <a:stCxn id="377860" idx="0"/>
          </p:cNvCxnSpPr>
          <p:nvPr/>
        </p:nvCxnSpPr>
        <p:spPr bwMode="auto">
          <a:xfrm flipH="1" flipV="1">
            <a:off x="6215063" y="2816225"/>
            <a:ext cx="3175" cy="4699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77872" name="AutoShape 16"/>
          <p:cNvSpPr>
            <a:spLocks noChangeArrowheads="1"/>
          </p:cNvSpPr>
          <p:nvPr/>
        </p:nvSpPr>
        <p:spPr bwMode="auto">
          <a:xfrm>
            <a:off x="4122738" y="3683000"/>
            <a:ext cx="1128712" cy="381000"/>
          </a:xfrm>
          <a:prstGeom prst="rightArrow">
            <a:avLst>
              <a:gd name="adj1" fmla="val 50000"/>
              <a:gd name="adj2" fmla="val 74062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7873" name="Text Box 17"/>
          <p:cNvSpPr txBox="1">
            <a:spLocks noChangeArrowheads="1"/>
          </p:cNvSpPr>
          <p:nvPr/>
        </p:nvSpPr>
        <p:spPr bwMode="auto">
          <a:xfrm>
            <a:off x="804863" y="1876425"/>
            <a:ext cx="76469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/>
              <a:t>Find all orders from today, along with the items ordered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B44846-9C01-C544-8B2A-BCDA2D26347E}" type="datetime1">
              <a:rPr lang="en-US"/>
              <a:pPr/>
              <a:t>10/29/12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Bill Howe, eScience Institute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5C94C-7D9C-7043-8AE3-9B85224C528B}" type="slidenum">
              <a:rPr lang="en-US"/>
              <a:pPr/>
              <a:t>51</a:t>
            </a:fld>
            <a:endParaRPr lang="en-US"/>
          </a:p>
        </p:txBody>
      </p:sp>
      <p:sp>
        <p:nvSpPr>
          <p:cNvPr id="378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Shared Nothing Parallel Databases</a:t>
            </a:r>
          </a:p>
        </p:txBody>
      </p:sp>
      <p:sp>
        <p:nvSpPr>
          <p:cNvPr id="3788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Teradata</a:t>
            </a:r>
          </a:p>
          <a:p>
            <a:r>
              <a:rPr lang="en-US"/>
              <a:t>Greenplum</a:t>
            </a:r>
          </a:p>
          <a:p>
            <a:r>
              <a:rPr lang="en-US"/>
              <a:t>Netezza</a:t>
            </a:r>
          </a:p>
          <a:p>
            <a:r>
              <a:rPr lang="en-US"/>
              <a:t>Aster Data Systems</a:t>
            </a:r>
          </a:p>
          <a:p>
            <a:r>
              <a:rPr lang="en-US"/>
              <a:t>Datallegro </a:t>
            </a:r>
          </a:p>
          <a:p>
            <a:r>
              <a:rPr lang="en-US"/>
              <a:t>Vertica</a:t>
            </a:r>
          </a:p>
          <a:p>
            <a:r>
              <a:rPr lang="en-US"/>
              <a:t>MonetDB</a:t>
            </a:r>
          </a:p>
        </p:txBody>
      </p:sp>
      <p:sp>
        <p:nvSpPr>
          <p:cNvPr id="378884" name="Line 4"/>
          <p:cNvSpPr>
            <a:spLocks noChangeShapeType="1"/>
          </p:cNvSpPr>
          <p:nvPr/>
        </p:nvSpPr>
        <p:spPr bwMode="auto">
          <a:xfrm>
            <a:off x="747713" y="3979863"/>
            <a:ext cx="2103437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8885" name="Text Box 5"/>
          <p:cNvSpPr txBox="1">
            <a:spLocks noChangeArrowheads="1"/>
          </p:cNvSpPr>
          <p:nvPr/>
        </p:nvSpPr>
        <p:spPr bwMode="auto">
          <a:xfrm>
            <a:off x="2989263" y="3744913"/>
            <a:ext cx="3527425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3200" b="1">
                <a:solidFill>
                  <a:srgbClr val="FF0000"/>
                </a:solidFill>
              </a:rPr>
              <a:t>Microsoft</a:t>
            </a:r>
          </a:p>
        </p:txBody>
      </p:sp>
      <p:sp>
        <p:nvSpPr>
          <p:cNvPr id="378886" name="Text Box 6"/>
          <p:cNvSpPr txBox="1">
            <a:spLocks noChangeArrowheads="1"/>
          </p:cNvSpPr>
          <p:nvPr/>
        </p:nvSpPr>
        <p:spPr bwMode="auto">
          <a:xfrm>
            <a:off x="2844800" y="4924425"/>
            <a:ext cx="57991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>
                <a:solidFill>
                  <a:srgbClr val="FF0000"/>
                </a:solidFill>
              </a:rPr>
              <a:t>Recently commercialized as </a:t>
            </a:r>
            <a:r>
              <a:rPr lang="ja-JP" altLang="en-US" b="1">
                <a:solidFill>
                  <a:srgbClr val="FF0000"/>
                </a:solidFill>
                <a:latin typeface="Arial"/>
              </a:rPr>
              <a:t>“</a:t>
            </a:r>
            <a:r>
              <a:rPr lang="en-US" b="1">
                <a:solidFill>
                  <a:srgbClr val="FF0000"/>
                </a:solidFill>
              </a:rPr>
              <a:t>Vectorwise</a:t>
            </a:r>
            <a:r>
              <a:rPr lang="ja-JP" altLang="en-US" b="1">
                <a:solidFill>
                  <a:srgbClr val="FF0000"/>
                </a:solidFill>
                <a:latin typeface="Arial"/>
              </a:rPr>
              <a:t>”</a:t>
            </a:r>
            <a:endParaRPr lang="en-US" b="1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38800-1EAF-F441-98F5-01ED1A51D19B}" type="datetime1">
              <a:rPr lang="en-US"/>
              <a:pPr/>
              <a:t>10/29/12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Bill Howe, eScience Institute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9AD42-06F9-EE46-941C-669784497415}" type="slidenum">
              <a:rPr lang="en-US"/>
              <a:pPr/>
              <a:t>52</a:t>
            </a:fld>
            <a:endParaRPr lang="en-US"/>
          </a:p>
        </p:txBody>
      </p:sp>
      <p:sp>
        <p:nvSpPr>
          <p:cNvPr id="3799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 System: Teradata</a:t>
            </a:r>
          </a:p>
        </p:txBody>
      </p:sp>
      <p:pic>
        <p:nvPicPr>
          <p:cNvPr id="379907" name="Picture 3" descr="Picture 26.png                                                 000C4E1AMacintosh HD                   C63A6B94: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475" y="1352550"/>
            <a:ext cx="7299325" cy="4484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9908" name="Text Box 4"/>
          <p:cNvSpPr txBox="1">
            <a:spLocks noChangeArrowheads="1"/>
          </p:cNvSpPr>
          <p:nvPr/>
        </p:nvSpPr>
        <p:spPr bwMode="auto">
          <a:xfrm>
            <a:off x="3952875" y="5884863"/>
            <a:ext cx="3683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/>
              <a:t>AMP = unit of parallelism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C2F9A6-27E0-7343-A94F-1C7F81CBA97B}" type="datetime1">
              <a:rPr lang="en-US"/>
              <a:pPr/>
              <a:t>10/29/12</a:t>
            </a:fld>
            <a:endParaRPr lang="en-US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Bill Howe, eScience Institute</a:t>
            </a: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B9F60-2401-5546-A83F-69A51EADA662}" type="slidenum">
              <a:rPr lang="en-US"/>
              <a:pPr/>
              <a:t>53</a:t>
            </a:fld>
            <a:endParaRPr lang="en-US"/>
          </a:p>
        </p:txBody>
      </p:sp>
      <p:sp>
        <p:nvSpPr>
          <p:cNvPr id="3809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 System: Teradata</a:t>
            </a:r>
          </a:p>
        </p:txBody>
      </p:sp>
      <p:sp>
        <p:nvSpPr>
          <p:cNvPr id="380931" name="Text Box 3"/>
          <p:cNvSpPr txBox="1">
            <a:spLocks noChangeArrowheads="1"/>
          </p:cNvSpPr>
          <p:nvPr/>
        </p:nvSpPr>
        <p:spPr bwMode="auto">
          <a:xfrm>
            <a:off x="452438" y="3171825"/>
            <a:ext cx="3878262" cy="1190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800">
                <a:latin typeface="Courier New" charset="0"/>
              </a:rPr>
              <a:t>SELECT * </a:t>
            </a:r>
          </a:p>
          <a:p>
            <a:r>
              <a:rPr lang="en-US" sz="1800">
                <a:latin typeface="Courier New" charset="0"/>
              </a:rPr>
              <a:t>  FROM Orders o, Lines i</a:t>
            </a:r>
          </a:p>
          <a:p>
            <a:r>
              <a:rPr lang="en-US" sz="1800">
                <a:latin typeface="Courier New" charset="0"/>
              </a:rPr>
              <a:t> WHERE o.item = i.item</a:t>
            </a:r>
          </a:p>
          <a:p>
            <a:r>
              <a:rPr lang="en-US" sz="1800">
                <a:latin typeface="Courier New" charset="0"/>
              </a:rPr>
              <a:t>   AND o.date = today()</a:t>
            </a:r>
          </a:p>
        </p:txBody>
      </p:sp>
      <p:sp>
        <p:nvSpPr>
          <p:cNvPr id="380932" name="Oval 4"/>
          <p:cNvSpPr>
            <a:spLocks noChangeArrowheads="1"/>
          </p:cNvSpPr>
          <p:nvPr/>
        </p:nvSpPr>
        <p:spPr bwMode="auto">
          <a:xfrm>
            <a:off x="5780088" y="3286125"/>
            <a:ext cx="876300" cy="323850"/>
          </a:xfrm>
          <a:prstGeom prst="ellipse">
            <a:avLst/>
          </a:pr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800"/>
              <a:t>join</a:t>
            </a:r>
          </a:p>
        </p:txBody>
      </p:sp>
      <p:sp>
        <p:nvSpPr>
          <p:cNvPr id="380933" name="Oval 5"/>
          <p:cNvSpPr>
            <a:spLocks noChangeArrowheads="1"/>
          </p:cNvSpPr>
          <p:nvPr/>
        </p:nvSpPr>
        <p:spPr bwMode="auto">
          <a:xfrm>
            <a:off x="6780213" y="3890963"/>
            <a:ext cx="876300" cy="323850"/>
          </a:xfrm>
          <a:prstGeom prst="ellipse">
            <a:avLst/>
          </a:pr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800"/>
              <a:t>select</a:t>
            </a:r>
          </a:p>
        </p:txBody>
      </p:sp>
      <p:sp>
        <p:nvSpPr>
          <p:cNvPr id="380934" name="Oval 6"/>
          <p:cNvSpPr>
            <a:spLocks noChangeArrowheads="1"/>
          </p:cNvSpPr>
          <p:nvPr/>
        </p:nvSpPr>
        <p:spPr bwMode="auto">
          <a:xfrm>
            <a:off x="4897438" y="4608513"/>
            <a:ext cx="876300" cy="323850"/>
          </a:xfrm>
          <a:prstGeom prst="ellipse">
            <a:avLst/>
          </a:pr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800"/>
              <a:t>scan</a:t>
            </a:r>
          </a:p>
        </p:txBody>
      </p:sp>
      <p:sp>
        <p:nvSpPr>
          <p:cNvPr id="380935" name="Oval 7"/>
          <p:cNvSpPr>
            <a:spLocks noChangeArrowheads="1"/>
          </p:cNvSpPr>
          <p:nvPr/>
        </p:nvSpPr>
        <p:spPr bwMode="auto">
          <a:xfrm>
            <a:off x="6789738" y="4619625"/>
            <a:ext cx="876300" cy="323850"/>
          </a:xfrm>
          <a:prstGeom prst="ellipse">
            <a:avLst/>
          </a:pr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800"/>
              <a:t>scan</a:t>
            </a:r>
          </a:p>
        </p:txBody>
      </p:sp>
      <p:sp>
        <p:nvSpPr>
          <p:cNvPr id="380936" name="Rectangle 8"/>
          <p:cNvSpPr>
            <a:spLocks noChangeArrowheads="1"/>
          </p:cNvSpPr>
          <p:nvPr/>
        </p:nvSpPr>
        <p:spPr bwMode="auto">
          <a:xfrm>
            <a:off x="7646988" y="4021138"/>
            <a:ext cx="1468437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1800"/>
              <a:t>date = today()</a:t>
            </a:r>
          </a:p>
        </p:txBody>
      </p:sp>
      <p:cxnSp>
        <p:nvCxnSpPr>
          <p:cNvPr id="380937" name="AutoShape 9"/>
          <p:cNvCxnSpPr>
            <a:cxnSpLocks noChangeShapeType="1"/>
            <a:stCxn id="380934" idx="0"/>
            <a:endCxn id="380932" idx="3"/>
          </p:cNvCxnSpPr>
          <p:nvPr/>
        </p:nvCxnSpPr>
        <p:spPr bwMode="auto">
          <a:xfrm flipV="1">
            <a:off x="5335588" y="3562350"/>
            <a:ext cx="573087" cy="10461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80938" name="AutoShape 10"/>
          <p:cNvCxnSpPr>
            <a:cxnSpLocks noChangeShapeType="1"/>
            <a:stCxn id="380933" idx="0"/>
            <a:endCxn id="380932" idx="5"/>
          </p:cNvCxnSpPr>
          <p:nvPr/>
        </p:nvCxnSpPr>
        <p:spPr bwMode="auto">
          <a:xfrm flipH="1" flipV="1">
            <a:off x="6527800" y="3562350"/>
            <a:ext cx="690563" cy="32861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80939" name="AutoShape 11"/>
          <p:cNvCxnSpPr>
            <a:cxnSpLocks noChangeShapeType="1"/>
            <a:stCxn id="380935" idx="0"/>
            <a:endCxn id="380933" idx="4"/>
          </p:cNvCxnSpPr>
          <p:nvPr/>
        </p:nvCxnSpPr>
        <p:spPr bwMode="auto">
          <a:xfrm flipH="1" flipV="1">
            <a:off x="7218363" y="4214813"/>
            <a:ext cx="9525" cy="40481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80940" name="Rectangle 12"/>
          <p:cNvSpPr>
            <a:spLocks noChangeArrowheads="1"/>
          </p:cNvSpPr>
          <p:nvPr/>
        </p:nvSpPr>
        <p:spPr bwMode="auto">
          <a:xfrm>
            <a:off x="6697663" y="3311525"/>
            <a:ext cx="1531937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1800"/>
              <a:t>o.item = i.item</a:t>
            </a:r>
          </a:p>
        </p:txBody>
      </p:sp>
      <p:sp>
        <p:nvSpPr>
          <p:cNvPr id="380941" name="Rectangle 13"/>
          <p:cNvSpPr>
            <a:spLocks noChangeArrowheads="1"/>
          </p:cNvSpPr>
          <p:nvPr/>
        </p:nvSpPr>
        <p:spPr bwMode="auto">
          <a:xfrm>
            <a:off x="7621588" y="4768850"/>
            <a:ext cx="8890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/>
              <a:t>Order o</a:t>
            </a:r>
          </a:p>
        </p:txBody>
      </p:sp>
      <p:sp>
        <p:nvSpPr>
          <p:cNvPr id="380942" name="Rectangle 14"/>
          <p:cNvSpPr>
            <a:spLocks noChangeArrowheads="1"/>
          </p:cNvSpPr>
          <p:nvPr/>
        </p:nvSpPr>
        <p:spPr bwMode="auto">
          <a:xfrm>
            <a:off x="5740400" y="4767263"/>
            <a:ext cx="7239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/>
              <a:t>Item i</a:t>
            </a:r>
          </a:p>
        </p:txBody>
      </p:sp>
      <p:cxnSp>
        <p:nvCxnSpPr>
          <p:cNvPr id="380943" name="AutoShape 15"/>
          <p:cNvCxnSpPr>
            <a:cxnSpLocks noChangeShapeType="1"/>
            <a:stCxn id="380932" idx="0"/>
          </p:cNvCxnSpPr>
          <p:nvPr/>
        </p:nvCxnSpPr>
        <p:spPr bwMode="auto">
          <a:xfrm flipH="1" flipV="1">
            <a:off x="6215063" y="2816225"/>
            <a:ext cx="3175" cy="4699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80944" name="AutoShape 16"/>
          <p:cNvSpPr>
            <a:spLocks noChangeArrowheads="1"/>
          </p:cNvSpPr>
          <p:nvPr/>
        </p:nvSpPr>
        <p:spPr bwMode="auto">
          <a:xfrm>
            <a:off x="4122738" y="3683000"/>
            <a:ext cx="1128712" cy="381000"/>
          </a:xfrm>
          <a:prstGeom prst="rightArrow">
            <a:avLst>
              <a:gd name="adj1" fmla="val 50000"/>
              <a:gd name="adj2" fmla="val 74062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0945" name="Text Box 17"/>
          <p:cNvSpPr txBox="1">
            <a:spLocks noChangeArrowheads="1"/>
          </p:cNvSpPr>
          <p:nvPr/>
        </p:nvSpPr>
        <p:spPr bwMode="auto">
          <a:xfrm>
            <a:off x="804863" y="1876425"/>
            <a:ext cx="76469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/>
              <a:t>Find all orders from today, along with the items ordered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B5326C-4D48-F24E-8922-D27B05652AD7}" type="datetime1">
              <a:rPr lang="en-US"/>
              <a:pPr/>
              <a:t>10/29/12</a:t>
            </a:fld>
            <a:endParaRPr lang="en-US"/>
          </a:p>
        </p:txBody>
      </p:sp>
      <p:sp>
        <p:nvSpPr>
          <p:cNvPr id="4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Bill Howe, eScience Institute</a:t>
            </a:r>
          </a:p>
        </p:txBody>
      </p:sp>
      <p:sp>
        <p:nvSpPr>
          <p:cNvPr id="4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15DB2-5F66-6345-BD73-630285DA6B6A}" type="slidenum">
              <a:rPr lang="en-US"/>
              <a:pPr/>
              <a:t>54</a:t>
            </a:fld>
            <a:endParaRPr lang="en-US"/>
          </a:p>
        </p:txBody>
      </p:sp>
      <p:sp>
        <p:nvSpPr>
          <p:cNvPr id="3819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 System: Teradata</a:t>
            </a:r>
          </a:p>
        </p:txBody>
      </p:sp>
      <p:sp>
        <p:nvSpPr>
          <p:cNvPr id="381955" name="Rectangle 3"/>
          <p:cNvSpPr>
            <a:spLocks noChangeArrowheads="1"/>
          </p:cNvSpPr>
          <p:nvPr/>
        </p:nvSpPr>
        <p:spPr bwMode="auto">
          <a:xfrm>
            <a:off x="889000" y="5030788"/>
            <a:ext cx="1057275" cy="776287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/>
              <a:t>AMP 1</a:t>
            </a:r>
          </a:p>
        </p:txBody>
      </p:sp>
      <p:sp>
        <p:nvSpPr>
          <p:cNvPr id="381956" name="Rectangle 4"/>
          <p:cNvSpPr>
            <a:spLocks noChangeArrowheads="1"/>
          </p:cNvSpPr>
          <p:nvPr/>
        </p:nvSpPr>
        <p:spPr bwMode="auto">
          <a:xfrm>
            <a:off x="3735388" y="5030788"/>
            <a:ext cx="1057275" cy="776287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/>
              <a:t>AMP 2</a:t>
            </a:r>
          </a:p>
        </p:txBody>
      </p:sp>
      <p:sp>
        <p:nvSpPr>
          <p:cNvPr id="381957" name="Rectangle 5"/>
          <p:cNvSpPr>
            <a:spLocks noChangeArrowheads="1"/>
          </p:cNvSpPr>
          <p:nvPr/>
        </p:nvSpPr>
        <p:spPr bwMode="auto">
          <a:xfrm>
            <a:off x="6486525" y="5016500"/>
            <a:ext cx="1057275" cy="77628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/>
              <a:t>AMP 3</a:t>
            </a:r>
          </a:p>
        </p:txBody>
      </p:sp>
      <p:grpSp>
        <p:nvGrpSpPr>
          <p:cNvPr id="381958" name="Group 6"/>
          <p:cNvGrpSpPr>
            <a:grpSpLocks/>
          </p:cNvGrpSpPr>
          <p:nvPr/>
        </p:nvGrpSpPr>
        <p:grpSpPr bwMode="auto">
          <a:xfrm>
            <a:off x="908050" y="3698875"/>
            <a:ext cx="7591425" cy="793750"/>
            <a:chOff x="572" y="2330"/>
            <a:chExt cx="4782" cy="500"/>
          </a:xfrm>
        </p:grpSpPr>
        <p:sp>
          <p:nvSpPr>
            <p:cNvPr id="381959" name="Oval 7"/>
            <p:cNvSpPr>
              <a:spLocks noChangeArrowheads="1"/>
            </p:cNvSpPr>
            <p:nvPr/>
          </p:nvSpPr>
          <p:spPr bwMode="auto">
            <a:xfrm>
              <a:off x="572" y="2330"/>
              <a:ext cx="552" cy="204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sz="1800"/>
                <a:t>select</a:t>
              </a:r>
            </a:p>
          </p:txBody>
        </p:sp>
        <p:sp>
          <p:nvSpPr>
            <p:cNvPr id="381960" name="Rectangle 8"/>
            <p:cNvSpPr>
              <a:spLocks noChangeArrowheads="1"/>
            </p:cNvSpPr>
            <p:nvPr/>
          </p:nvSpPr>
          <p:spPr bwMode="auto">
            <a:xfrm>
              <a:off x="922" y="2502"/>
              <a:ext cx="853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sz="1800"/>
                <a:t>date=today()</a:t>
              </a:r>
            </a:p>
          </p:txBody>
        </p:sp>
        <p:cxnSp>
          <p:nvCxnSpPr>
            <p:cNvPr id="381961" name="AutoShape 9"/>
            <p:cNvCxnSpPr>
              <a:cxnSpLocks noChangeShapeType="1"/>
              <a:stCxn id="381969" idx="0"/>
              <a:endCxn id="381959" idx="4"/>
            </p:cNvCxnSpPr>
            <p:nvPr/>
          </p:nvCxnSpPr>
          <p:spPr bwMode="auto">
            <a:xfrm flipV="1">
              <a:off x="845" y="2534"/>
              <a:ext cx="3" cy="25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381962" name="Oval 10"/>
            <p:cNvSpPr>
              <a:spLocks noChangeArrowheads="1"/>
            </p:cNvSpPr>
            <p:nvPr/>
          </p:nvSpPr>
          <p:spPr bwMode="auto">
            <a:xfrm>
              <a:off x="2428" y="2346"/>
              <a:ext cx="552" cy="204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sz="1800"/>
                <a:t>select</a:t>
              </a:r>
            </a:p>
          </p:txBody>
        </p:sp>
        <p:sp>
          <p:nvSpPr>
            <p:cNvPr id="381963" name="Rectangle 11"/>
            <p:cNvSpPr>
              <a:spLocks noChangeArrowheads="1"/>
            </p:cNvSpPr>
            <p:nvPr/>
          </p:nvSpPr>
          <p:spPr bwMode="auto">
            <a:xfrm>
              <a:off x="2778" y="2518"/>
              <a:ext cx="853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sz="1800"/>
                <a:t>date=today()</a:t>
              </a:r>
            </a:p>
          </p:txBody>
        </p:sp>
        <p:cxnSp>
          <p:nvCxnSpPr>
            <p:cNvPr id="381964" name="AutoShape 12"/>
            <p:cNvCxnSpPr>
              <a:cxnSpLocks noChangeShapeType="1"/>
              <a:stCxn id="381971" idx="0"/>
              <a:endCxn id="381962" idx="4"/>
            </p:cNvCxnSpPr>
            <p:nvPr/>
          </p:nvCxnSpPr>
          <p:spPr bwMode="auto">
            <a:xfrm flipV="1">
              <a:off x="2701" y="2550"/>
              <a:ext cx="3" cy="25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381965" name="Oval 13"/>
            <p:cNvSpPr>
              <a:spLocks noChangeArrowheads="1"/>
            </p:cNvSpPr>
            <p:nvPr/>
          </p:nvSpPr>
          <p:spPr bwMode="auto">
            <a:xfrm>
              <a:off x="4151" y="2371"/>
              <a:ext cx="552" cy="204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sz="1800"/>
                <a:t>select</a:t>
              </a:r>
            </a:p>
          </p:txBody>
        </p:sp>
        <p:sp>
          <p:nvSpPr>
            <p:cNvPr id="381966" name="Rectangle 14"/>
            <p:cNvSpPr>
              <a:spLocks noChangeArrowheads="1"/>
            </p:cNvSpPr>
            <p:nvPr/>
          </p:nvSpPr>
          <p:spPr bwMode="auto">
            <a:xfrm>
              <a:off x="4501" y="2543"/>
              <a:ext cx="853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sz="1800"/>
                <a:t>date=today()</a:t>
              </a:r>
            </a:p>
          </p:txBody>
        </p:sp>
        <p:cxnSp>
          <p:nvCxnSpPr>
            <p:cNvPr id="381967" name="AutoShape 15"/>
            <p:cNvCxnSpPr>
              <a:cxnSpLocks noChangeShapeType="1"/>
              <a:stCxn id="381973" idx="0"/>
              <a:endCxn id="381965" idx="4"/>
            </p:cNvCxnSpPr>
            <p:nvPr/>
          </p:nvCxnSpPr>
          <p:spPr bwMode="auto">
            <a:xfrm flipV="1">
              <a:off x="4424" y="2575"/>
              <a:ext cx="3" cy="25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grpSp>
        <p:nvGrpSpPr>
          <p:cNvPr id="381968" name="Group 16"/>
          <p:cNvGrpSpPr>
            <a:grpSpLocks/>
          </p:cNvGrpSpPr>
          <p:nvPr/>
        </p:nvGrpSpPr>
        <p:grpSpPr bwMode="auto">
          <a:xfrm>
            <a:off x="903288" y="4427538"/>
            <a:ext cx="7304087" cy="623887"/>
            <a:chOff x="569" y="2789"/>
            <a:chExt cx="4601" cy="393"/>
          </a:xfrm>
        </p:grpSpPr>
        <p:sp>
          <p:nvSpPr>
            <p:cNvPr id="381969" name="Oval 17"/>
            <p:cNvSpPr>
              <a:spLocks noChangeArrowheads="1"/>
            </p:cNvSpPr>
            <p:nvPr/>
          </p:nvSpPr>
          <p:spPr bwMode="auto">
            <a:xfrm>
              <a:off x="569" y="2789"/>
              <a:ext cx="552" cy="204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sz="1800"/>
                <a:t>scan</a:t>
              </a:r>
            </a:p>
          </p:txBody>
        </p:sp>
        <p:sp>
          <p:nvSpPr>
            <p:cNvPr id="381970" name="Rectangle 18"/>
            <p:cNvSpPr>
              <a:spLocks noChangeArrowheads="1"/>
            </p:cNvSpPr>
            <p:nvPr/>
          </p:nvSpPr>
          <p:spPr bwMode="auto">
            <a:xfrm>
              <a:off x="1031" y="2910"/>
              <a:ext cx="56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/>
                <a:t>Order o</a:t>
              </a:r>
            </a:p>
          </p:txBody>
        </p:sp>
        <p:sp>
          <p:nvSpPr>
            <p:cNvPr id="381971" name="Oval 19"/>
            <p:cNvSpPr>
              <a:spLocks noChangeArrowheads="1"/>
            </p:cNvSpPr>
            <p:nvPr/>
          </p:nvSpPr>
          <p:spPr bwMode="auto">
            <a:xfrm>
              <a:off x="2425" y="2805"/>
              <a:ext cx="552" cy="204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sz="1800"/>
                <a:t>scan</a:t>
              </a:r>
            </a:p>
          </p:txBody>
        </p:sp>
        <p:sp>
          <p:nvSpPr>
            <p:cNvPr id="381972" name="Rectangle 20"/>
            <p:cNvSpPr>
              <a:spLocks noChangeArrowheads="1"/>
            </p:cNvSpPr>
            <p:nvPr/>
          </p:nvSpPr>
          <p:spPr bwMode="auto">
            <a:xfrm>
              <a:off x="2887" y="2926"/>
              <a:ext cx="56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/>
                <a:t>Order o</a:t>
              </a:r>
            </a:p>
          </p:txBody>
        </p:sp>
        <p:sp>
          <p:nvSpPr>
            <p:cNvPr id="381973" name="Oval 21"/>
            <p:cNvSpPr>
              <a:spLocks noChangeArrowheads="1"/>
            </p:cNvSpPr>
            <p:nvPr/>
          </p:nvSpPr>
          <p:spPr bwMode="auto">
            <a:xfrm>
              <a:off x="4148" y="2830"/>
              <a:ext cx="552" cy="204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sz="1800"/>
                <a:t>scan</a:t>
              </a:r>
            </a:p>
          </p:txBody>
        </p:sp>
        <p:sp>
          <p:nvSpPr>
            <p:cNvPr id="381974" name="Rectangle 22"/>
            <p:cNvSpPr>
              <a:spLocks noChangeArrowheads="1"/>
            </p:cNvSpPr>
            <p:nvPr/>
          </p:nvSpPr>
          <p:spPr bwMode="auto">
            <a:xfrm>
              <a:off x="4610" y="2951"/>
              <a:ext cx="56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/>
                <a:t>Order o</a:t>
              </a:r>
            </a:p>
          </p:txBody>
        </p:sp>
      </p:grpSp>
      <p:grpSp>
        <p:nvGrpSpPr>
          <p:cNvPr id="381975" name="Group 23"/>
          <p:cNvGrpSpPr>
            <a:grpSpLocks/>
          </p:cNvGrpSpPr>
          <p:nvPr/>
        </p:nvGrpSpPr>
        <p:grpSpPr bwMode="auto">
          <a:xfrm>
            <a:off x="917575" y="3094038"/>
            <a:ext cx="7327900" cy="698500"/>
            <a:chOff x="578" y="1949"/>
            <a:chExt cx="4616" cy="440"/>
          </a:xfrm>
        </p:grpSpPr>
        <p:sp>
          <p:nvSpPr>
            <p:cNvPr id="381976" name="Rectangle 24"/>
            <p:cNvSpPr>
              <a:spLocks noChangeArrowheads="1"/>
            </p:cNvSpPr>
            <p:nvPr/>
          </p:nvSpPr>
          <p:spPr bwMode="auto">
            <a:xfrm>
              <a:off x="578" y="1949"/>
              <a:ext cx="525" cy="187"/>
            </a:xfrm>
            <a:prstGeom prst="rect">
              <a:avLst/>
            </a:prstGeom>
            <a:solidFill>
              <a:srgbClr val="99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sz="1800"/>
                <a:t>hash</a:t>
              </a:r>
            </a:p>
          </p:txBody>
        </p:sp>
        <p:sp>
          <p:nvSpPr>
            <p:cNvPr id="381977" name="Rectangle 25"/>
            <p:cNvSpPr>
              <a:spLocks noChangeArrowheads="1"/>
            </p:cNvSpPr>
            <p:nvPr/>
          </p:nvSpPr>
          <p:spPr bwMode="auto">
            <a:xfrm>
              <a:off x="1075" y="2117"/>
              <a:ext cx="54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sz="1800"/>
                <a:t>h(item)</a:t>
              </a:r>
            </a:p>
          </p:txBody>
        </p:sp>
        <p:cxnSp>
          <p:nvCxnSpPr>
            <p:cNvPr id="381978" name="AutoShape 26"/>
            <p:cNvCxnSpPr>
              <a:cxnSpLocks noChangeShapeType="1"/>
              <a:stCxn id="381959" idx="0"/>
              <a:endCxn id="381976" idx="2"/>
            </p:cNvCxnSpPr>
            <p:nvPr/>
          </p:nvCxnSpPr>
          <p:spPr bwMode="auto">
            <a:xfrm flipH="1" flipV="1">
              <a:off x="841" y="2136"/>
              <a:ext cx="7" cy="19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381979" name="Rectangle 27"/>
            <p:cNvSpPr>
              <a:spLocks noChangeArrowheads="1"/>
            </p:cNvSpPr>
            <p:nvPr/>
          </p:nvSpPr>
          <p:spPr bwMode="auto">
            <a:xfrm>
              <a:off x="2434" y="1965"/>
              <a:ext cx="525" cy="187"/>
            </a:xfrm>
            <a:prstGeom prst="rect">
              <a:avLst/>
            </a:prstGeom>
            <a:solidFill>
              <a:srgbClr val="99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sz="1800"/>
                <a:t>hash</a:t>
              </a:r>
            </a:p>
          </p:txBody>
        </p:sp>
        <p:sp>
          <p:nvSpPr>
            <p:cNvPr id="381980" name="Rectangle 28"/>
            <p:cNvSpPr>
              <a:spLocks noChangeArrowheads="1"/>
            </p:cNvSpPr>
            <p:nvPr/>
          </p:nvSpPr>
          <p:spPr bwMode="auto">
            <a:xfrm>
              <a:off x="2931" y="2133"/>
              <a:ext cx="54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sz="1800"/>
                <a:t>h(item)</a:t>
              </a:r>
            </a:p>
          </p:txBody>
        </p:sp>
        <p:cxnSp>
          <p:nvCxnSpPr>
            <p:cNvPr id="381981" name="AutoShape 29"/>
            <p:cNvCxnSpPr>
              <a:cxnSpLocks noChangeShapeType="1"/>
              <a:stCxn id="381962" idx="0"/>
              <a:endCxn id="381979" idx="2"/>
            </p:cNvCxnSpPr>
            <p:nvPr/>
          </p:nvCxnSpPr>
          <p:spPr bwMode="auto">
            <a:xfrm flipH="1" flipV="1">
              <a:off x="2697" y="2152"/>
              <a:ext cx="7" cy="19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381982" name="Rectangle 30"/>
            <p:cNvSpPr>
              <a:spLocks noChangeArrowheads="1"/>
            </p:cNvSpPr>
            <p:nvPr/>
          </p:nvSpPr>
          <p:spPr bwMode="auto">
            <a:xfrm>
              <a:off x="4157" y="1990"/>
              <a:ext cx="525" cy="187"/>
            </a:xfrm>
            <a:prstGeom prst="rect">
              <a:avLst/>
            </a:prstGeom>
            <a:solidFill>
              <a:srgbClr val="99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sz="1800"/>
                <a:t>hash</a:t>
              </a:r>
            </a:p>
          </p:txBody>
        </p:sp>
        <p:sp>
          <p:nvSpPr>
            <p:cNvPr id="381983" name="Rectangle 31"/>
            <p:cNvSpPr>
              <a:spLocks noChangeArrowheads="1"/>
            </p:cNvSpPr>
            <p:nvPr/>
          </p:nvSpPr>
          <p:spPr bwMode="auto">
            <a:xfrm>
              <a:off x="4654" y="2158"/>
              <a:ext cx="54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sz="1800"/>
                <a:t>h(item)</a:t>
              </a:r>
            </a:p>
          </p:txBody>
        </p:sp>
        <p:cxnSp>
          <p:nvCxnSpPr>
            <p:cNvPr id="381984" name="AutoShape 32"/>
            <p:cNvCxnSpPr>
              <a:cxnSpLocks noChangeShapeType="1"/>
              <a:stCxn id="381965" idx="0"/>
              <a:endCxn id="381982" idx="2"/>
            </p:cNvCxnSpPr>
            <p:nvPr/>
          </p:nvCxnSpPr>
          <p:spPr bwMode="auto">
            <a:xfrm flipH="1" flipV="1">
              <a:off x="4420" y="2177"/>
              <a:ext cx="7" cy="19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grpSp>
        <p:nvGrpSpPr>
          <p:cNvPr id="381985" name="Group 33"/>
          <p:cNvGrpSpPr>
            <a:grpSpLocks/>
          </p:cNvGrpSpPr>
          <p:nvPr/>
        </p:nvGrpSpPr>
        <p:grpSpPr bwMode="auto">
          <a:xfrm>
            <a:off x="842963" y="1636713"/>
            <a:ext cx="6654800" cy="1522412"/>
            <a:chOff x="531" y="1031"/>
            <a:chExt cx="4192" cy="959"/>
          </a:xfrm>
        </p:grpSpPr>
        <p:sp>
          <p:nvSpPr>
            <p:cNvPr id="381986" name="Rectangle 34"/>
            <p:cNvSpPr>
              <a:spLocks noChangeArrowheads="1"/>
            </p:cNvSpPr>
            <p:nvPr/>
          </p:nvSpPr>
          <p:spPr bwMode="auto">
            <a:xfrm>
              <a:off x="531" y="1040"/>
              <a:ext cx="666" cy="489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/>
                <a:t>AMP 4</a:t>
              </a:r>
            </a:p>
          </p:txBody>
        </p:sp>
        <p:sp>
          <p:nvSpPr>
            <p:cNvPr id="381987" name="Rectangle 35"/>
            <p:cNvSpPr>
              <a:spLocks noChangeArrowheads="1"/>
            </p:cNvSpPr>
            <p:nvPr/>
          </p:nvSpPr>
          <p:spPr bwMode="auto">
            <a:xfrm>
              <a:off x="2324" y="1040"/>
              <a:ext cx="666" cy="489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/>
                <a:t>AMP 5</a:t>
              </a:r>
            </a:p>
          </p:txBody>
        </p:sp>
        <p:sp>
          <p:nvSpPr>
            <p:cNvPr id="381988" name="Rectangle 36"/>
            <p:cNvSpPr>
              <a:spLocks noChangeArrowheads="1"/>
            </p:cNvSpPr>
            <p:nvPr/>
          </p:nvSpPr>
          <p:spPr bwMode="auto">
            <a:xfrm>
              <a:off x="4057" y="1031"/>
              <a:ext cx="666" cy="489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/>
                <a:t>AMP 6</a:t>
              </a:r>
            </a:p>
          </p:txBody>
        </p:sp>
        <p:grpSp>
          <p:nvGrpSpPr>
            <p:cNvPr id="381989" name="Group 37"/>
            <p:cNvGrpSpPr>
              <a:grpSpLocks/>
            </p:cNvGrpSpPr>
            <p:nvPr/>
          </p:nvGrpSpPr>
          <p:grpSpPr bwMode="auto">
            <a:xfrm>
              <a:off x="841" y="1520"/>
              <a:ext cx="3579" cy="470"/>
              <a:chOff x="841" y="1520"/>
              <a:chExt cx="3579" cy="470"/>
            </a:xfrm>
          </p:grpSpPr>
          <p:cxnSp>
            <p:nvCxnSpPr>
              <p:cNvPr id="381990" name="AutoShape 38"/>
              <p:cNvCxnSpPr>
                <a:cxnSpLocks noChangeShapeType="1"/>
                <a:stCxn id="381976" idx="0"/>
                <a:endCxn id="381987" idx="2"/>
              </p:cNvCxnSpPr>
              <p:nvPr/>
            </p:nvCxnSpPr>
            <p:spPr bwMode="auto">
              <a:xfrm flipV="1">
                <a:off x="841" y="1529"/>
                <a:ext cx="1816" cy="42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81991" name="AutoShape 39"/>
              <p:cNvCxnSpPr>
                <a:cxnSpLocks noChangeShapeType="1"/>
                <a:stCxn id="381976" idx="0"/>
                <a:endCxn id="381988" idx="2"/>
              </p:cNvCxnSpPr>
              <p:nvPr/>
            </p:nvCxnSpPr>
            <p:spPr bwMode="auto">
              <a:xfrm flipV="1">
                <a:off x="841" y="1520"/>
                <a:ext cx="3549" cy="42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81992" name="AutoShape 40"/>
              <p:cNvCxnSpPr>
                <a:cxnSpLocks noChangeShapeType="1"/>
                <a:stCxn id="381976" idx="0"/>
                <a:endCxn id="381986" idx="2"/>
              </p:cNvCxnSpPr>
              <p:nvPr/>
            </p:nvCxnSpPr>
            <p:spPr bwMode="auto">
              <a:xfrm flipV="1">
                <a:off x="841" y="1529"/>
                <a:ext cx="23" cy="42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81993" name="AutoShape 41"/>
              <p:cNvCxnSpPr>
                <a:cxnSpLocks noChangeShapeType="1"/>
                <a:stCxn id="381979" idx="0"/>
                <a:endCxn id="381986" idx="2"/>
              </p:cNvCxnSpPr>
              <p:nvPr/>
            </p:nvCxnSpPr>
            <p:spPr bwMode="auto">
              <a:xfrm flipH="1" flipV="1">
                <a:off x="864" y="1529"/>
                <a:ext cx="1833" cy="43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81994" name="AutoShape 42"/>
              <p:cNvCxnSpPr>
                <a:cxnSpLocks noChangeShapeType="1"/>
                <a:stCxn id="381982" idx="0"/>
                <a:endCxn id="381987" idx="2"/>
              </p:cNvCxnSpPr>
              <p:nvPr/>
            </p:nvCxnSpPr>
            <p:spPr bwMode="auto">
              <a:xfrm flipH="1" flipV="1">
                <a:off x="2657" y="1529"/>
                <a:ext cx="1763" cy="461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81995" name="AutoShape 43"/>
              <p:cNvCxnSpPr>
                <a:cxnSpLocks noChangeShapeType="1"/>
                <a:stCxn id="381982" idx="0"/>
                <a:endCxn id="381988" idx="2"/>
              </p:cNvCxnSpPr>
              <p:nvPr/>
            </p:nvCxnSpPr>
            <p:spPr bwMode="auto">
              <a:xfrm flipH="1" flipV="1">
                <a:off x="4390" y="1520"/>
                <a:ext cx="30" cy="47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81996" name="AutoShape 44"/>
              <p:cNvCxnSpPr>
                <a:cxnSpLocks noChangeShapeType="1"/>
                <a:stCxn id="381982" idx="0"/>
                <a:endCxn id="381986" idx="2"/>
              </p:cNvCxnSpPr>
              <p:nvPr/>
            </p:nvCxnSpPr>
            <p:spPr bwMode="auto">
              <a:xfrm flipH="1" flipV="1">
                <a:off x="864" y="1529"/>
                <a:ext cx="3556" cy="461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81997" name="AutoShape 45"/>
              <p:cNvCxnSpPr>
                <a:cxnSpLocks noChangeShapeType="1"/>
                <a:stCxn id="381979" idx="0"/>
                <a:endCxn id="381988" idx="2"/>
              </p:cNvCxnSpPr>
              <p:nvPr/>
            </p:nvCxnSpPr>
            <p:spPr bwMode="auto">
              <a:xfrm flipV="1">
                <a:off x="2697" y="1520"/>
                <a:ext cx="1693" cy="445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</p:grpSp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1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1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1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19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9940A-2DBF-1541-B540-4DF096E168F4}" type="datetime1">
              <a:rPr lang="en-US"/>
              <a:pPr/>
              <a:t>10/29/12</a:t>
            </a:fld>
            <a:endParaRPr lang="en-US"/>
          </a:p>
        </p:txBody>
      </p:sp>
      <p:sp>
        <p:nvSpPr>
          <p:cNvPr id="3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Bill Howe, eScience Institute</a:t>
            </a:r>
          </a:p>
        </p:txBody>
      </p:sp>
      <p:sp>
        <p:nvSpPr>
          <p:cNvPr id="3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DD0162-79AF-D745-B45B-B7F2B361037B}" type="slidenum">
              <a:rPr lang="en-US"/>
              <a:pPr/>
              <a:t>55</a:t>
            </a:fld>
            <a:endParaRPr lang="en-US"/>
          </a:p>
        </p:txBody>
      </p:sp>
      <p:sp>
        <p:nvSpPr>
          <p:cNvPr id="3829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 System: Teradata</a:t>
            </a:r>
          </a:p>
        </p:txBody>
      </p:sp>
      <p:sp>
        <p:nvSpPr>
          <p:cNvPr id="382979" name="Rectangle 3"/>
          <p:cNvSpPr>
            <a:spLocks noChangeArrowheads="1"/>
          </p:cNvSpPr>
          <p:nvPr/>
        </p:nvSpPr>
        <p:spPr bwMode="auto">
          <a:xfrm>
            <a:off x="889000" y="5030788"/>
            <a:ext cx="1057275" cy="776287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/>
              <a:t>AMP 1</a:t>
            </a:r>
          </a:p>
        </p:txBody>
      </p:sp>
      <p:sp>
        <p:nvSpPr>
          <p:cNvPr id="382980" name="Rectangle 4"/>
          <p:cNvSpPr>
            <a:spLocks noChangeArrowheads="1"/>
          </p:cNvSpPr>
          <p:nvPr/>
        </p:nvSpPr>
        <p:spPr bwMode="auto">
          <a:xfrm>
            <a:off x="3735388" y="5030788"/>
            <a:ext cx="1057275" cy="776287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/>
              <a:t>AMP 2</a:t>
            </a:r>
          </a:p>
        </p:txBody>
      </p:sp>
      <p:sp>
        <p:nvSpPr>
          <p:cNvPr id="382981" name="Rectangle 5"/>
          <p:cNvSpPr>
            <a:spLocks noChangeArrowheads="1"/>
          </p:cNvSpPr>
          <p:nvPr/>
        </p:nvSpPr>
        <p:spPr bwMode="auto">
          <a:xfrm>
            <a:off x="6486525" y="5016500"/>
            <a:ext cx="1057275" cy="77628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/>
              <a:t>AMP 3</a:t>
            </a:r>
          </a:p>
        </p:txBody>
      </p:sp>
      <p:sp>
        <p:nvSpPr>
          <p:cNvPr id="382982" name="Oval 6"/>
          <p:cNvSpPr>
            <a:spLocks noChangeArrowheads="1"/>
          </p:cNvSpPr>
          <p:nvPr/>
        </p:nvSpPr>
        <p:spPr bwMode="auto">
          <a:xfrm>
            <a:off x="903288" y="4427538"/>
            <a:ext cx="876300" cy="323850"/>
          </a:xfrm>
          <a:prstGeom prst="ellipse">
            <a:avLst/>
          </a:pr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800"/>
              <a:t>scan</a:t>
            </a:r>
          </a:p>
        </p:txBody>
      </p:sp>
      <p:cxnSp>
        <p:nvCxnSpPr>
          <p:cNvPr id="382983" name="AutoShape 7"/>
          <p:cNvCxnSpPr>
            <a:cxnSpLocks noChangeShapeType="1"/>
            <a:stCxn id="382982" idx="0"/>
            <a:endCxn id="382988" idx="2"/>
          </p:cNvCxnSpPr>
          <p:nvPr/>
        </p:nvCxnSpPr>
        <p:spPr bwMode="auto">
          <a:xfrm flipH="1" flipV="1">
            <a:off x="1335088" y="3819525"/>
            <a:ext cx="6350" cy="60801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82984" name="Rectangle 8"/>
          <p:cNvSpPr>
            <a:spLocks noChangeArrowheads="1"/>
          </p:cNvSpPr>
          <p:nvPr/>
        </p:nvSpPr>
        <p:spPr bwMode="auto">
          <a:xfrm>
            <a:off x="1636713" y="4619625"/>
            <a:ext cx="7239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/>
              <a:t>Item i</a:t>
            </a:r>
          </a:p>
        </p:txBody>
      </p:sp>
      <p:sp>
        <p:nvSpPr>
          <p:cNvPr id="382985" name="Rectangle 9"/>
          <p:cNvSpPr>
            <a:spLocks noChangeArrowheads="1"/>
          </p:cNvSpPr>
          <p:nvPr/>
        </p:nvSpPr>
        <p:spPr bwMode="auto">
          <a:xfrm>
            <a:off x="842963" y="1651000"/>
            <a:ext cx="1057275" cy="77628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/>
              <a:t>AMP 4</a:t>
            </a:r>
          </a:p>
        </p:txBody>
      </p:sp>
      <p:sp>
        <p:nvSpPr>
          <p:cNvPr id="382986" name="Rectangle 10"/>
          <p:cNvSpPr>
            <a:spLocks noChangeArrowheads="1"/>
          </p:cNvSpPr>
          <p:nvPr/>
        </p:nvSpPr>
        <p:spPr bwMode="auto">
          <a:xfrm>
            <a:off x="3689350" y="1651000"/>
            <a:ext cx="1057275" cy="77628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/>
              <a:t>AMP 5</a:t>
            </a:r>
          </a:p>
        </p:txBody>
      </p:sp>
      <p:sp>
        <p:nvSpPr>
          <p:cNvPr id="382987" name="Rectangle 11"/>
          <p:cNvSpPr>
            <a:spLocks noChangeArrowheads="1"/>
          </p:cNvSpPr>
          <p:nvPr/>
        </p:nvSpPr>
        <p:spPr bwMode="auto">
          <a:xfrm>
            <a:off x="6440488" y="1636713"/>
            <a:ext cx="1057275" cy="776287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/>
              <a:t>AMP 6</a:t>
            </a:r>
          </a:p>
        </p:txBody>
      </p:sp>
      <p:sp>
        <p:nvSpPr>
          <p:cNvPr id="382988" name="Rectangle 12"/>
          <p:cNvSpPr>
            <a:spLocks noChangeArrowheads="1"/>
          </p:cNvSpPr>
          <p:nvPr/>
        </p:nvSpPr>
        <p:spPr bwMode="auto">
          <a:xfrm>
            <a:off x="917575" y="3522663"/>
            <a:ext cx="833438" cy="296862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800"/>
              <a:t>hash</a:t>
            </a:r>
          </a:p>
        </p:txBody>
      </p:sp>
      <p:sp>
        <p:nvSpPr>
          <p:cNvPr id="382989" name="Rectangle 13"/>
          <p:cNvSpPr>
            <a:spLocks noChangeArrowheads="1"/>
          </p:cNvSpPr>
          <p:nvPr/>
        </p:nvSpPr>
        <p:spPr bwMode="auto">
          <a:xfrm>
            <a:off x="1706563" y="3789363"/>
            <a:ext cx="8572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1800"/>
              <a:t>h(item)</a:t>
            </a:r>
          </a:p>
        </p:txBody>
      </p:sp>
      <p:sp>
        <p:nvSpPr>
          <p:cNvPr id="382990" name="Oval 14"/>
          <p:cNvSpPr>
            <a:spLocks noChangeArrowheads="1"/>
          </p:cNvSpPr>
          <p:nvPr/>
        </p:nvSpPr>
        <p:spPr bwMode="auto">
          <a:xfrm>
            <a:off x="3849688" y="4452938"/>
            <a:ext cx="876300" cy="323850"/>
          </a:xfrm>
          <a:prstGeom prst="ellipse">
            <a:avLst/>
          </a:pr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800"/>
              <a:t>scan</a:t>
            </a:r>
          </a:p>
        </p:txBody>
      </p:sp>
      <p:sp>
        <p:nvSpPr>
          <p:cNvPr id="382991" name="Rectangle 15"/>
          <p:cNvSpPr>
            <a:spLocks noChangeArrowheads="1"/>
          </p:cNvSpPr>
          <p:nvPr/>
        </p:nvSpPr>
        <p:spPr bwMode="auto">
          <a:xfrm>
            <a:off x="4583113" y="4645025"/>
            <a:ext cx="7239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/>
              <a:t>Item i</a:t>
            </a:r>
          </a:p>
        </p:txBody>
      </p:sp>
      <p:sp>
        <p:nvSpPr>
          <p:cNvPr id="382992" name="Rectangle 16"/>
          <p:cNvSpPr>
            <a:spLocks noChangeArrowheads="1"/>
          </p:cNvSpPr>
          <p:nvPr/>
        </p:nvSpPr>
        <p:spPr bwMode="auto">
          <a:xfrm>
            <a:off x="3863975" y="3548063"/>
            <a:ext cx="833438" cy="296862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800"/>
              <a:t>hash</a:t>
            </a:r>
          </a:p>
        </p:txBody>
      </p:sp>
      <p:sp>
        <p:nvSpPr>
          <p:cNvPr id="382993" name="Rectangle 17"/>
          <p:cNvSpPr>
            <a:spLocks noChangeArrowheads="1"/>
          </p:cNvSpPr>
          <p:nvPr/>
        </p:nvSpPr>
        <p:spPr bwMode="auto">
          <a:xfrm>
            <a:off x="4652963" y="3814763"/>
            <a:ext cx="8572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1800"/>
              <a:t>h(item)</a:t>
            </a:r>
          </a:p>
        </p:txBody>
      </p:sp>
      <p:cxnSp>
        <p:nvCxnSpPr>
          <p:cNvPr id="382994" name="AutoShape 18"/>
          <p:cNvCxnSpPr>
            <a:cxnSpLocks noChangeShapeType="1"/>
            <a:stCxn id="382990" idx="0"/>
            <a:endCxn id="382992" idx="2"/>
          </p:cNvCxnSpPr>
          <p:nvPr/>
        </p:nvCxnSpPr>
        <p:spPr bwMode="auto">
          <a:xfrm flipH="1" flipV="1">
            <a:off x="4281488" y="3844925"/>
            <a:ext cx="6350" cy="60801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82995" name="Oval 19"/>
          <p:cNvSpPr>
            <a:spLocks noChangeArrowheads="1"/>
          </p:cNvSpPr>
          <p:nvPr/>
        </p:nvSpPr>
        <p:spPr bwMode="auto">
          <a:xfrm>
            <a:off x="6584950" y="4492625"/>
            <a:ext cx="876300" cy="323850"/>
          </a:xfrm>
          <a:prstGeom prst="ellipse">
            <a:avLst/>
          </a:pr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800"/>
              <a:t>scan</a:t>
            </a:r>
          </a:p>
        </p:txBody>
      </p:sp>
      <p:sp>
        <p:nvSpPr>
          <p:cNvPr id="382996" name="Rectangle 20"/>
          <p:cNvSpPr>
            <a:spLocks noChangeArrowheads="1"/>
          </p:cNvSpPr>
          <p:nvPr/>
        </p:nvSpPr>
        <p:spPr bwMode="auto">
          <a:xfrm>
            <a:off x="7318375" y="4684713"/>
            <a:ext cx="7239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/>
              <a:t>Item i</a:t>
            </a:r>
          </a:p>
        </p:txBody>
      </p:sp>
      <p:sp>
        <p:nvSpPr>
          <p:cNvPr id="382997" name="Rectangle 21"/>
          <p:cNvSpPr>
            <a:spLocks noChangeArrowheads="1"/>
          </p:cNvSpPr>
          <p:nvPr/>
        </p:nvSpPr>
        <p:spPr bwMode="auto">
          <a:xfrm>
            <a:off x="6599238" y="3587750"/>
            <a:ext cx="833437" cy="296863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800"/>
              <a:t>hash</a:t>
            </a:r>
          </a:p>
        </p:txBody>
      </p:sp>
      <p:sp>
        <p:nvSpPr>
          <p:cNvPr id="382998" name="Rectangle 22"/>
          <p:cNvSpPr>
            <a:spLocks noChangeArrowheads="1"/>
          </p:cNvSpPr>
          <p:nvPr/>
        </p:nvSpPr>
        <p:spPr bwMode="auto">
          <a:xfrm>
            <a:off x="7388225" y="3854450"/>
            <a:ext cx="8572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1800"/>
              <a:t>h(item)</a:t>
            </a:r>
          </a:p>
        </p:txBody>
      </p:sp>
      <p:cxnSp>
        <p:nvCxnSpPr>
          <p:cNvPr id="382999" name="AutoShape 23"/>
          <p:cNvCxnSpPr>
            <a:cxnSpLocks noChangeShapeType="1"/>
            <a:stCxn id="382995" idx="0"/>
            <a:endCxn id="382997" idx="2"/>
          </p:cNvCxnSpPr>
          <p:nvPr/>
        </p:nvCxnSpPr>
        <p:spPr bwMode="auto">
          <a:xfrm flipH="1" flipV="1">
            <a:off x="7016750" y="3884613"/>
            <a:ext cx="6350" cy="60801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83000" name="AutoShape 24"/>
          <p:cNvCxnSpPr>
            <a:cxnSpLocks noChangeShapeType="1"/>
            <a:stCxn id="382988" idx="0"/>
            <a:endCxn id="382986" idx="2"/>
          </p:cNvCxnSpPr>
          <p:nvPr/>
        </p:nvCxnSpPr>
        <p:spPr bwMode="auto">
          <a:xfrm flipV="1">
            <a:off x="1335088" y="2427288"/>
            <a:ext cx="2882900" cy="10953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83001" name="AutoShape 25"/>
          <p:cNvCxnSpPr>
            <a:cxnSpLocks noChangeShapeType="1"/>
            <a:stCxn id="382988" idx="0"/>
            <a:endCxn id="382987" idx="2"/>
          </p:cNvCxnSpPr>
          <p:nvPr/>
        </p:nvCxnSpPr>
        <p:spPr bwMode="auto">
          <a:xfrm flipV="1">
            <a:off x="1335088" y="2413000"/>
            <a:ext cx="5634037" cy="11096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83002" name="AutoShape 26"/>
          <p:cNvCxnSpPr>
            <a:cxnSpLocks noChangeShapeType="1"/>
            <a:stCxn id="382988" idx="0"/>
            <a:endCxn id="382985" idx="2"/>
          </p:cNvCxnSpPr>
          <p:nvPr/>
        </p:nvCxnSpPr>
        <p:spPr bwMode="auto">
          <a:xfrm flipV="1">
            <a:off x="1335088" y="2427288"/>
            <a:ext cx="36512" cy="10953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83003" name="AutoShape 27"/>
          <p:cNvCxnSpPr>
            <a:cxnSpLocks noChangeShapeType="1"/>
            <a:stCxn id="382992" idx="0"/>
            <a:endCxn id="382985" idx="2"/>
          </p:cNvCxnSpPr>
          <p:nvPr/>
        </p:nvCxnSpPr>
        <p:spPr bwMode="auto">
          <a:xfrm flipH="1" flipV="1">
            <a:off x="1371600" y="2427288"/>
            <a:ext cx="2909888" cy="11207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83004" name="AutoShape 28"/>
          <p:cNvCxnSpPr>
            <a:cxnSpLocks noChangeShapeType="1"/>
            <a:stCxn id="382997" idx="0"/>
            <a:endCxn id="382986" idx="2"/>
          </p:cNvCxnSpPr>
          <p:nvPr/>
        </p:nvCxnSpPr>
        <p:spPr bwMode="auto">
          <a:xfrm flipH="1" flipV="1">
            <a:off x="4217988" y="2427288"/>
            <a:ext cx="2798762" cy="116046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83005" name="AutoShape 29"/>
          <p:cNvCxnSpPr>
            <a:cxnSpLocks noChangeShapeType="1"/>
            <a:stCxn id="382997" idx="0"/>
            <a:endCxn id="382987" idx="2"/>
          </p:cNvCxnSpPr>
          <p:nvPr/>
        </p:nvCxnSpPr>
        <p:spPr bwMode="auto">
          <a:xfrm flipH="1" flipV="1">
            <a:off x="6969125" y="2413000"/>
            <a:ext cx="47625" cy="11747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83006" name="AutoShape 30"/>
          <p:cNvCxnSpPr>
            <a:cxnSpLocks noChangeShapeType="1"/>
            <a:stCxn id="382997" idx="0"/>
            <a:endCxn id="382985" idx="2"/>
          </p:cNvCxnSpPr>
          <p:nvPr/>
        </p:nvCxnSpPr>
        <p:spPr bwMode="auto">
          <a:xfrm flipH="1" flipV="1">
            <a:off x="1371600" y="2427288"/>
            <a:ext cx="5645150" cy="116046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83007" name="AutoShape 31"/>
          <p:cNvCxnSpPr>
            <a:cxnSpLocks noChangeShapeType="1"/>
            <a:stCxn id="382992" idx="0"/>
            <a:endCxn id="382987" idx="2"/>
          </p:cNvCxnSpPr>
          <p:nvPr/>
        </p:nvCxnSpPr>
        <p:spPr bwMode="auto">
          <a:xfrm flipV="1">
            <a:off x="4281488" y="2413000"/>
            <a:ext cx="2687637" cy="11350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7FE67-625C-E04E-9F77-60F6A73D2355}" type="datetime1">
              <a:rPr lang="en-US"/>
              <a:pPr/>
              <a:t>10/29/12</a:t>
            </a:fld>
            <a:endParaRPr lang="en-US"/>
          </a:p>
        </p:txBody>
      </p:sp>
      <p:sp>
        <p:nvSpPr>
          <p:cNvPr id="22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Bill Howe, eScience Institute</a:t>
            </a:r>
          </a:p>
        </p:txBody>
      </p:sp>
      <p:sp>
        <p:nvSpPr>
          <p:cNvPr id="2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25AFD9-1C30-AC48-B791-BD2CFA39C627}" type="slidenum">
              <a:rPr lang="en-US"/>
              <a:pPr/>
              <a:t>56</a:t>
            </a:fld>
            <a:endParaRPr lang="en-US"/>
          </a:p>
        </p:txBody>
      </p:sp>
      <p:sp>
        <p:nvSpPr>
          <p:cNvPr id="3840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 System: Teradata</a:t>
            </a:r>
          </a:p>
        </p:txBody>
      </p:sp>
      <p:sp>
        <p:nvSpPr>
          <p:cNvPr id="384003" name="Rectangle 3"/>
          <p:cNvSpPr>
            <a:spLocks noChangeArrowheads="1"/>
          </p:cNvSpPr>
          <p:nvPr/>
        </p:nvSpPr>
        <p:spPr bwMode="auto">
          <a:xfrm>
            <a:off x="735013" y="2552700"/>
            <a:ext cx="1057275" cy="77628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/>
              <a:t>AMP 4</a:t>
            </a:r>
          </a:p>
        </p:txBody>
      </p:sp>
      <p:sp>
        <p:nvSpPr>
          <p:cNvPr id="384004" name="Rectangle 4"/>
          <p:cNvSpPr>
            <a:spLocks noChangeArrowheads="1"/>
          </p:cNvSpPr>
          <p:nvPr/>
        </p:nvSpPr>
        <p:spPr bwMode="auto">
          <a:xfrm>
            <a:off x="3581400" y="2552700"/>
            <a:ext cx="1057275" cy="77628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/>
              <a:t>AMP 5</a:t>
            </a:r>
          </a:p>
        </p:txBody>
      </p:sp>
      <p:sp>
        <p:nvSpPr>
          <p:cNvPr id="384005" name="Rectangle 5"/>
          <p:cNvSpPr>
            <a:spLocks noChangeArrowheads="1"/>
          </p:cNvSpPr>
          <p:nvPr/>
        </p:nvSpPr>
        <p:spPr bwMode="auto">
          <a:xfrm>
            <a:off x="6332538" y="2538413"/>
            <a:ext cx="1057275" cy="776287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/>
              <a:t>AMP 6</a:t>
            </a:r>
          </a:p>
        </p:txBody>
      </p:sp>
      <p:sp>
        <p:nvSpPr>
          <p:cNvPr id="384006" name="Oval 6"/>
          <p:cNvSpPr>
            <a:spLocks noChangeArrowheads="1"/>
          </p:cNvSpPr>
          <p:nvPr/>
        </p:nvSpPr>
        <p:spPr bwMode="auto">
          <a:xfrm>
            <a:off x="868363" y="1690688"/>
            <a:ext cx="876300" cy="323850"/>
          </a:xfrm>
          <a:prstGeom prst="ellipse">
            <a:avLst/>
          </a:pr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800"/>
              <a:t>join</a:t>
            </a:r>
          </a:p>
        </p:txBody>
      </p:sp>
      <p:sp>
        <p:nvSpPr>
          <p:cNvPr id="384007" name="Oval 7"/>
          <p:cNvSpPr>
            <a:spLocks noChangeArrowheads="1"/>
          </p:cNvSpPr>
          <p:nvPr/>
        </p:nvSpPr>
        <p:spPr bwMode="auto">
          <a:xfrm>
            <a:off x="3673475" y="1690688"/>
            <a:ext cx="876300" cy="323850"/>
          </a:xfrm>
          <a:prstGeom prst="ellipse">
            <a:avLst/>
          </a:pr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800"/>
              <a:t>join</a:t>
            </a:r>
          </a:p>
        </p:txBody>
      </p:sp>
      <p:sp>
        <p:nvSpPr>
          <p:cNvPr id="384008" name="Oval 8"/>
          <p:cNvSpPr>
            <a:spLocks noChangeArrowheads="1"/>
          </p:cNvSpPr>
          <p:nvPr/>
        </p:nvSpPr>
        <p:spPr bwMode="auto">
          <a:xfrm>
            <a:off x="6423025" y="1690688"/>
            <a:ext cx="876300" cy="323850"/>
          </a:xfrm>
          <a:prstGeom prst="ellipse">
            <a:avLst/>
          </a:pr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800"/>
              <a:t>join</a:t>
            </a:r>
          </a:p>
        </p:txBody>
      </p:sp>
      <p:sp>
        <p:nvSpPr>
          <p:cNvPr id="384009" name="Rectangle 9"/>
          <p:cNvSpPr>
            <a:spLocks noChangeArrowheads="1"/>
          </p:cNvSpPr>
          <p:nvPr/>
        </p:nvSpPr>
        <p:spPr bwMode="auto">
          <a:xfrm>
            <a:off x="1716088" y="1927225"/>
            <a:ext cx="1531937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1800"/>
              <a:t>o.item = i.item</a:t>
            </a:r>
          </a:p>
        </p:txBody>
      </p:sp>
      <p:sp>
        <p:nvSpPr>
          <p:cNvPr id="384010" name="Rectangle 10"/>
          <p:cNvSpPr>
            <a:spLocks noChangeArrowheads="1"/>
          </p:cNvSpPr>
          <p:nvPr/>
        </p:nvSpPr>
        <p:spPr bwMode="auto">
          <a:xfrm>
            <a:off x="4465638" y="1966913"/>
            <a:ext cx="1531937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1800"/>
              <a:t>o.item = i.item</a:t>
            </a:r>
          </a:p>
        </p:txBody>
      </p:sp>
      <p:sp>
        <p:nvSpPr>
          <p:cNvPr id="384011" name="Rectangle 11"/>
          <p:cNvSpPr>
            <a:spLocks noChangeArrowheads="1"/>
          </p:cNvSpPr>
          <p:nvPr/>
        </p:nvSpPr>
        <p:spPr bwMode="auto">
          <a:xfrm>
            <a:off x="7089775" y="1909763"/>
            <a:ext cx="1531938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1800"/>
              <a:t>o.item = i.item</a:t>
            </a:r>
          </a:p>
        </p:txBody>
      </p:sp>
      <p:sp>
        <p:nvSpPr>
          <p:cNvPr id="384012" name="Text Box 12"/>
          <p:cNvSpPr txBox="1">
            <a:spLocks noChangeArrowheads="1"/>
          </p:cNvSpPr>
          <p:nvPr/>
        </p:nvSpPr>
        <p:spPr bwMode="auto">
          <a:xfrm>
            <a:off x="1184275" y="5360988"/>
            <a:ext cx="4217988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FF0000"/>
                </a:solidFill>
              </a:rPr>
              <a:t>contains all orders and all lines where hash(item) = 1</a:t>
            </a:r>
          </a:p>
        </p:txBody>
      </p:sp>
      <p:cxnSp>
        <p:nvCxnSpPr>
          <p:cNvPr id="384013" name="AutoShape 13"/>
          <p:cNvCxnSpPr>
            <a:cxnSpLocks noChangeShapeType="1"/>
            <a:stCxn id="384012" idx="1"/>
            <a:endCxn id="384003" idx="2"/>
          </p:cNvCxnSpPr>
          <p:nvPr/>
        </p:nvCxnSpPr>
        <p:spPr bwMode="auto">
          <a:xfrm rot="10800000" flipH="1">
            <a:off x="1184275" y="3328988"/>
            <a:ext cx="79375" cy="2443162"/>
          </a:xfrm>
          <a:prstGeom prst="curvedConnector4">
            <a:avLst>
              <a:gd name="adj1" fmla="val -288000"/>
              <a:gd name="adj2" fmla="val 58417"/>
            </a:avLst>
          </a:prstGeom>
          <a:noFill/>
          <a:ln w="254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84014" name="Text Box 14"/>
          <p:cNvSpPr txBox="1">
            <a:spLocks noChangeArrowheads="1"/>
          </p:cNvSpPr>
          <p:nvPr/>
        </p:nvSpPr>
        <p:spPr bwMode="auto">
          <a:xfrm>
            <a:off x="2959100" y="4497388"/>
            <a:ext cx="420370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FF0000"/>
                </a:solidFill>
              </a:rPr>
              <a:t>contains all orders and all lines where hash(item) = 2</a:t>
            </a:r>
          </a:p>
        </p:txBody>
      </p:sp>
      <p:cxnSp>
        <p:nvCxnSpPr>
          <p:cNvPr id="384015" name="AutoShape 15"/>
          <p:cNvCxnSpPr>
            <a:cxnSpLocks noChangeShapeType="1"/>
            <a:stCxn id="384014" idx="1"/>
            <a:endCxn id="384004" idx="2"/>
          </p:cNvCxnSpPr>
          <p:nvPr/>
        </p:nvCxnSpPr>
        <p:spPr bwMode="auto">
          <a:xfrm rot="10800000" flipH="1">
            <a:off x="2959100" y="3328988"/>
            <a:ext cx="1150938" cy="1579562"/>
          </a:xfrm>
          <a:prstGeom prst="curvedConnector4">
            <a:avLst>
              <a:gd name="adj1" fmla="val -19861"/>
              <a:gd name="adj2" fmla="val 63014"/>
            </a:avLst>
          </a:prstGeom>
          <a:noFill/>
          <a:ln w="254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84016" name="Text Box 16"/>
          <p:cNvSpPr txBox="1">
            <a:spLocks noChangeArrowheads="1"/>
          </p:cNvSpPr>
          <p:nvPr/>
        </p:nvSpPr>
        <p:spPr bwMode="auto">
          <a:xfrm>
            <a:off x="4997450" y="3592513"/>
            <a:ext cx="4344988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FF0000"/>
                </a:solidFill>
              </a:rPr>
              <a:t>contains all orders and all lines where hash(item) = 3</a:t>
            </a:r>
          </a:p>
        </p:txBody>
      </p:sp>
      <p:cxnSp>
        <p:nvCxnSpPr>
          <p:cNvPr id="384017" name="AutoShape 17"/>
          <p:cNvCxnSpPr>
            <a:cxnSpLocks noChangeShapeType="1"/>
            <a:stCxn id="384016" idx="1"/>
            <a:endCxn id="384005" idx="2"/>
          </p:cNvCxnSpPr>
          <p:nvPr/>
        </p:nvCxnSpPr>
        <p:spPr bwMode="auto">
          <a:xfrm rot="10800000" flipH="1">
            <a:off x="4997450" y="3314700"/>
            <a:ext cx="1863725" cy="688975"/>
          </a:xfrm>
          <a:prstGeom prst="curvedConnector4">
            <a:avLst>
              <a:gd name="adj1" fmla="val -12264"/>
              <a:gd name="adj2" fmla="val 79722"/>
            </a:avLst>
          </a:prstGeom>
          <a:noFill/>
          <a:ln w="254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84018" name="AutoShape 18"/>
          <p:cNvCxnSpPr>
            <a:cxnSpLocks noChangeShapeType="1"/>
            <a:stCxn id="384003" idx="0"/>
            <a:endCxn id="384006" idx="4"/>
          </p:cNvCxnSpPr>
          <p:nvPr/>
        </p:nvCxnSpPr>
        <p:spPr bwMode="auto">
          <a:xfrm flipV="1">
            <a:off x="1263650" y="2014538"/>
            <a:ext cx="42863" cy="53816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84019" name="AutoShape 19"/>
          <p:cNvCxnSpPr>
            <a:cxnSpLocks noChangeShapeType="1"/>
            <a:stCxn id="384004" idx="0"/>
            <a:endCxn id="384007" idx="4"/>
          </p:cNvCxnSpPr>
          <p:nvPr/>
        </p:nvCxnSpPr>
        <p:spPr bwMode="auto">
          <a:xfrm flipV="1">
            <a:off x="4110038" y="2014538"/>
            <a:ext cx="1587" cy="53816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84020" name="AutoShape 20"/>
          <p:cNvCxnSpPr>
            <a:cxnSpLocks noChangeShapeType="1"/>
            <a:stCxn id="384005" idx="0"/>
            <a:endCxn id="384008" idx="4"/>
          </p:cNvCxnSpPr>
          <p:nvPr/>
        </p:nvCxnSpPr>
        <p:spPr bwMode="auto">
          <a:xfrm flipV="1">
            <a:off x="6861175" y="2014538"/>
            <a:ext cx="0" cy="5238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7CF6F-195E-6B44-B130-1E63E9A0EB95}" type="datetime1">
              <a:rPr lang="en-US"/>
              <a:pPr/>
              <a:t>10/29/12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Bill Howe, eScience Institute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95B78-6316-CB43-AE6C-C9E57AF6F12B}" type="slidenum">
              <a:rPr lang="en-US"/>
              <a:pPr/>
              <a:t>57</a:t>
            </a:fld>
            <a:endParaRPr lang="en-US"/>
          </a:p>
        </p:txBody>
      </p:sp>
      <p:sp>
        <p:nvSpPr>
          <p:cNvPr id="3850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MapReduce Contemporaries</a:t>
            </a:r>
          </a:p>
        </p:txBody>
      </p:sp>
      <p:sp>
        <p:nvSpPr>
          <p:cNvPr id="3850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sz="2400"/>
              <a:t>Dryad (Microsoft)</a:t>
            </a:r>
          </a:p>
          <a:p>
            <a:pPr lvl="1">
              <a:lnSpc>
                <a:spcPct val="90000"/>
              </a:lnSpc>
            </a:pPr>
            <a:r>
              <a:rPr lang="en-US" sz="2000"/>
              <a:t>Relational Algebra</a:t>
            </a:r>
          </a:p>
          <a:p>
            <a:pPr>
              <a:lnSpc>
                <a:spcPct val="90000"/>
              </a:lnSpc>
            </a:pPr>
            <a:r>
              <a:rPr lang="en-US" sz="2400"/>
              <a:t>Pig (Yahoo)</a:t>
            </a:r>
          </a:p>
          <a:p>
            <a:pPr lvl="1">
              <a:lnSpc>
                <a:spcPct val="90000"/>
              </a:lnSpc>
            </a:pPr>
            <a:r>
              <a:rPr lang="en-US" sz="2000"/>
              <a:t>Near Relational Algebra over MapReduce </a:t>
            </a:r>
          </a:p>
          <a:p>
            <a:pPr>
              <a:lnSpc>
                <a:spcPct val="90000"/>
              </a:lnSpc>
            </a:pPr>
            <a:r>
              <a:rPr lang="en-US" sz="2400"/>
              <a:t>HIVE (Facebook)</a:t>
            </a:r>
          </a:p>
          <a:p>
            <a:pPr lvl="1">
              <a:lnSpc>
                <a:spcPct val="90000"/>
              </a:lnSpc>
            </a:pPr>
            <a:r>
              <a:rPr lang="en-US" sz="2000"/>
              <a:t>SQL over MapReduce</a:t>
            </a:r>
          </a:p>
          <a:p>
            <a:pPr>
              <a:lnSpc>
                <a:spcPct val="90000"/>
              </a:lnSpc>
            </a:pPr>
            <a:r>
              <a:rPr lang="en-US" sz="2400"/>
              <a:t>Cascading</a:t>
            </a:r>
          </a:p>
          <a:p>
            <a:pPr lvl="1">
              <a:lnSpc>
                <a:spcPct val="90000"/>
              </a:lnSpc>
            </a:pPr>
            <a:r>
              <a:rPr lang="en-US" sz="2000"/>
              <a:t>Relational Algebra</a:t>
            </a:r>
          </a:p>
          <a:p>
            <a:pPr>
              <a:lnSpc>
                <a:spcPct val="90000"/>
              </a:lnSpc>
            </a:pPr>
            <a:r>
              <a:rPr lang="en-US" sz="2400"/>
              <a:t>Clustera</a:t>
            </a:r>
          </a:p>
          <a:p>
            <a:pPr lvl="1">
              <a:lnSpc>
                <a:spcPct val="90000"/>
              </a:lnSpc>
            </a:pPr>
            <a:r>
              <a:rPr lang="en-US" sz="2000"/>
              <a:t>U of Wisconsin</a:t>
            </a:r>
          </a:p>
          <a:p>
            <a:pPr>
              <a:lnSpc>
                <a:spcPct val="90000"/>
              </a:lnSpc>
            </a:pPr>
            <a:r>
              <a:rPr lang="en-US" sz="2400"/>
              <a:t>Hbase</a:t>
            </a:r>
          </a:p>
          <a:p>
            <a:pPr lvl="1">
              <a:lnSpc>
                <a:spcPct val="90000"/>
              </a:lnSpc>
            </a:pPr>
            <a:r>
              <a:rPr lang="en-US" sz="2000"/>
              <a:t>Indexing on HDFS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98807A-EA96-8049-BDF9-BBB43C8A9FB2}" type="datetime1">
              <a:rPr lang="en-US"/>
              <a:pPr/>
              <a:t>10/29/12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Bill Howe, eScience Institute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5ED7E-6D81-D243-981B-3314099913EA}" type="slidenum">
              <a:rPr lang="en-US"/>
              <a:pPr/>
              <a:t>58</a:t>
            </a:fld>
            <a:endParaRPr lang="en-US"/>
          </a:p>
        </p:txBody>
      </p:sp>
      <p:sp>
        <p:nvSpPr>
          <p:cNvPr id="388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900">
                <a:solidFill>
                  <a:srgbClr val="000000"/>
                </a:solidFill>
              </a:rPr>
              <a:t>MapReduce vs RDBMS</a:t>
            </a:r>
          </a:p>
        </p:txBody>
      </p:sp>
      <p:sp>
        <p:nvSpPr>
          <p:cNvPr id="388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74638" y="1331913"/>
            <a:ext cx="8661400" cy="47625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500">
                <a:solidFill>
                  <a:srgbClr val="000000"/>
                </a:solidFill>
              </a:rPr>
              <a:t>RDBMS</a:t>
            </a:r>
          </a:p>
          <a:p>
            <a:pPr lvl="1">
              <a:lnSpc>
                <a:spcPct val="90000"/>
              </a:lnSpc>
            </a:pPr>
            <a:r>
              <a:rPr lang="en-US" sz="2100">
                <a:solidFill>
                  <a:srgbClr val="0011CF"/>
                </a:solidFill>
              </a:rPr>
              <a:t>Declarative query languages</a:t>
            </a:r>
          </a:p>
          <a:p>
            <a:pPr lvl="1">
              <a:lnSpc>
                <a:spcPct val="90000"/>
              </a:lnSpc>
            </a:pPr>
            <a:r>
              <a:rPr lang="en-US" sz="2100">
                <a:solidFill>
                  <a:srgbClr val="0011CF"/>
                </a:solidFill>
              </a:rPr>
              <a:t>Schemas</a:t>
            </a:r>
          </a:p>
          <a:p>
            <a:pPr lvl="1">
              <a:lnSpc>
                <a:spcPct val="90000"/>
              </a:lnSpc>
            </a:pPr>
            <a:r>
              <a:rPr lang="en-US" sz="2100">
                <a:solidFill>
                  <a:srgbClr val="0011CF"/>
                </a:solidFill>
              </a:rPr>
              <a:t>Logical Data Independence</a:t>
            </a:r>
          </a:p>
          <a:p>
            <a:pPr lvl="1">
              <a:lnSpc>
                <a:spcPct val="90000"/>
              </a:lnSpc>
            </a:pPr>
            <a:r>
              <a:rPr lang="en-US" sz="2100">
                <a:solidFill>
                  <a:srgbClr val="0011CF"/>
                </a:solidFill>
              </a:rPr>
              <a:t>Indexing</a:t>
            </a:r>
          </a:p>
          <a:p>
            <a:pPr lvl="1">
              <a:lnSpc>
                <a:spcPct val="90000"/>
              </a:lnSpc>
            </a:pPr>
            <a:r>
              <a:rPr lang="en-US" sz="2100">
                <a:solidFill>
                  <a:srgbClr val="0011CF"/>
                </a:solidFill>
              </a:rPr>
              <a:t>Algebraic Optimization</a:t>
            </a:r>
          </a:p>
          <a:p>
            <a:pPr lvl="1">
              <a:lnSpc>
                <a:spcPct val="90000"/>
              </a:lnSpc>
            </a:pPr>
            <a:r>
              <a:rPr lang="en-US" sz="2100">
                <a:solidFill>
                  <a:srgbClr val="0011CF"/>
                </a:solidFill>
              </a:rPr>
              <a:t>Caching/Materialized Views</a:t>
            </a:r>
          </a:p>
          <a:p>
            <a:pPr lvl="1">
              <a:lnSpc>
                <a:spcPct val="90000"/>
              </a:lnSpc>
            </a:pPr>
            <a:r>
              <a:rPr lang="en-US" sz="2100" i="1">
                <a:solidFill>
                  <a:srgbClr val="0011CF"/>
                </a:solidFill>
              </a:rPr>
              <a:t>ACID/Transactions</a:t>
            </a:r>
            <a:endParaRPr lang="en-US" sz="2100">
              <a:solidFill>
                <a:srgbClr val="000000"/>
              </a:solidFill>
            </a:endParaRPr>
          </a:p>
          <a:p>
            <a:pPr>
              <a:lnSpc>
                <a:spcPct val="90000"/>
              </a:lnSpc>
            </a:pPr>
            <a:r>
              <a:rPr lang="en-US" sz="2500">
                <a:solidFill>
                  <a:srgbClr val="000000"/>
                </a:solidFill>
              </a:rPr>
              <a:t>MapReduce</a:t>
            </a:r>
          </a:p>
          <a:p>
            <a:pPr lvl="1">
              <a:lnSpc>
                <a:spcPct val="90000"/>
              </a:lnSpc>
            </a:pPr>
            <a:r>
              <a:rPr lang="en-US" sz="2100">
                <a:solidFill>
                  <a:srgbClr val="0011CF"/>
                </a:solidFill>
              </a:rPr>
              <a:t>High Scalability</a:t>
            </a:r>
          </a:p>
          <a:p>
            <a:pPr lvl="1">
              <a:lnSpc>
                <a:spcPct val="90000"/>
              </a:lnSpc>
            </a:pPr>
            <a:r>
              <a:rPr lang="en-US" sz="2100">
                <a:solidFill>
                  <a:srgbClr val="0011CF"/>
                </a:solidFill>
              </a:rPr>
              <a:t>Fault-tolerance</a:t>
            </a:r>
          </a:p>
          <a:p>
            <a:pPr lvl="1">
              <a:lnSpc>
                <a:spcPct val="90000"/>
              </a:lnSpc>
            </a:pPr>
            <a:r>
              <a:rPr lang="ja-JP" altLang="en-US" sz="2100">
                <a:solidFill>
                  <a:srgbClr val="0011CF"/>
                </a:solidFill>
                <a:latin typeface="Arial"/>
              </a:rPr>
              <a:t>“</a:t>
            </a:r>
            <a:r>
              <a:rPr lang="en-US" sz="2100">
                <a:solidFill>
                  <a:srgbClr val="0011CF"/>
                </a:solidFill>
              </a:rPr>
              <a:t>One-person deployment</a:t>
            </a:r>
            <a:r>
              <a:rPr lang="ja-JP" altLang="en-US" sz="2100">
                <a:solidFill>
                  <a:srgbClr val="0011CF"/>
                </a:solidFill>
                <a:latin typeface="Arial"/>
              </a:rPr>
              <a:t>”</a:t>
            </a:r>
            <a:endParaRPr lang="en-US" sz="2100" b="1">
              <a:solidFill>
                <a:srgbClr val="0011CF"/>
              </a:solidFill>
            </a:endParaRPr>
          </a:p>
        </p:txBody>
      </p:sp>
      <p:sp>
        <p:nvSpPr>
          <p:cNvPr id="388100" name="Text Box 4"/>
          <p:cNvSpPr txBox="1">
            <a:spLocks noChangeArrowheads="1"/>
          </p:cNvSpPr>
          <p:nvPr/>
        </p:nvSpPr>
        <p:spPr bwMode="auto">
          <a:xfrm>
            <a:off x="4684713" y="2092325"/>
            <a:ext cx="31813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FF0000"/>
                </a:solidFill>
              </a:rPr>
              <a:t>HIVE, Pig, DryadLINQ</a:t>
            </a:r>
          </a:p>
        </p:txBody>
      </p:sp>
      <p:sp>
        <p:nvSpPr>
          <p:cNvPr id="388101" name="Text Box 5"/>
          <p:cNvSpPr txBox="1">
            <a:spLocks noChangeArrowheads="1"/>
          </p:cNvSpPr>
          <p:nvPr/>
        </p:nvSpPr>
        <p:spPr bwMode="auto">
          <a:xfrm>
            <a:off x="4657725" y="1692275"/>
            <a:ext cx="31813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FF0000"/>
                </a:solidFill>
              </a:rPr>
              <a:t>DryadLINQ, Pig, HIVE</a:t>
            </a:r>
          </a:p>
        </p:txBody>
      </p:sp>
      <p:sp>
        <p:nvSpPr>
          <p:cNvPr id="388102" name="Text Box 6"/>
          <p:cNvSpPr txBox="1">
            <a:spLocks noChangeArrowheads="1"/>
          </p:cNvSpPr>
          <p:nvPr/>
        </p:nvSpPr>
        <p:spPr bwMode="auto">
          <a:xfrm>
            <a:off x="4675188" y="3054350"/>
            <a:ext cx="31813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FF0000"/>
                </a:solidFill>
              </a:rPr>
              <a:t>Pig, (Dryad, HIVE)</a:t>
            </a:r>
          </a:p>
        </p:txBody>
      </p:sp>
      <p:sp>
        <p:nvSpPr>
          <p:cNvPr id="388103" name="Text Box 7"/>
          <p:cNvSpPr txBox="1">
            <a:spLocks noChangeArrowheads="1"/>
          </p:cNvSpPr>
          <p:nvPr/>
        </p:nvSpPr>
        <p:spPr bwMode="auto">
          <a:xfrm>
            <a:off x="4646613" y="2722563"/>
            <a:ext cx="31813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FF0000"/>
                </a:solidFill>
              </a:rPr>
              <a:t>Hbase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CB41A3-0167-D94F-8CED-FD222CEEBD0A}" type="datetime1">
              <a:rPr lang="en-US"/>
              <a:pPr/>
              <a:t>10/29/12</a:t>
            </a:fld>
            <a:endParaRPr lang="en-US"/>
          </a:p>
        </p:txBody>
      </p:sp>
      <p:sp>
        <p:nvSpPr>
          <p:cNvPr id="47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Bill Howe, eScience Institute</a:t>
            </a:r>
          </a:p>
        </p:txBody>
      </p:sp>
      <p:sp>
        <p:nvSpPr>
          <p:cNvPr id="48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BCE52-3777-A446-BCDC-013FE0577F4E}" type="slidenum">
              <a:rPr lang="en-US"/>
              <a:pPr/>
              <a:t>59</a:t>
            </a:fld>
            <a:endParaRPr lang="en-US"/>
          </a:p>
        </p:txBody>
      </p:sp>
      <p:sp>
        <p:nvSpPr>
          <p:cNvPr id="389122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/>
              <a:t>Comparison</a:t>
            </a:r>
          </a:p>
        </p:txBody>
      </p:sp>
      <p:sp>
        <p:nvSpPr>
          <p:cNvPr id="389123" name="Rectangle 3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389124" name="Group 4"/>
          <p:cNvGraphicFramePr>
            <a:graphicFrameLocks noGrp="1"/>
          </p:cNvGraphicFramePr>
          <p:nvPr/>
        </p:nvGraphicFramePr>
        <p:xfrm>
          <a:off x="533400" y="519113"/>
          <a:ext cx="8153400" cy="5008880"/>
        </p:xfrm>
        <a:graphic>
          <a:graphicData uri="http://schemas.openxmlformats.org/drawingml/2006/table">
            <a:tbl>
              <a:tblPr/>
              <a:tblGrid>
                <a:gridCol w="1600200"/>
                <a:gridCol w="1752600"/>
                <a:gridCol w="2209800"/>
                <a:gridCol w="2590800"/>
              </a:tblGrid>
              <a:tr h="33337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A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Data Model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A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Prog. Model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A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Services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AF9"/>
                    </a:solidFill>
                  </a:tcPr>
                </a:tc>
              </a:tr>
              <a:tr h="64452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GPL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A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*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*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Typing (maybe)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4293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Workflow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A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*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dataflow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typing, provenance, scheduling, caching, task parallelism, reuse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4293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Relational Algebra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A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Relations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Select, Project, Join, Aggregate, …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optimization, physical data independence, data parallelism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4293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MapReduce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A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[(key,value)]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Map, Reduce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massive data parallelism, fault tolerance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4293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MS Dryad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A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IQueryable, IEnumerable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RA + Apply + Partitioning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typing, massive data parallelism, fault tolerance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4293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MPI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A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Arrays/ Matrices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70+ ops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data parallelism,          full control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E1A87-2965-BD4C-930B-7266289817F3}" type="datetime1">
              <a:rPr lang="en-US" smtClean="0"/>
              <a:pPr/>
              <a:t>10/29/12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Bill Howe, eScience Institute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0DC93-4935-904A-A35B-D9D8A9FF88B0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8" name="Picture 7" descr="Picture 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500" y="285013"/>
            <a:ext cx="7905750" cy="5810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7664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41CA7-2316-D44B-A83A-940DEF14965D}" type="datetime1">
              <a:rPr lang="en-US"/>
              <a:pPr/>
              <a:t>10/29/12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Bill Howe, eScience Institute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C7BBA-020C-A745-9D5D-3B67244FED90}" type="slidenum">
              <a:rPr lang="en-US"/>
              <a:pPr/>
              <a:t>60</a:t>
            </a:fld>
            <a:endParaRPr lang="en-US"/>
          </a:p>
        </p:txBody>
      </p:sp>
      <p:sp>
        <p:nvSpPr>
          <p:cNvPr id="416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Questions</a:t>
            </a:r>
          </a:p>
        </p:txBody>
      </p:sp>
      <p:sp>
        <p:nvSpPr>
          <p:cNvPr id="416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Security?</a:t>
            </a:r>
          </a:p>
          <a:p>
            <a:r>
              <a:rPr lang="en-US"/>
              <a:t>Lock-in/Portability?</a:t>
            </a:r>
          </a:p>
          <a:p>
            <a:r>
              <a:rPr lang="en-US"/>
              <a:t>Others?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 2</a:t>
            </a:r>
            <a:r>
              <a:rPr lang="en-US" smtClean="0"/>
              <a:t>: Case Study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E1A87-2965-BD4C-930B-7266289817F3}" type="datetime1">
              <a:rPr lang="en-US" smtClean="0"/>
              <a:pPr/>
              <a:t>10/29/12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Bill Howe, eScience Institute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0DC93-4935-904A-A35B-D9D8A9FF88B0}" type="slidenum">
              <a:rPr lang="en-US" smtClean="0"/>
              <a:pPr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11217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06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Amazon Web Services</a:t>
            </a:r>
          </a:p>
        </p:txBody>
      </p:sp>
      <p:sp>
        <p:nvSpPr>
          <p:cNvPr id="303107" name="Rectangle 3"/>
          <p:cNvSpPr>
            <a:spLocks noChangeArrowheads="1"/>
          </p:cNvSpPr>
          <p:nvPr/>
        </p:nvSpPr>
        <p:spPr bwMode="auto">
          <a:xfrm>
            <a:off x="879475" y="682625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b"/>
          <a:lstStyle/>
          <a:p>
            <a:pPr eaLnBrk="1" hangingPunct="1"/>
            <a:r>
              <a:rPr lang="en-US" sz="3600">
                <a:solidFill>
                  <a:schemeClr val="tx2"/>
                </a:solidFill>
                <a:latin typeface="Arial" charset="0"/>
              </a:rPr>
              <a:t>History</a:t>
            </a:r>
          </a:p>
        </p:txBody>
      </p:sp>
      <p:sp>
        <p:nvSpPr>
          <p:cNvPr id="303108" name="Rectangle 4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3109" name="Rectangle 5"/>
          <p:cNvSpPr>
            <a:spLocks noChangeArrowheads="1"/>
          </p:cNvSpPr>
          <p:nvPr/>
        </p:nvSpPr>
        <p:spPr bwMode="auto">
          <a:xfrm>
            <a:off x="711200" y="2544763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b"/>
          <a:lstStyle/>
          <a:p>
            <a:pPr eaLnBrk="1" hangingPunct="1"/>
            <a:r>
              <a:rPr lang="en-US" sz="4800" dirty="0" smtClean="0">
                <a:solidFill>
                  <a:schemeClr val="tx2"/>
                </a:solidFill>
                <a:latin typeface="Arial" charset="0"/>
              </a:rPr>
              <a:t>Amazon </a:t>
            </a:r>
            <a:r>
              <a:rPr lang="en-US" sz="4800" dirty="0">
                <a:solidFill>
                  <a:schemeClr val="tx2"/>
                </a:solidFill>
                <a:latin typeface="Arial" charset="0"/>
              </a:rPr>
              <a:t>Web Services</a:t>
            </a:r>
          </a:p>
        </p:txBody>
      </p:sp>
    </p:spTree>
    <p:extLst>
      <p:ext uri="{BB962C8B-B14F-4D97-AF65-F5344CB8AC3E}">
        <p14:creationId xmlns:p14="http://schemas.microsoft.com/office/powerpoint/2010/main" val="227513679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265F5-0D9E-B942-A759-EC487F76DB18}" type="datetime1">
              <a:rPr lang="en-US"/>
              <a:pPr/>
              <a:t>10/29/12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Bill Howe, eScience Institute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7CFC44-8C8B-1F43-BC83-31F0B44217FA}" type="slidenum">
              <a:rPr lang="en-US"/>
              <a:pPr/>
              <a:t>63</a:t>
            </a:fld>
            <a:endParaRPr lang="en-US"/>
          </a:p>
        </p:txBody>
      </p:sp>
      <p:sp>
        <p:nvSpPr>
          <p:cNvPr id="304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100138" y="322263"/>
            <a:ext cx="8005762" cy="668337"/>
          </a:xfrm>
        </p:spPr>
        <p:txBody>
          <a:bodyPr/>
          <a:lstStyle/>
          <a:p>
            <a:r>
              <a:rPr lang="en-US" sz="3200"/>
              <a:t>Amazon Web Services</a:t>
            </a:r>
          </a:p>
        </p:txBody>
      </p:sp>
      <p:sp>
        <p:nvSpPr>
          <p:cNvPr id="3041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/>
              <a:t>Elastic Compute Cloud (EC2)</a:t>
            </a:r>
          </a:p>
          <a:p>
            <a:pPr lvl="1">
              <a:lnSpc>
                <a:spcPct val="90000"/>
              </a:lnSpc>
            </a:pPr>
            <a:r>
              <a:rPr lang="en-US"/>
              <a:t>Rent various powers of computers by the hour</a:t>
            </a:r>
          </a:p>
          <a:p>
            <a:pPr>
              <a:lnSpc>
                <a:spcPct val="90000"/>
              </a:lnSpc>
            </a:pPr>
            <a:r>
              <a:rPr lang="en-US"/>
              <a:t>Simple Storage Service (S3)</a:t>
            </a:r>
          </a:p>
          <a:p>
            <a:pPr lvl="1">
              <a:lnSpc>
                <a:spcPct val="90000"/>
              </a:lnSpc>
            </a:pPr>
            <a:r>
              <a:rPr lang="en-US"/>
              <a:t>Store the data from and for EC2 computers</a:t>
            </a:r>
          </a:p>
          <a:p>
            <a:pPr>
              <a:lnSpc>
                <a:spcPct val="90000"/>
              </a:lnSpc>
            </a:pPr>
            <a:r>
              <a:rPr lang="en-US"/>
              <a:t>Elastic Block Store (EBS)</a:t>
            </a:r>
          </a:p>
          <a:p>
            <a:pPr lvl="1">
              <a:lnSpc>
                <a:spcPct val="90000"/>
              </a:lnSpc>
            </a:pPr>
            <a:r>
              <a:rPr lang="en-US"/>
              <a:t>Persistent attached storage for EC2 data</a:t>
            </a:r>
          </a:p>
          <a:p>
            <a:pPr>
              <a:lnSpc>
                <a:spcPct val="90000"/>
              </a:lnSpc>
            </a:pPr>
            <a:r>
              <a:rPr lang="en-US"/>
              <a:t>Relational Data Service (RDS)</a:t>
            </a:r>
          </a:p>
          <a:p>
            <a:pPr lvl="1">
              <a:lnSpc>
                <a:spcPct val="90000"/>
              </a:lnSpc>
            </a:pPr>
            <a:r>
              <a:rPr lang="en-US"/>
              <a:t>Hosted, scalable MySQL Servers</a:t>
            </a:r>
          </a:p>
        </p:txBody>
      </p:sp>
    </p:spTree>
    <p:extLst>
      <p:ext uri="{BB962C8B-B14F-4D97-AF65-F5344CB8AC3E}">
        <p14:creationId xmlns:p14="http://schemas.microsoft.com/office/powerpoint/2010/main" val="17218204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62427-F22F-8343-8BB0-F1422A33262B}" type="datetime1">
              <a:rPr lang="en-US"/>
              <a:pPr/>
              <a:t>10/29/12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Bill Howe, eScience Institute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7AF4A-5823-9342-AE63-C9AD5F8BAF03}" type="slidenum">
              <a:rPr lang="en-US"/>
              <a:pPr/>
              <a:t>64</a:t>
            </a:fld>
            <a:endParaRPr lang="en-US"/>
          </a:p>
        </p:txBody>
      </p:sp>
      <p:sp>
        <p:nvSpPr>
          <p:cNvPr id="306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Amazon Web Services</a:t>
            </a:r>
          </a:p>
        </p:txBody>
      </p:sp>
      <p:sp>
        <p:nvSpPr>
          <p:cNvPr id="3061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6180" name="Picture 4" descr="Picture 38.png                                                 000C4E1AMacintosh HD                   C63A6B94: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8900"/>
            <a:ext cx="9144000" cy="633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6181" name="Text Box 5"/>
          <p:cNvSpPr txBox="1">
            <a:spLocks noChangeArrowheads="1"/>
          </p:cNvSpPr>
          <p:nvPr/>
        </p:nvSpPr>
        <p:spPr bwMode="auto">
          <a:xfrm>
            <a:off x="4719638" y="6491288"/>
            <a:ext cx="44196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FF00FF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1390" tIns="45695" rIns="91390" bIns="45695">
            <a:spAutoFit/>
          </a:bodyPr>
          <a:lstStyle/>
          <a:p>
            <a:pPr algn="r" eaLnBrk="1" hangingPunct="1">
              <a:spcBef>
                <a:spcPct val="50000"/>
              </a:spcBef>
            </a:pPr>
            <a:r>
              <a:rPr lang="en-US" sz="1800">
                <a:latin typeface="Arial" charset="0"/>
                <a:cs typeface="Arial" charset="0"/>
              </a:rPr>
              <a:t>[Deepak Singh, Amazon.com]</a:t>
            </a:r>
          </a:p>
        </p:txBody>
      </p:sp>
    </p:spTree>
    <p:extLst>
      <p:ext uri="{BB962C8B-B14F-4D97-AF65-F5344CB8AC3E}">
        <p14:creationId xmlns:p14="http://schemas.microsoft.com/office/powerpoint/2010/main" val="49855090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A93511-E1A5-5A4A-8EB0-CE7E19F1E1FD}" type="datetime1">
              <a:rPr lang="en-US"/>
              <a:pPr/>
              <a:t>10/29/12</a:t>
            </a:fld>
            <a:endParaRPr lang="en-US"/>
          </a:p>
        </p:txBody>
      </p:sp>
      <p:sp>
        <p:nvSpPr>
          <p:cNvPr id="5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Bill Howe, eScience Institute</a:t>
            </a:r>
          </a:p>
        </p:txBody>
      </p:sp>
      <p:sp>
        <p:nvSpPr>
          <p:cNvPr id="5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0F775-A8EE-C348-92AA-92F9E53EC23D}" type="slidenum">
              <a:rPr lang="en-US"/>
              <a:pPr/>
              <a:t>65</a:t>
            </a:fld>
            <a:endParaRPr lang="en-US"/>
          </a:p>
        </p:txBody>
      </p:sp>
      <p:sp>
        <p:nvSpPr>
          <p:cNvPr id="3072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Amazon Machine Images</a:t>
            </a:r>
          </a:p>
        </p:txBody>
      </p:sp>
      <p:sp>
        <p:nvSpPr>
          <p:cNvPr id="307203" name="Rectangle 3"/>
          <p:cNvSpPr>
            <a:spLocks noChangeArrowheads="1"/>
          </p:cNvSpPr>
          <p:nvPr/>
        </p:nvSpPr>
        <p:spPr bwMode="auto">
          <a:xfrm>
            <a:off x="4956175" y="1866900"/>
            <a:ext cx="1295400" cy="89058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/>
              <a:t>EC2 </a:t>
            </a:r>
          </a:p>
          <a:p>
            <a:pPr algn="ctr"/>
            <a:r>
              <a:rPr lang="en-US"/>
              <a:t>Instance</a:t>
            </a:r>
          </a:p>
        </p:txBody>
      </p:sp>
      <p:sp>
        <p:nvSpPr>
          <p:cNvPr id="307204" name="Rectangle 4"/>
          <p:cNvSpPr>
            <a:spLocks noChangeArrowheads="1"/>
          </p:cNvSpPr>
          <p:nvPr/>
        </p:nvSpPr>
        <p:spPr bwMode="auto">
          <a:xfrm>
            <a:off x="4964113" y="2765425"/>
            <a:ext cx="3690937" cy="733425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/>
              <a:t>Physical Machine</a:t>
            </a:r>
          </a:p>
        </p:txBody>
      </p:sp>
      <p:sp>
        <p:nvSpPr>
          <p:cNvPr id="307205" name="AutoShape 5"/>
          <p:cNvSpPr>
            <a:spLocks noChangeArrowheads="1"/>
          </p:cNvSpPr>
          <p:nvPr/>
        </p:nvSpPr>
        <p:spPr bwMode="auto">
          <a:xfrm>
            <a:off x="2982913" y="4733925"/>
            <a:ext cx="574675" cy="536575"/>
          </a:xfrm>
          <a:prstGeom prst="can">
            <a:avLst>
              <a:gd name="adj" fmla="val 25000"/>
            </a:avLst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>
              <a:solidFill>
                <a:schemeClr val="hlink"/>
              </a:solidFill>
            </a:endParaRPr>
          </a:p>
        </p:txBody>
      </p:sp>
      <p:sp>
        <p:nvSpPr>
          <p:cNvPr id="307206" name="AutoShape 6"/>
          <p:cNvSpPr>
            <a:spLocks noChangeArrowheads="1"/>
          </p:cNvSpPr>
          <p:nvPr/>
        </p:nvSpPr>
        <p:spPr bwMode="auto">
          <a:xfrm>
            <a:off x="3135313" y="4886325"/>
            <a:ext cx="574675" cy="536575"/>
          </a:xfrm>
          <a:prstGeom prst="can">
            <a:avLst>
              <a:gd name="adj" fmla="val 25000"/>
            </a:avLst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>
              <a:solidFill>
                <a:schemeClr val="hlink"/>
              </a:solidFill>
            </a:endParaRPr>
          </a:p>
        </p:txBody>
      </p:sp>
      <p:sp>
        <p:nvSpPr>
          <p:cNvPr id="307207" name="AutoShape 7"/>
          <p:cNvSpPr>
            <a:spLocks noChangeArrowheads="1"/>
          </p:cNvSpPr>
          <p:nvPr/>
        </p:nvSpPr>
        <p:spPr bwMode="auto">
          <a:xfrm>
            <a:off x="3287713" y="5038725"/>
            <a:ext cx="574675" cy="536575"/>
          </a:xfrm>
          <a:prstGeom prst="can">
            <a:avLst>
              <a:gd name="adj" fmla="val 25000"/>
            </a:avLst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>
              <a:solidFill>
                <a:schemeClr val="hlink"/>
              </a:solidFill>
            </a:endParaRPr>
          </a:p>
        </p:txBody>
      </p:sp>
      <p:sp>
        <p:nvSpPr>
          <p:cNvPr id="307208" name="AutoShape 8"/>
          <p:cNvSpPr>
            <a:spLocks noChangeArrowheads="1"/>
          </p:cNvSpPr>
          <p:nvPr/>
        </p:nvSpPr>
        <p:spPr bwMode="auto">
          <a:xfrm>
            <a:off x="3440113" y="5191125"/>
            <a:ext cx="574675" cy="536575"/>
          </a:xfrm>
          <a:prstGeom prst="can">
            <a:avLst>
              <a:gd name="adj" fmla="val 25000"/>
            </a:avLst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>
              <a:solidFill>
                <a:schemeClr val="hlink"/>
              </a:solidFill>
            </a:endParaRPr>
          </a:p>
        </p:txBody>
      </p:sp>
      <p:sp>
        <p:nvSpPr>
          <p:cNvPr id="307209" name="AutoShape 9"/>
          <p:cNvSpPr>
            <a:spLocks noChangeArrowheads="1"/>
          </p:cNvSpPr>
          <p:nvPr/>
        </p:nvSpPr>
        <p:spPr bwMode="auto">
          <a:xfrm>
            <a:off x="2357438" y="4781550"/>
            <a:ext cx="574675" cy="536575"/>
          </a:xfrm>
          <a:prstGeom prst="can">
            <a:avLst>
              <a:gd name="adj" fmla="val 25000"/>
            </a:avLst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>
              <a:solidFill>
                <a:schemeClr val="hlink"/>
              </a:solidFill>
            </a:endParaRPr>
          </a:p>
        </p:txBody>
      </p:sp>
      <p:sp>
        <p:nvSpPr>
          <p:cNvPr id="307210" name="AutoShape 10"/>
          <p:cNvSpPr>
            <a:spLocks noChangeArrowheads="1"/>
          </p:cNvSpPr>
          <p:nvPr/>
        </p:nvSpPr>
        <p:spPr bwMode="auto">
          <a:xfrm>
            <a:off x="2509838" y="4933950"/>
            <a:ext cx="574675" cy="536575"/>
          </a:xfrm>
          <a:prstGeom prst="can">
            <a:avLst>
              <a:gd name="adj" fmla="val 25000"/>
            </a:avLst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>
              <a:solidFill>
                <a:schemeClr val="hlink"/>
              </a:solidFill>
            </a:endParaRPr>
          </a:p>
        </p:txBody>
      </p:sp>
      <p:sp>
        <p:nvSpPr>
          <p:cNvPr id="307211" name="AutoShape 11"/>
          <p:cNvSpPr>
            <a:spLocks noChangeArrowheads="1"/>
          </p:cNvSpPr>
          <p:nvPr/>
        </p:nvSpPr>
        <p:spPr bwMode="auto">
          <a:xfrm>
            <a:off x="2662238" y="5086350"/>
            <a:ext cx="574675" cy="536575"/>
          </a:xfrm>
          <a:prstGeom prst="can">
            <a:avLst>
              <a:gd name="adj" fmla="val 25000"/>
            </a:avLst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>
              <a:solidFill>
                <a:schemeClr val="hlink"/>
              </a:solidFill>
            </a:endParaRPr>
          </a:p>
        </p:txBody>
      </p:sp>
      <p:sp>
        <p:nvSpPr>
          <p:cNvPr id="307212" name="AutoShape 12"/>
          <p:cNvSpPr>
            <a:spLocks noChangeArrowheads="1"/>
          </p:cNvSpPr>
          <p:nvPr/>
        </p:nvSpPr>
        <p:spPr bwMode="auto">
          <a:xfrm>
            <a:off x="2814638" y="5238750"/>
            <a:ext cx="574675" cy="536575"/>
          </a:xfrm>
          <a:prstGeom prst="can">
            <a:avLst>
              <a:gd name="adj" fmla="val 25000"/>
            </a:avLst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>
              <a:solidFill>
                <a:schemeClr val="hlink"/>
              </a:solidFill>
            </a:endParaRPr>
          </a:p>
        </p:txBody>
      </p:sp>
      <p:sp>
        <p:nvSpPr>
          <p:cNvPr id="307213" name="AutoShape 13"/>
          <p:cNvSpPr>
            <a:spLocks noChangeArrowheads="1"/>
          </p:cNvSpPr>
          <p:nvPr/>
        </p:nvSpPr>
        <p:spPr bwMode="auto">
          <a:xfrm>
            <a:off x="1668463" y="4781550"/>
            <a:ext cx="574675" cy="536575"/>
          </a:xfrm>
          <a:prstGeom prst="can">
            <a:avLst>
              <a:gd name="adj" fmla="val 25000"/>
            </a:avLst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>
              <a:solidFill>
                <a:schemeClr val="hlink"/>
              </a:solidFill>
            </a:endParaRPr>
          </a:p>
        </p:txBody>
      </p:sp>
      <p:sp>
        <p:nvSpPr>
          <p:cNvPr id="307214" name="AutoShape 14"/>
          <p:cNvSpPr>
            <a:spLocks noChangeArrowheads="1"/>
          </p:cNvSpPr>
          <p:nvPr/>
        </p:nvSpPr>
        <p:spPr bwMode="auto">
          <a:xfrm>
            <a:off x="1820863" y="4933950"/>
            <a:ext cx="574675" cy="536575"/>
          </a:xfrm>
          <a:prstGeom prst="can">
            <a:avLst>
              <a:gd name="adj" fmla="val 25000"/>
            </a:avLst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>
              <a:solidFill>
                <a:schemeClr val="hlink"/>
              </a:solidFill>
            </a:endParaRPr>
          </a:p>
        </p:txBody>
      </p:sp>
      <p:sp>
        <p:nvSpPr>
          <p:cNvPr id="307215" name="AutoShape 15"/>
          <p:cNvSpPr>
            <a:spLocks noChangeArrowheads="1"/>
          </p:cNvSpPr>
          <p:nvPr/>
        </p:nvSpPr>
        <p:spPr bwMode="auto">
          <a:xfrm>
            <a:off x="1973263" y="5086350"/>
            <a:ext cx="574675" cy="536575"/>
          </a:xfrm>
          <a:prstGeom prst="can">
            <a:avLst>
              <a:gd name="adj" fmla="val 25000"/>
            </a:avLst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>
              <a:solidFill>
                <a:schemeClr val="hlink"/>
              </a:solidFill>
            </a:endParaRPr>
          </a:p>
        </p:txBody>
      </p:sp>
      <p:sp>
        <p:nvSpPr>
          <p:cNvPr id="307216" name="AutoShape 16"/>
          <p:cNvSpPr>
            <a:spLocks noChangeArrowheads="1"/>
          </p:cNvSpPr>
          <p:nvPr/>
        </p:nvSpPr>
        <p:spPr bwMode="auto">
          <a:xfrm>
            <a:off x="2125663" y="5238750"/>
            <a:ext cx="574675" cy="536575"/>
          </a:xfrm>
          <a:prstGeom prst="can">
            <a:avLst>
              <a:gd name="adj" fmla="val 25000"/>
            </a:avLst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>
              <a:solidFill>
                <a:schemeClr val="hlink"/>
              </a:solidFill>
            </a:endParaRPr>
          </a:p>
        </p:txBody>
      </p:sp>
      <p:sp>
        <p:nvSpPr>
          <p:cNvPr id="307217" name="AutoShape 17"/>
          <p:cNvSpPr>
            <a:spLocks noChangeArrowheads="1"/>
          </p:cNvSpPr>
          <p:nvPr/>
        </p:nvSpPr>
        <p:spPr bwMode="auto">
          <a:xfrm>
            <a:off x="1042988" y="4829175"/>
            <a:ext cx="574675" cy="536575"/>
          </a:xfrm>
          <a:prstGeom prst="can">
            <a:avLst>
              <a:gd name="adj" fmla="val 25000"/>
            </a:avLst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>
              <a:solidFill>
                <a:schemeClr val="hlink"/>
              </a:solidFill>
            </a:endParaRPr>
          </a:p>
        </p:txBody>
      </p:sp>
      <p:sp>
        <p:nvSpPr>
          <p:cNvPr id="307218" name="AutoShape 18"/>
          <p:cNvSpPr>
            <a:spLocks noChangeArrowheads="1"/>
          </p:cNvSpPr>
          <p:nvPr/>
        </p:nvSpPr>
        <p:spPr bwMode="auto">
          <a:xfrm>
            <a:off x="1195388" y="4981575"/>
            <a:ext cx="574675" cy="536575"/>
          </a:xfrm>
          <a:prstGeom prst="can">
            <a:avLst>
              <a:gd name="adj" fmla="val 25000"/>
            </a:avLst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>
              <a:solidFill>
                <a:schemeClr val="hlink"/>
              </a:solidFill>
            </a:endParaRPr>
          </a:p>
        </p:txBody>
      </p:sp>
      <p:sp>
        <p:nvSpPr>
          <p:cNvPr id="307219" name="AutoShape 19"/>
          <p:cNvSpPr>
            <a:spLocks noChangeArrowheads="1"/>
          </p:cNvSpPr>
          <p:nvPr/>
        </p:nvSpPr>
        <p:spPr bwMode="auto">
          <a:xfrm>
            <a:off x="1347788" y="5133975"/>
            <a:ext cx="574675" cy="536575"/>
          </a:xfrm>
          <a:prstGeom prst="can">
            <a:avLst>
              <a:gd name="adj" fmla="val 25000"/>
            </a:avLst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>
              <a:solidFill>
                <a:schemeClr val="hlink"/>
              </a:solidFill>
            </a:endParaRPr>
          </a:p>
        </p:txBody>
      </p:sp>
      <p:sp>
        <p:nvSpPr>
          <p:cNvPr id="307220" name="AutoShape 20"/>
          <p:cNvSpPr>
            <a:spLocks noChangeArrowheads="1"/>
          </p:cNvSpPr>
          <p:nvPr/>
        </p:nvSpPr>
        <p:spPr bwMode="auto">
          <a:xfrm>
            <a:off x="1500188" y="5286375"/>
            <a:ext cx="574675" cy="536575"/>
          </a:xfrm>
          <a:prstGeom prst="can">
            <a:avLst>
              <a:gd name="adj" fmla="val 25000"/>
            </a:avLst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>
              <a:solidFill>
                <a:schemeClr val="hlink"/>
              </a:solidFill>
            </a:endParaRPr>
          </a:p>
        </p:txBody>
      </p:sp>
      <p:sp>
        <p:nvSpPr>
          <p:cNvPr id="307221" name="AutoShape 21"/>
          <p:cNvSpPr>
            <a:spLocks noChangeArrowheads="1"/>
          </p:cNvSpPr>
          <p:nvPr/>
        </p:nvSpPr>
        <p:spPr bwMode="auto">
          <a:xfrm>
            <a:off x="2965450" y="4140200"/>
            <a:ext cx="574675" cy="536575"/>
          </a:xfrm>
          <a:prstGeom prst="can">
            <a:avLst>
              <a:gd name="adj" fmla="val 25000"/>
            </a:avLst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>
              <a:solidFill>
                <a:schemeClr val="hlink"/>
              </a:solidFill>
            </a:endParaRPr>
          </a:p>
        </p:txBody>
      </p:sp>
      <p:sp>
        <p:nvSpPr>
          <p:cNvPr id="307222" name="AutoShape 22"/>
          <p:cNvSpPr>
            <a:spLocks noChangeArrowheads="1"/>
          </p:cNvSpPr>
          <p:nvPr/>
        </p:nvSpPr>
        <p:spPr bwMode="auto">
          <a:xfrm>
            <a:off x="3117850" y="4292600"/>
            <a:ext cx="574675" cy="536575"/>
          </a:xfrm>
          <a:prstGeom prst="can">
            <a:avLst>
              <a:gd name="adj" fmla="val 25000"/>
            </a:avLst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>
              <a:solidFill>
                <a:schemeClr val="hlink"/>
              </a:solidFill>
            </a:endParaRPr>
          </a:p>
        </p:txBody>
      </p:sp>
      <p:sp>
        <p:nvSpPr>
          <p:cNvPr id="307223" name="AutoShape 23"/>
          <p:cNvSpPr>
            <a:spLocks noChangeArrowheads="1"/>
          </p:cNvSpPr>
          <p:nvPr/>
        </p:nvSpPr>
        <p:spPr bwMode="auto">
          <a:xfrm>
            <a:off x="3270250" y="4445000"/>
            <a:ext cx="574675" cy="536575"/>
          </a:xfrm>
          <a:prstGeom prst="can">
            <a:avLst>
              <a:gd name="adj" fmla="val 25000"/>
            </a:avLst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>
              <a:solidFill>
                <a:schemeClr val="hlink"/>
              </a:solidFill>
            </a:endParaRPr>
          </a:p>
        </p:txBody>
      </p:sp>
      <p:sp>
        <p:nvSpPr>
          <p:cNvPr id="307224" name="AutoShape 24"/>
          <p:cNvSpPr>
            <a:spLocks noChangeArrowheads="1"/>
          </p:cNvSpPr>
          <p:nvPr/>
        </p:nvSpPr>
        <p:spPr bwMode="auto">
          <a:xfrm>
            <a:off x="3422650" y="4597400"/>
            <a:ext cx="574675" cy="536575"/>
          </a:xfrm>
          <a:prstGeom prst="can">
            <a:avLst>
              <a:gd name="adj" fmla="val 25000"/>
            </a:avLst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>
              <a:solidFill>
                <a:schemeClr val="hlink"/>
              </a:solidFill>
            </a:endParaRPr>
          </a:p>
        </p:txBody>
      </p:sp>
      <p:sp>
        <p:nvSpPr>
          <p:cNvPr id="307225" name="AutoShape 25"/>
          <p:cNvSpPr>
            <a:spLocks noChangeArrowheads="1"/>
          </p:cNvSpPr>
          <p:nvPr/>
        </p:nvSpPr>
        <p:spPr bwMode="auto">
          <a:xfrm>
            <a:off x="2339975" y="4187825"/>
            <a:ext cx="574675" cy="536575"/>
          </a:xfrm>
          <a:prstGeom prst="can">
            <a:avLst>
              <a:gd name="adj" fmla="val 25000"/>
            </a:avLst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>
              <a:solidFill>
                <a:schemeClr val="hlink"/>
              </a:solidFill>
            </a:endParaRPr>
          </a:p>
        </p:txBody>
      </p:sp>
      <p:sp>
        <p:nvSpPr>
          <p:cNvPr id="307226" name="AutoShape 26"/>
          <p:cNvSpPr>
            <a:spLocks noChangeArrowheads="1"/>
          </p:cNvSpPr>
          <p:nvPr/>
        </p:nvSpPr>
        <p:spPr bwMode="auto">
          <a:xfrm>
            <a:off x="2492375" y="4340225"/>
            <a:ext cx="574675" cy="536575"/>
          </a:xfrm>
          <a:prstGeom prst="can">
            <a:avLst>
              <a:gd name="adj" fmla="val 25000"/>
            </a:avLst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>
              <a:solidFill>
                <a:schemeClr val="hlink"/>
              </a:solidFill>
            </a:endParaRPr>
          </a:p>
        </p:txBody>
      </p:sp>
      <p:sp>
        <p:nvSpPr>
          <p:cNvPr id="307227" name="AutoShape 27"/>
          <p:cNvSpPr>
            <a:spLocks noChangeArrowheads="1"/>
          </p:cNvSpPr>
          <p:nvPr/>
        </p:nvSpPr>
        <p:spPr bwMode="auto">
          <a:xfrm>
            <a:off x="2644775" y="4492625"/>
            <a:ext cx="574675" cy="536575"/>
          </a:xfrm>
          <a:prstGeom prst="can">
            <a:avLst>
              <a:gd name="adj" fmla="val 25000"/>
            </a:avLst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>
              <a:solidFill>
                <a:schemeClr val="hlink"/>
              </a:solidFill>
            </a:endParaRPr>
          </a:p>
        </p:txBody>
      </p:sp>
      <p:sp>
        <p:nvSpPr>
          <p:cNvPr id="307228" name="AutoShape 28"/>
          <p:cNvSpPr>
            <a:spLocks noChangeArrowheads="1"/>
          </p:cNvSpPr>
          <p:nvPr/>
        </p:nvSpPr>
        <p:spPr bwMode="auto">
          <a:xfrm>
            <a:off x="2797175" y="4645025"/>
            <a:ext cx="574675" cy="536575"/>
          </a:xfrm>
          <a:prstGeom prst="can">
            <a:avLst>
              <a:gd name="adj" fmla="val 25000"/>
            </a:avLst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>
              <a:solidFill>
                <a:schemeClr val="hlink"/>
              </a:solidFill>
            </a:endParaRPr>
          </a:p>
        </p:txBody>
      </p:sp>
      <p:sp>
        <p:nvSpPr>
          <p:cNvPr id="307229" name="AutoShape 29"/>
          <p:cNvSpPr>
            <a:spLocks noChangeArrowheads="1"/>
          </p:cNvSpPr>
          <p:nvPr/>
        </p:nvSpPr>
        <p:spPr bwMode="auto">
          <a:xfrm>
            <a:off x="1651000" y="4187825"/>
            <a:ext cx="574675" cy="536575"/>
          </a:xfrm>
          <a:prstGeom prst="can">
            <a:avLst>
              <a:gd name="adj" fmla="val 25000"/>
            </a:avLst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>
              <a:solidFill>
                <a:schemeClr val="hlink"/>
              </a:solidFill>
            </a:endParaRPr>
          </a:p>
        </p:txBody>
      </p:sp>
      <p:sp>
        <p:nvSpPr>
          <p:cNvPr id="307230" name="AutoShape 30"/>
          <p:cNvSpPr>
            <a:spLocks noChangeArrowheads="1"/>
          </p:cNvSpPr>
          <p:nvPr/>
        </p:nvSpPr>
        <p:spPr bwMode="auto">
          <a:xfrm>
            <a:off x="1803400" y="4340225"/>
            <a:ext cx="574675" cy="536575"/>
          </a:xfrm>
          <a:prstGeom prst="can">
            <a:avLst>
              <a:gd name="adj" fmla="val 25000"/>
            </a:avLst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>
              <a:solidFill>
                <a:schemeClr val="hlink"/>
              </a:solidFill>
            </a:endParaRPr>
          </a:p>
        </p:txBody>
      </p:sp>
      <p:sp>
        <p:nvSpPr>
          <p:cNvPr id="307231" name="AutoShape 31"/>
          <p:cNvSpPr>
            <a:spLocks noChangeArrowheads="1"/>
          </p:cNvSpPr>
          <p:nvPr/>
        </p:nvSpPr>
        <p:spPr bwMode="auto">
          <a:xfrm>
            <a:off x="1955800" y="4492625"/>
            <a:ext cx="574675" cy="536575"/>
          </a:xfrm>
          <a:prstGeom prst="can">
            <a:avLst>
              <a:gd name="adj" fmla="val 25000"/>
            </a:avLst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>
              <a:solidFill>
                <a:schemeClr val="hlink"/>
              </a:solidFill>
            </a:endParaRPr>
          </a:p>
        </p:txBody>
      </p:sp>
      <p:sp>
        <p:nvSpPr>
          <p:cNvPr id="307232" name="AutoShape 32"/>
          <p:cNvSpPr>
            <a:spLocks noChangeArrowheads="1"/>
          </p:cNvSpPr>
          <p:nvPr/>
        </p:nvSpPr>
        <p:spPr bwMode="auto">
          <a:xfrm>
            <a:off x="2108200" y="4645025"/>
            <a:ext cx="574675" cy="536575"/>
          </a:xfrm>
          <a:prstGeom prst="can">
            <a:avLst>
              <a:gd name="adj" fmla="val 25000"/>
            </a:avLst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>
              <a:solidFill>
                <a:schemeClr val="hlink"/>
              </a:solidFill>
            </a:endParaRPr>
          </a:p>
        </p:txBody>
      </p:sp>
      <p:sp>
        <p:nvSpPr>
          <p:cNvPr id="307233" name="AutoShape 33"/>
          <p:cNvSpPr>
            <a:spLocks noChangeArrowheads="1"/>
          </p:cNvSpPr>
          <p:nvPr/>
        </p:nvSpPr>
        <p:spPr bwMode="auto">
          <a:xfrm>
            <a:off x="1025525" y="4235450"/>
            <a:ext cx="574675" cy="536575"/>
          </a:xfrm>
          <a:prstGeom prst="can">
            <a:avLst>
              <a:gd name="adj" fmla="val 25000"/>
            </a:avLst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>
              <a:solidFill>
                <a:schemeClr val="hlink"/>
              </a:solidFill>
            </a:endParaRPr>
          </a:p>
        </p:txBody>
      </p:sp>
      <p:sp>
        <p:nvSpPr>
          <p:cNvPr id="307234" name="AutoShape 34"/>
          <p:cNvSpPr>
            <a:spLocks noChangeArrowheads="1"/>
          </p:cNvSpPr>
          <p:nvPr/>
        </p:nvSpPr>
        <p:spPr bwMode="auto">
          <a:xfrm>
            <a:off x="1177925" y="4387850"/>
            <a:ext cx="574675" cy="536575"/>
          </a:xfrm>
          <a:prstGeom prst="can">
            <a:avLst>
              <a:gd name="adj" fmla="val 25000"/>
            </a:avLst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>
              <a:solidFill>
                <a:schemeClr val="hlink"/>
              </a:solidFill>
            </a:endParaRPr>
          </a:p>
        </p:txBody>
      </p:sp>
      <p:sp>
        <p:nvSpPr>
          <p:cNvPr id="307235" name="AutoShape 35"/>
          <p:cNvSpPr>
            <a:spLocks noChangeArrowheads="1"/>
          </p:cNvSpPr>
          <p:nvPr/>
        </p:nvSpPr>
        <p:spPr bwMode="auto">
          <a:xfrm>
            <a:off x="1330325" y="4540250"/>
            <a:ext cx="574675" cy="536575"/>
          </a:xfrm>
          <a:prstGeom prst="can">
            <a:avLst>
              <a:gd name="adj" fmla="val 25000"/>
            </a:avLst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>
              <a:solidFill>
                <a:schemeClr val="hlink"/>
              </a:solidFill>
            </a:endParaRPr>
          </a:p>
        </p:txBody>
      </p:sp>
      <p:sp>
        <p:nvSpPr>
          <p:cNvPr id="307236" name="AutoShape 36"/>
          <p:cNvSpPr>
            <a:spLocks noChangeArrowheads="1"/>
          </p:cNvSpPr>
          <p:nvPr/>
        </p:nvSpPr>
        <p:spPr bwMode="auto">
          <a:xfrm>
            <a:off x="1482725" y="4692650"/>
            <a:ext cx="574675" cy="536575"/>
          </a:xfrm>
          <a:prstGeom prst="can">
            <a:avLst>
              <a:gd name="adj" fmla="val 25000"/>
            </a:avLst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>
              <a:solidFill>
                <a:schemeClr val="hlink"/>
              </a:solidFill>
            </a:endParaRPr>
          </a:p>
        </p:txBody>
      </p:sp>
      <p:sp>
        <p:nvSpPr>
          <p:cNvPr id="307237" name="Text Box 37"/>
          <p:cNvSpPr txBox="1">
            <a:spLocks noChangeArrowheads="1"/>
          </p:cNvSpPr>
          <p:nvPr/>
        </p:nvSpPr>
        <p:spPr bwMode="auto">
          <a:xfrm>
            <a:off x="4467225" y="4662488"/>
            <a:ext cx="26701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Physical Storage</a:t>
            </a:r>
          </a:p>
        </p:txBody>
      </p:sp>
      <p:sp>
        <p:nvSpPr>
          <p:cNvPr id="307238" name="Rectangle 38"/>
          <p:cNvSpPr>
            <a:spLocks noChangeArrowheads="1"/>
          </p:cNvSpPr>
          <p:nvPr/>
        </p:nvSpPr>
        <p:spPr bwMode="auto">
          <a:xfrm>
            <a:off x="7397750" y="5643563"/>
            <a:ext cx="1230313" cy="234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800"/>
              <a:t>Virtual</a:t>
            </a:r>
          </a:p>
        </p:txBody>
      </p:sp>
      <p:sp>
        <p:nvSpPr>
          <p:cNvPr id="307239" name="Rectangle 39"/>
          <p:cNvSpPr>
            <a:spLocks noChangeArrowheads="1"/>
          </p:cNvSpPr>
          <p:nvPr/>
        </p:nvSpPr>
        <p:spPr bwMode="auto">
          <a:xfrm>
            <a:off x="7407275" y="6111875"/>
            <a:ext cx="1230313" cy="23495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800"/>
              <a:t>Physical</a:t>
            </a:r>
          </a:p>
        </p:txBody>
      </p:sp>
      <p:sp>
        <p:nvSpPr>
          <p:cNvPr id="307240" name="Rectangle 40"/>
          <p:cNvSpPr>
            <a:spLocks noChangeArrowheads="1"/>
          </p:cNvSpPr>
          <p:nvPr/>
        </p:nvSpPr>
        <p:spPr bwMode="auto">
          <a:xfrm>
            <a:off x="6246813" y="1874838"/>
            <a:ext cx="1295400" cy="890587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/>
              <a:t>EC2 </a:t>
            </a:r>
          </a:p>
          <a:p>
            <a:pPr algn="ctr"/>
            <a:r>
              <a:rPr lang="en-US"/>
              <a:t>Instance</a:t>
            </a:r>
          </a:p>
        </p:txBody>
      </p:sp>
      <p:grpSp>
        <p:nvGrpSpPr>
          <p:cNvPr id="307241" name="Group 41"/>
          <p:cNvGrpSpPr>
            <a:grpSpLocks/>
          </p:cNvGrpSpPr>
          <p:nvPr/>
        </p:nvGrpSpPr>
        <p:grpSpPr bwMode="auto">
          <a:xfrm>
            <a:off x="865188" y="1833563"/>
            <a:ext cx="2160587" cy="2378075"/>
            <a:chOff x="545" y="1155"/>
            <a:chExt cx="1361" cy="1498"/>
          </a:xfrm>
        </p:grpSpPr>
        <p:sp>
          <p:nvSpPr>
            <p:cNvPr id="307242" name="AutoShape 42"/>
            <p:cNvSpPr>
              <a:spLocks noChangeArrowheads="1"/>
            </p:cNvSpPr>
            <p:nvPr/>
          </p:nvSpPr>
          <p:spPr bwMode="auto">
            <a:xfrm>
              <a:off x="545" y="1155"/>
              <a:ext cx="1361" cy="775"/>
            </a:xfrm>
            <a:prstGeom prst="can">
              <a:avLst>
                <a:gd name="adj" fmla="val 25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/>
                <a:t>S3</a:t>
              </a:r>
            </a:p>
          </p:txBody>
        </p:sp>
        <p:sp>
          <p:nvSpPr>
            <p:cNvPr id="307243" name="Line 43"/>
            <p:cNvSpPr>
              <a:spLocks noChangeShapeType="1"/>
            </p:cNvSpPr>
            <p:nvPr/>
          </p:nvSpPr>
          <p:spPr bwMode="auto">
            <a:xfrm>
              <a:off x="957" y="1938"/>
              <a:ext cx="165" cy="70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7244" name="Line 44"/>
            <p:cNvSpPr>
              <a:spLocks noChangeShapeType="1"/>
            </p:cNvSpPr>
            <p:nvPr/>
          </p:nvSpPr>
          <p:spPr bwMode="auto">
            <a:xfrm>
              <a:off x="1193" y="1926"/>
              <a:ext cx="429" cy="72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07245" name="Group 45"/>
          <p:cNvGrpSpPr>
            <a:grpSpLocks/>
          </p:cNvGrpSpPr>
          <p:nvPr/>
        </p:nvGrpSpPr>
        <p:grpSpPr bwMode="auto">
          <a:xfrm>
            <a:off x="3251200" y="2208213"/>
            <a:ext cx="1711325" cy="1946275"/>
            <a:chOff x="2048" y="1391"/>
            <a:chExt cx="1078" cy="1226"/>
          </a:xfrm>
        </p:grpSpPr>
        <p:grpSp>
          <p:nvGrpSpPr>
            <p:cNvPr id="307246" name="Group 46"/>
            <p:cNvGrpSpPr>
              <a:grpSpLocks/>
            </p:cNvGrpSpPr>
            <p:nvPr/>
          </p:nvGrpSpPr>
          <p:grpSpPr bwMode="auto">
            <a:xfrm>
              <a:off x="2143" y="1391"/>
              <a:ext cx="983" cy="585"/>
              <a:chOff x="2143" y="1391"/>
              <a:chExt cx="983" cy="585"/>
            </a:xfrm>
          </p:grpSpPr>
          <p:sp>
            <p:nvSpPr>
              <p:cNvPr id="307247" name="AutoShape 47"/>
              <p:cNvSpPr>
                <a:spLocks noChangeArrowheads="1"/>
              </p:cNvSpPr>
              <p:nvPr/>
            </p:nvSpPr>
            <p:spPr bwMode="auto">
              <a:xfrm>
                <a:off x="2143" y="1391"/>
                <a:ext cx="669" cy="585"/>
              </a:xfrm>
              <a:prstGeom prst="can">
                <a:avLst>
                  <a:gd name="adj" fmla="val 25000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sz="1800"/>
                  <a:t>EBS </a:t>
                </a:r>
              </a:p>
              <a:p>
                <a:pPr algn="ctr"/>
                <a:r>
                  <a:rPr lang="en-US" sz="1800"/>
                  <a:t>Volume</a:t>
                </a:r>
              </a:p>
            </p:txBody>
          </p:sp>
          <p:sp>
            <p:nvSpPr>
              <p:cNvPr id="307248" name="Line 48"/>
              <p:cNvSpPr>
                <a:spLocks noChangeShapeType="1"/>
              </p:cNvSpPr>
              <p:nvPr/>
            </p:nvSpPr>
            <p:spPr bwMode="auto">
              <a:xfrm flipV="1">
                <a:off x="2804" y="1435"/>
                <a:ext cx="322" cy="11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307249" name="Line 49"/>
            <p:cNvSpPr>
              <a:spLocks noChangeShapeType="1"/>
            </p:cNvSpPr>
            <p:nvPr/>
          </p:nvSpPr>
          <p:spPr bwMode="auto">
            <a:xfrm flipH="1">
              <a:off x="2048" y="1965"/>
              <a:ext cx="347" cy="6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07250" name="AutoShape 50"/>
          <p:cNvSpPr>
            <a:spLocks noChangeArrowheads="1"/>
          </p:cNvSpPr>
          <p:nvPr/>
        </p:nvSpPr>
        <p:spPr bwMode="auto">
          <a:xfrm>
            <a:off x="2359025" y="2279650"/>
            <a:ext cx="549275" cy="549275"/>
          </a:xfrm>
          <a:prstGeom prst="foldedCorner">
            <a:avLst>
              <a:gd name="adj" fmla="val 12500"/>
            </a:avLst>
          </a:prstGeom>
          <a:solidFill>
            <a:srgbClr val="41B74D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800"/>
              <a:t>AMI</a:t>
            </a:r>
          </a:p>
        </p:txBody>
      </p:sp>
      <p:sp>
        <p:nvSpPr>
          <p:cNvPr id="307251" name="AutoShape 51"/>
          <p:cNvSpPr>
            <a:spLocks noChangeArrowheads="1"/>
          </p:cNvSpPr>
          <p:nvPr/>
        </p:nvSpPr>
        <p:spPr bwMode="auto">
          <a:xfrm>
            <a:off x="5143500" y="2681288"/>
            <a:ext cx="549275" cy="549275"/>
          </a:xfrm>
          <a:prstGeom prst="foldedCorner">
            <a:avLst>
              <a:gd name="adj" fmla="val 12500"/>
            </a:avLst>
          </a:prstGeom>
          <a:solidFill>
            <a:srgbClr val="41B74D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800"/>
              <a:t>AMI</a:t>
            </a:r>
          </a:p>
        </p:txBody>
      </p:sp>
      <p:sp>
        <p:nvSpPr>
          <p:cNvPr id="307252" name="AutoShape 52"/>
          <p:cNvSpPr>
            <a:spLocks noChangeArrowheads="1"/>
          </p:cNvSpPr>
          <p:nvPr/>
        </p:nvSpPr>
        <p:spPr bwMode="auto">
          <a:xfrm>
            <a:off x="3697288" y="1812925"/>
            <a:ext cx="549275" cy="549275"/>
          </a:xfrm>
          <a:prstGeom prst="foldedCorner">
            <a:avLst>
              <a:gd name="adj" fmla="val 12500"/>
            </a:avLst>
          </a:prstGeom>
          <a:solidFill>
            <a:srgbClr val="41B74D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800"/>
              <a:t>AMI</a:t>
            </a:r>
          </a:p>
        </p:txBody>
      </p:sp>
    </p:spTree>
    <p:extLst>
      <p:ext uri="{BB962C8B-B14F-4D97-AF65-F5344CB8AC3E}">
        <p14:creationId xmlns:p14="http://schemas.microsoft.com/office/powerpoint/2010/main" val="40860542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203" grpId="0" animBg="1" autoUpdateAnimBg="0"/>
      <p:bldP spid="307240" grpId="0" animBg="1" autoUpdateAnimBg="0"/>
      <p:bldP spid="307250" grpId="0" animBg="1" autoUpdateAnimBg="0"/>
      <p:bldP spid="307250" grpId="1" animBg="1" autoUpdateAnimBg="0"/>
      <p:bldP spid="307251" grpId="0" animBg="1" autoUpdateAnimBg="0"/>
      <p:bldP spid="307252" grpId="0" animBg="1" autoUpdateAnimBg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70249-333C-E04B-A6B4-F089B1822F1D}" type="datetime1">
              <a:rPr lang="en-US"/>
              <a:pPr/>
              <a:t>10/29/12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Bill Howe, eScience Institute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7351B-EF09-A748-82B9-F555DD128465}" type="slidenum">
              <a:rPr lang="en-US"/>
              <a:pPr/>
              <a:t>66</a:t>
            </a:fld>
            <a:endParaRPr lang="en-US"/>
          </a:p>
        </p:txBody>
      </p:sp>
      <p:sp>
        <p:nvSpPr>
          <p:cNvPr id="308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AWS Storage</a:t>
            </a:r>
          </a:p>
        </p:txBody>
      </p:sp>
      <p:sp>
        <p:nvSpPr>
          <p:cNvPr id="3082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8228" name="Picture 4" descr="Picture 17.png                                                 000C4E1AMacintosh HD                   C63A6B94: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525" y="430213"/>
            <a:ext cx="8335963" cy="4217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8229" name="Text Box 5"/>
          <p:cNvSpPr txBox="1">
            <a:spLocks noChangeArrowheads="1"/>
          </p:cNvSpPr>
          <p:nvPr/>
        </p:nvSpPr>
        <p:spPr bwMode="auto">
          <a:xfrm>
            <a:off x="4719638" y="6491288"/>
            <a:ext cx="44196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FF00FF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1390" tIns="45695" rIns="91390" bIns="45695">
            <a:spAutoFit/>
          </a:bodyPr>
          <a:lstStyle/>
          <a:p>
            <a:pPr algn="r" eaLnBrk="1" hangingPunct="1">
              <a:spcBef>
                <a:spcPct val="50000"/>
              </a:spcBef>
            </a:pPr>
            <a:r>
              <a:rPr lang="en-US" sz="1800">
                <a:latin typeface="Arial" charset="0"/>
                <a:cs typeface="Arial" charset="0"/>
              </a:rPr>
              <a:t>[Deepak Singh, Amazon.com]</a:t>
            </a:r>
          </a:p>
        </p:txBody>
      </p:sp>
    </p:spTree>
    <p:extLst>
      <p:ext uri="{BB962C8B-B14F-4D97-AF65-F5344CB8AC3E}">
        <p14:creationId xmlns:p14="http://schemas.microsoft.com/office/powerpoint/2010/main" val="236149890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212967-B459-8345-9CCA-538F62212AB8}" type="datetime1">
              <a:rPr lang="en-US"/>
              <a:pPr/>
              <a:t>10/29/12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Bill Howe, eScience Institute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664BB-7008-1048-A4F7-3A54FECDD2DE}" type="slidenum">
              <a:rPr lang="en-US"/>
              <a:pPr/>
              <a:t>67</a:t>
            </a:fld>
            <a:endParaRPr lang="en-US"/>
          </a:p>
        </p:txBody>
      </p:sp>
      <p:sp>
        <p:nvSpPr>
          <p:cNvPr id="309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Amazon Web Services Prices</a:t>
            </a:r>
          </a:p>
        </p:txBody>
      </p:sp>
      <p:sp>
        <p:nvSpPr>
          <p:cNvPr id="3092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74650" y="1360488"/>
            <a:ext cx="8443913" cy="4762500"/>
          </a:xfrm>
        </p:spPr>
        <p:txBody>
          <a:bodyPr/>
          <a:lstStyle/>
          <a:p>
            <a:r>
              <a:rPr lang="en-US"/>
              <a:t>Storage: 			$0.15/GB/month</a:t>
            </a:r>
          </a:p>
          <a:p>
            <a:r>
              <a:rPr lang="en-US"/>
              <a:t>Transfer in: 			$0.10/GB</a:t>
            </a:r>
          </a:p>
          <a:p>
            <a:r>
              <a:rPr lang="en-US"/>
              <a:t>Transfer out: 		$0.17/GB</a:t>
            </a:r>
          </a:p>
          <a:p>
            <a:r>
              <a:rPr lang="en-US"/>
              <a:t>EC2 small instance: 	$0.10/hour</a:t>
            </a:r>
          </a:p>
          <a:p>
            <a:r>
              <a:rPr lang="en-US"/>
              <a:t>EC2 XL instance: 		$0.80/hour</a:t>
            </a:r>
          </a:p>
          <a:p>
            <a:pPr>
              <a:buFont typeface="Wingdings" charset="0"/>
              <a:buNone/>
            </a:pPr>
            <a:endParaRPr lang="en-US"/>
          </a:p>
        </p:txBody>
      </p:sp>
      <p:sp>
        <p:nvSpPr>
          <p:cNvPr id="309252" name="Text Box 4"/>
          <p:cNvSpPr txBox="1">
            <a:spLocks noChangeArrowheads="1"/>
          </p:cNvSpPr>
          <p:nvPr/>
        </p:nvSpPr>
        <p:spPr bwMode="auto">
          <a:xfrm>
            <a:off x="687388" y="4611688"/>
            <a:ext cx="7983537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/>
              <a:t>Ex: 5TB durably stored for 2 years, a 24/7 web server, a 24/7 database server, and 720 hours of 100 instances for big jobs….</a:t>
            </a:r>
          </a:p>
        </p:txBody>
      </p:sp>
      <p:sp>
        <p:nvSpPr>
          <p:cNvPr id="309253" name="Text Box 5"/>
          <p:cNvSpPr txBox="1">
            <a:spLocks noChangeArrowheads="1"/>
          </p:cNvSpPr>
          <p:nvPr/>
        </p:nvSpPr>
        <p:spPr bwMode="auto">
          <a:xfrm>
            <a:off x="4019550" y="5511800"/>
            <a:ext cx="3533775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3200"/>
              <a:t>~$24000</a:t>
            </a:r>
          </a:p>
        </p:txBody>
      </p:sp>
      <p:sp>
        <p:nvSpPr>
          <p:cNvPr id="309254" name="Line 6"/>
          <p:cNvSpPr>
            <a:spLocks noChangeShapeType="1"/>
          </p:cNvSpPr>
          <p:nvPr/>
        </p:nvSpPr>
        <p:spPr bwMode="auto">
          <a:xfrm>
            <a:off x="4883150" y="1651000"/>
            <a:ext cx="3244850" cy="14288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9255" name="Text Box 7"/>
          <p:cNvSpPr txBox="1">
            <a:spLocks noChangeArrowheads="1"/>
          </p:cNvSpPr>
          <p:nvPr/>
        </p:nvSpPr>
        <p:spPr bwMode="auto">
          <a:xfrm>
            <a:off x="6772275" y="1073150"/>
            <a:ext cx="18621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>
                <a:solidFill>
                  <a:srgbClr val="FF0000"/>
                </a:solidFill>
              </a:rPr>
              <a:t>$0.10, RRS</a:t>
            </a:r>
          </a:p>
        </p:txBody>
      </p:sp>
    </p:spTree>
    <p:extLst>
      <p:ext uri="{BB962C8B-B14F-4D97-AF65-F5344CB8AC3E}">
        <p14:creationId xmlns:p14="http://schemas.microsoft.com/office/powerpoint/2010/main" val="73326368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298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Microsoft Azure</a:t>
            </a:r>
          </a:p>
        </p:txBody>
      </p:sp>
    </p:spTree>
    <p:extLst>
      <p:ext uri="{BB962C8B-B14F-4D97-AF65-F5344CB8AC3E}">
        <p14:creationId xmlns:p14="http://schemas.microsoft.com/office/powerpoint/2010/main" val="256118558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CAF5C-5E0D-944A-B02B-B47E6D949BE8}" type="datetime1">
              <a:rPr lang="en-US"/>
              <a:pPr/>
              <a:t>10/29/12</a:t>
            </a:fld>
            <a:endParaRPr lang="en-US"/>
          </a:p>
        </p:txBody>
      </p:sp>
      <p:sp>
        <p:nvSpPr>
          <p:cNvPr id="12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Bill Howe, eScience Institute</a:t>
            </a:r>
          </a:p>
        </p:txBody>
      </p:sp>
      <p:sp>
        <p:nvSpPr>
          <p:cNvPr id="13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C011D-856D-164D-8FED-994D0AD95EEA}" type="slidenum">
              <a:rPr lang="en-US"/>
              <a:pPr/>
              <a:t>69</a:t>
            </a:fld>
            <a:endParaRPr lang="en-US"/>
          </a:p>
        </p:txBody>
      </p:sp>
      <p:sp>
        <p:nvSpPr>
          <p:cNvPr id="312334" name="Rectangle 14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2" name="Title 1"/>
          <p:cNvPicPr>
            <a:picLocks noGrp="1" noChangeArrowheads="1"/>
          </p:cNvPicPr>
          <p:nvPr>
            <p:ph type="title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0325" y="74613"/>
            <a:ext cx="8937625" cy="1241425"/>
          </a:xfrm>
        </p:spPr>
      </p:pic>
      <p:pic>
        <p:nvPicPr>
          <p:cNvPr id="312323" name="Picture 7" descr="D:\DVD_ART35\Artwork_Imagery\Icons - Illustrations\_VIRTUALIZATION ICONS\7_Servers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7063" y="1042988"/>
            <a:ext cx="4676775" cy="3802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Oval 16"/>
          <p:cNvSpPr/>
          <p:nvPr/>
        </p:nvSpPr>
        <p:spPr>
          <a:xfrm>
            <a:off x="2622834" y="5737374"/>
            <a:ext cx="3258399" cy="991034"/>
          </a:xfrm>
          <a:prstGeom prst="ellipse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lIns="68583" tIns="34292" rIns="68583" bIns="34292" anchor="ctr"/>
          <a:lstStyle>
            <a:lvl1pPr defTabSz="6858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1pPr>
            <a:lvl2pPr marL="37931725" indent="-37474525" defTabSz="6858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 algn="ctr" eaLnBrk="1" hangingPunct="1"/>
            <a:endParaRPr lang="en-US" sz="1500" b="1">
              <a:solidFill>
                <a:srgbClr val="FFFFFF"/>
              </a:solidFill>
              <a:latin typeface="Candara" charset="0"/>
              <a:cs typeface="ＭＳ Ｐゴシック" charset="0"/>
            </a:endParaRPr>
          </a:p>
          <a:p>
            <a:pPr algn="ctr" eaLnBrk="1" hangingPunct="1"/>
            <a:r>
              <a:rPr lang="en-US" sz="1500" b="1">
                <a:solidFill>
                  <a:srgbClr val="FFFFFF"/>
                </a:solidFill>
                <a:latin typeface="Candara" charset="0"/>
                <a:cs typeface="ＭＳ Ｐゴシック" charset="0"/>
              </a:rPr>
              <a:t>Highly-available</a:t>
            </a:r>
          </a:p>
          <a:p>
            <a:pPr algn="ctr" eaLnBrk="1" hangingPunct="1"/>
            <a:r>
              <a:rPr lang="en-US" sz="1500" b="1">
                <a:solidFill>
                  <a:srgbClr val="FFFFFF"/>
                </a:solidFill>
                <a:latin typeface="Candara" charset="0"/>
                <a:cs typeface="ＭＳ Ｐゴシック" charset="0"/>
              </a:rPr>
              <a:t>Fabric Controller (FC)</a:t>
            </a:r>
          </a:p>
          <a:p>
            <a:pPr algn="ctr" eaLnBrk="1" hangingPunct="1"/>
            <a:endParaRPr lang="en-US" sz="1500" b="1">
              <a:solidFill>
                <a:srgbClr val="FFFFFF"/>
              </a:solidFill>
              <a:latin typeface="Candara" charset="0"/>
              <a:cs typeface="ＭＳ Ｐゴシック" charset="0"/>
            </a:endParaRPr>
          </a:p>
        </p:txBody>
      </p:sp>
      <p:sp>
        <p:nvSpPr>
          <p:cNvPr id="18" name="Up-Down Arrow 17"/>
          <p:cNvSpPr/>
          <p:nvPr/>
        </p:nvSpPr>
        <p:spPr>
          <a:xfrm>
            <a:off x="4146497" y="4866881"/>
            <a:ext cx="228660" cy="837777"/>
          </a:xfrm>
          <a:prstGeom prst="upDownArrow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lIns="68583" tIns="34292" rIns="68583" bIns="34292" anchor="ctr"/>
          <a:lstStyle>
            <a:lvl1pPr defTabSz="6858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1pPr>
            <a:lvl2pPr marL="37931725" indent="-37474525" defTabSz="6858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 algn="ctr" eaLnBrk="1" hangingPunct="1"/>
            <a:endParaRPr lang="en-US" sz="1400">
              <a:solidFill>
                <a:srgbClr val="FFFFFF"/>
              </a:solidFill>
              <a:latin typeface="Segoe" charset="0"/>
              <a:cs typeface="ＭＳ Ｐゴシック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609600"/>
            <a:ext cx="4254500" cy="434975"/>
          </a:xfrm>
          <a:prstGeom prst="rect">
            <a:avLst/>
          </a:prstGeom>
        </p:spPr>
        <p:txBody>
          <a:bodyPr wrap="none" lIns="68583" tIns="34292" rIns="68583" bIns="34292">
            <a:spAutoFit/>
          </a:bodyPr>
          <a:lstStyle/>
          <a:p>
            <a:pPr defTabSz="685800" eaLnBrk="1" hangingPunct="1"/>
            <a:r>
              <a:rPr lang="en-US">
                <a:solidFill>
                  <a:srgbClr val="F6AE1E"/>
                </a:solidFill>
                <a:latin typeface="Candara" charset="0"/>
                <a:cs typeface="Arial" charset="0"/>
              </a:rPr>
              <a:t>Azure FC Owns this Hardware</a:t>
            </a:r>
            <a:endParaRPr lang="en-US" sz="1400">
              <a:solidFill>
                <a:srgbClr val="F6AE1E"/>
              </a:solidFill>
              <a:latin typeface="Segoe" charset="0"/>
              <a:cs typeface="ＭＳ Ｐゴシック" charset="0"/>
            </a:endParaRPr>
          </a:p>
        </p:txBody>
      </p:sp>
      <p:sp>
        <p:nvSpPr>
          <p:cNvPr id="312331" name="Text Box 11"/>
          <p:cNvSpPr txBox="1">
            <a:spLocks noChangeArrowheads="1"/>
          </p:cNvSpPr>
          <p:nvPr/>
        </p:nvSpPr>
        <p:spPr bwMode="auto">
          <a:xfrm>
            <a:off x="7070725" y="6400800"/>
            <a:ext cx="1727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en-US">
              <a:solidFill>
                <a:schemeClr val="bg1"/>
              </a:solidFill>
            </a:endParaRPr>
          </a:p>
        </p:txBody>
      </p:sp>
      <p:sp>
        <p:nvSpPr>
          <p:cNvPr id="312332" name="Text Box 12"/>
          <p:cNvSpPr txBox="1">
            <a:spLocks noChangeArrowheads="1"/>
          </p:cNvSpPr>
          <p:nvPr/>
        </p:nvSpPr>
        <p:spPr bwMode="auto">
          <a:xfrm>
            <a:off x="6435725" y="6491288"/>
            <a:ext cx="2703513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FF00FF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1390" tIns="45695" rIns="91390" bIns="45695">
            <a:spAutoFit/>
          </a:bodyPr>
          <a:lstStyle/>
          <a:p>
            <a:pPr algn="r" eaLnBrk="1" hangingPunct="1">
              <a:spcBef>
                <a:spcPct val="50000"/>
              </a:spcBef>
            </a:pPr>
            <a:r>
              <a:rPr lang="en-US" sz="1800">
                <a:solidFill>
                  <a:schemeClr val="bg1"/>
                </a:solidFill>
                <a:latin typeface="Arial" charset="0"/>
                <a:cs typeface="Arial" charset="0"/>
              </a:rPr>
              <a:t>[Roger Barga, Microsoft]</a:t>
            </a:r>
          </a:p>
        </p:txBody>
      </p:sp>
      <p:sp>
        <p:nvSpPr>
          <p:cNvPr id="312333" name="Rectangle 13"/>
          <p:cNvSpPr>
            <a:spLocks noChangeArrowheads="1"/>
          </p:cNvSpPr>
          <p:nvPr/>
        </p:nvSpPr>
        <p:spPr bwMode="auto">
          <a:xfrm>
            <a:off x="879475" y="682625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b"/>
          <a:lstStyle/>
          <a:p>
            <a:pPr eaLnBrk="1" hangingPunct="1"/>
            <a:r>
              <a:rPr lang="en-US" sz="3600">
                <a:solidFill>
                  <a:schemeClr val="tx2"/>
                </a:solidFill>
                <a:latin typeface="Arial" charset="0"/>
              </a:rPr>
              <a:t>History</a:t>
            </a:r>
          </a:p>
        </p:txBody>
      </p:sp>
    </p:spTree>
    <p:extLst>
      <p:ext uri="{BB962C8B-B14F-4D97-AF65-F5344CB8AC3E}">
        <p14:creationId xmlns:p14="http://schemas.microsoft.com/office/powerpoint/2010/main" val="246855475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utoUpdateAnimBg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From EC2?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E1A87-2965-BD4C-930B-7266289817F3}" type="datetime1">
              <a:rPr lang="en-US" smtClean="0"/>
              <a:pPr/>
              <a:t>10/29/12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Bill Howe, eScience Institute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0DC93-4935-904A-A35B-D9D8A9FF88B0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8" name="Picture 7" descr="Picture 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66825"/>
            <a:ext cx="9144000" cy="4915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6313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FD73B-CC05-BB40-BEEB-F58D73C9D154}" type="datetime1">
              <a:rPr lang="en-US"/>
              <a:pPr/>
              <a:t>10/29/12</a:t>
            </a:fld>
            <a:endParaRPr lang="en-US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Bill Howe, eScience Institute</a:t>
            </a: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CABCC-FE06-B344-9727-2F7D78081E51}" type="slidenum">
              <a:rPr lang="en-US"/>
              <a:pPr/>
              <a:t>70</a:t>
            </a:fld>
            <a:endParaRPr lang="en-US"/>
          </a:p>
        </p:txBody>
      </p:sp>
      <p:sp>
        <p:nvSpPr>
          <p:cNvPr id="314374" name="Rectangle 6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2" name="Title 1"/>
          <p:cNvPicPr>
            <a:picLocks noGrp="1" noChangeArrowheads="1"/>
          </p:cNvPicPr>
          <p:nvPr>
            <p:ph type="title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0325" y="80963"/>
            <a:ext cx="8785225" cy="723900"/>
          </a:xfrm>
        </p:spPr>
      </p:pic>
      <p:pic>
        <p:nvPicPr>
          <p:cNvPr id="314371" name="Picture 2" descr="Z:\Online_ART\DVD_ART36\Artwork_Imagery\Icons - Illustrations\_ VIRTUALIZATION ICONS\serve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2038" y="3568700"/>
            <a:ext cx="1706562" cy="180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3" descr="Z:\Online_ART\DVD_ART36\Artwork_Imagery\Icons - Illustrations\_ VIRTUALIZATION ICONS\virtual server.png"/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3638818" y="3250527"/>
            <a:ext cx="1583081" cy="1543590"/>
          </a:xfrm>
          <a:prstGeom prst="rect">
            <a:avLst/>
          </a:prstGeom>
          <a:noFill/>
        </p:spPr>
      </p:pic>
      <p:sp>
        <p:nvSpPr>
          <p:cNvPr id="314373" name="Text Box 5"/>
          <p:cNvSpPr txBox="1">
            <a:spLocks noChangeArrowheads="1"/>
          </p:cNvSpPr>
          <p:nvPr/>
        </p:nvSpPr>
        <p:spPr bwMode="auto">
          <a:xfrm>
            <a:off x="6435725" y="6491288"/>
            <a:ext cx="2703513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FF00FF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1390" tIns="45695" rIns="91390" bIns="45695">
            <a:spAutoFit/>
          </a:bodyPr>
          <a:lstStyle/>
          <a:p>
            <a:pPr algn="r" eaLnBrk="1" hangingPunct="1">
              <a:spcBef>
                <a:spcPct val="50000"/>
              </a:spcBef>
            </a:pPr>
            <a:r>
              <a:rPr lang="en-US" sz="1800">
                <a:solidFill>
                  <a:schemeClr val="bg1"/>
                </a:solidFill>
                <a:latin typeface="Arial" charset="0"/>
                <a:cs typeface="Arial" charset="0"/>
              </a:rPr>
              <a:t>[Roger Barga, Microsoft]</a:t>
            </a:r>
          </a:p>
        </p:txBody>
      </p:sp>
    </p:spTree>
    <p:extLst>
      <p:ext uri="{BB962C8B-B14F-4D97-AF65-F5344CB8AC3E}">
        <p14:creationId xmlns:p14="http://schemas.microsoft.com/office/powerpoint/2010/main" val="1394201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04729-DDFB-6649-9027-670CA286151F}" type="datetime1">
              <a:rPr lang="en-US"/>
              <a:pPr/>
              <a:t>10/29/12</a:t>
            </a:fld>
            <a:endParaRPr lang="en-US"/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Bill Howe, eScience Institute</a:t>
            </a: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4E4AA-4420-2A4A-8791-1FDD77EB6F21}" type="slidenum">
              <a:rPr lang="en-US"/>
              <a:pPr/>
              <a:t>71</a:t>
            </a:fld>
            <a:endParaRPr lang="en-US"/>
          </a:p>
        </p:txBody>
      </p:sp>
      <p:sp>
        <p:nvSpPr>
          <p:cNvPr id="316423" name="Rectangle 7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2" name="Title 1"/>
          <p:cNvPicPr>
            <a:picLocks noGrp="1" noChangeArrowheads="1"/>
          </p:cNvPicPr>
          <p:nvPr>
            <p:ph type="title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0325" y="185738"/>
            <a:ext cx="9090025" cy="733425"/>
          </a:xfrm>
        </p:spPr>
      </p:pic>
      <p:pic>
        <p:nvPicPr>
          <p:cNvPr id="316419" name="Picture 2" descr="Z:\Online_ART\DVD_ART36\Artwork_Imagery\Icons - Illustrations\_ VIRTUALIZATION ICONS\serve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2038" y="3568700"/>
            <a:ext cx="1706562" cy="180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3" descr="Z:\Online_ART\DVD_ART36\Artwork_Imagery\Icons - Illustrations\_ VIRTUALIZATION ICONS\virtual server.png"/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3638818" y="3250527"/>
            <a:ext cx="1583081" cy="1543590"/>
          </a:xfrm>
          <a:prstGeom prst="rect">
            <a:avLst/>
          </a:prstGeom>
          <a:noFill/>
        </p:spPr>
      </p:pic>
      <p:pic>
        <p:nvPicPr>
          <p:cNvPr id="316421" name="Picture 3" descr="Z:\Online_ART\DVD_ART36\Artwork_Imagery\Icons - Illustrations\_ VIRTUALIZATION ICONS\virtual server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7438" y="2859088"/>
            <a:ext cx="1582737" cy="154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6422" name="Text Box 6"/>
          <p:cNvSpPr txBox="1">
            <a:spLocks noChangeArrowheads="1"/>
          </p:cNvSpPr>
          <p:nvPr/>
        </p:nvSpPr>
        <p:spPr bwMode="auto">
          <a:xfrm>
            <a:off x="6435725" y="6491288"/>
            <a:ext cx="2703513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FF00FF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1390" tIns="45695" rIns="91390" bIns="45695">
            <a:spAutoFit/>
          </a:bodyPr>
          <a:lstStyle/>
          <a:p>
            <a:pPr algn="r" eaLnBrk="1" hangingPunct="1">
              <a:spcBef>
                <a:spcPct val="50000"/>
              </a:spcBef>
            </a:pPr>
            <a:r>
              <a:rPr lang="en-US" sz="1800">
                <a:solidFill>
                  <a:schemeClr val="bg1"/>
                </a:solidFill>
                <a:latin typeface="Arial" charset="0"/>
                <a:cs typeface="Arial" charset="0"/>
              </a:rPr>
              <a:t>[Roger Barga, Microsoft]</a:t>
            </a:r>
          </a:p>
        </p:txBody>
      </p:sp>
    </p:spTree>
    <p:extLst>
      <p:ext uri="{BB962C8B-B14F-4D97-AF65-F5344CB8AC3E}">
        <p14:creationId xmlns:p14="http://schemas.microsoft.com/office/powerpoint/2010/main" val="361420021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CBBBF-74F8-4943-92F4-43DF068436DE}" type="datetime1">
              <a:rPr lang="en-US"/>
              <a:pPr/>
              <a:t>10/29/12</a:t>
            </a:fld>
            <a:endParaRPr lang="en-US"/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Bill Howe, eScience Institute</a:t>
            </a: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0D372-9875-7A40-A332-B2B6873187FA}" type="slidenum">
              <a:rPr lang="en-US"/>
              <a:pPr/>
              <a:t>72</a:t>
            </a:fld>
            <a:endParaRPr lang="en-US"/>
          </a:p>
        </p:txBody>
      </p:sp>
      <p:sp>
        <p:nvSpPr>
          <p:cNvPr id="318472" name="Rectangle 8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2" name="Title 1"/>
          <p:cNvPicPr>
            <a:picLocks noGrp="1" noChangeArrowheads="1"/>
          </p:cNvPicPr>
          <p:nvPr>
            <p:ph type="title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39700" y="138113"/>
            <a:ext cx="8401050" cy="657225"/>
          </a:xfrm>
        </p:spPr>
      </p:pic>
      <p:pic>
        <p:nvPicPr>
          <p:cNvPr id="318467" name="Picture 2" descr="Z:\Online_ART\DVD_ART36\Artwork_Imagery\Icons - Illustrations\_ VIRTUALIZATION ICONS\serve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3297238"/>
            <a:ext cx="1706563" cy="1808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" descr="Z:\Online_ART\DVD_ART36\Artwork_Imagery\Icons - Illustrations\_ VIRTUALIZATION ICONS\virtual server.png"/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3618541" y="2977415"/>
            <a:ext cx="1583081" cy="1545161"/>
          </a:xfrm>
          <a:prstGeom prst="rect">
            <a:avLst/>
          </a:prstGeom>
          <a:noFill/>
        </p:spPr>
      </p:pic>
      <p:pic>
        <p:nvPicPr>
          <p:cNvPr id="318469" name="Picture 3" descr="Z:\Online_ART\DVD_ART36\Artwork_Imagery\Icons - Illustrations\_ VIRTUALIZATION ICONS\virtual server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6800" y="2589213"/>
            <a:ext cx="1582738" cy="154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" descr="Z:\Online_ART\DVD_ART36\Artwork_Imagery\Icons - Illustrations\_ VIRTUALIZATION ICONS\virtual server.png"/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3595680" y="2208010"/>
            <a:ext cx="1583081" cy="1545164"/>
          </a:xfrm>
          <a:prstGeom prst="rect">
            <a:avLst/>
          </a:prstGeom>
          <a:noFill/>
        </p:spPr>
      </p:pic>
      <p:sp>
        <p:nvSpPr>
          <p:cNvPr id="318471" name="Text Box 7"/>
          <p:cNvSpPr txBox="1">
            <a:spLocks noChangeArrowheads="1"/>
          </p:cNvSpPr>
          <p:nvPr/>
        </p:nvSpPr>
        <p:spPr bwMode="auto">
          <a:xfrm>
            <a:off x="6435725" y="6491288"/>
            <a:ext cx="2703513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FF00FF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1390" tIns="45695" rIns="91390" bIns="45695">
            <a:spAutoFit/>
          </a:bodyPr>
          <a:lstStyle/>
          <a:p>
            <a:pPr algn="r" eaLnBrk="1" hangingPunct="1">
              <a:spcBef>
                <a:spcPct val="50000"/>
              </a:spcBef>
            </a:pPr>
            <a:r>
              <a:rPr lang="en-US" sz="1800">
                <a:solidFill>
                  <a:schemeClr val="bg1"/>
                </a:solidFill>
                <a:latin typeface="Arial" charset="0"/>
                <a:cs typeface="Arial" charset="0"/>
              </a:rPr>
              <a:t>[Roger Barga, Microsoft]</a:t>
            </a:r>
          </a:p>
        </p:txBody>
      </p:sp>
    </p:spTree>
    <p:extLst>
      <p:ext uri="{BB962C8B-B14F-4D97-AF65-F5344CB8AC3E}">
        <p14:creationId xmlns:p14="http://schemas.microsoft.com/office/powerpoint/2010/main" val="103443677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AFF61-C098-5942-A4E3-578665899F3B}" type="datetime1">
              <a:rPr lang="en-US"/>
              <a:pPr/>
              <a:t>10/29/12</a:t>
            </a:fld>
            <a:endParaRPr lang="en-US"/>
          </a:p>
        </p:txBody>
      </p:sp>
      <p:sp>
        <p:nvSpPr>
          <p:cNvPr id="20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Bill Howe, eScience Institute</a:t>
            </a:r>
          </a:p>
        </p:txBody>
      </p:sp>
      <p:sp>
        <p:nvSpPr>
          <p:cNvPr id="25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A3840-B2FF-394F-8976-9CCBC5076BB9}" type="slidenum">
              <a:rPr lang="en-US"/>
              <a:pPr/>
              <a:t>73</a:t>
            </a:fld>
            <a:endParaRPr lang="en-US"/>
          </a:p>
        </p:txBody>
      </p:sp>
      <p:sp>
        <p:nvSpPr>
          <p:cNvPr id="320526" name="Rectangle 14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2" name="Title 1"/>
          <p:cNvPicPr>
            <a:picLocks noGrp="1" noChangeArrowheads="1"/>
          </p:cNvPicPr>
          <p:nvPr>
            <p:ph type="title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0325" y="138113"/>
            <a:ext cx="8401050" cy="657225"/>
          </a:xfrm>
        </p:spPr>
      </p:pic>
      <p:pic>
        <p:nvPicPr>
          <p:cNvPr id="320515" name="Picture 2" descr="Z:\Online_ART\DVD_ART36\Artwork_Imagery\Icons - Illustrations\_ VIRTUALIZATION ICONS\serve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9525" y="4760913"/>
            <a:ext cx="1971675" cy="208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3" descr="Z:\Online_ART\DVD_ART36\Artwork_Imagery\Icons - Illustrations\_ VIRTUALIZATION ICONS\virtual server.png"/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3869561" y="4441840"/>
            <a:ext cx="1828800" cy="1784390"/>
          </a:xfrm>
          <a:prstGeom prst="rect">
            <a:avLst/>
          </a:prstGeom>
          <a:noFill/>
        </p:spPr>
      </p:pic>
      <p:pic>
        <p:nvPicPr>
          <p:cNvPr id="320517" name="Picture 3" descr="Z:\Online_ART\DVD_ART36\Artwork_Imagery\Icons - Illustrations\_ VIRTUALIZATION ICONS\virtual server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0325" y="4051300"/>
            <a:ext cx="1828800" cy="178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3" descr="Z:\Online_ART\DVD_ART36\Artwork_Imagery\Icons - Illustrations\_ VIRTUALIZATION ICONS\virtual server.png"/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3869561" y="3656008"/>
            <a:ext cx="1828800" cy="1784390"/>
          </a:xfrm>
          <a:prstGeom prst="rect">
            <a:avLst/>
          </a:prstGeom>
          <a:noFill/>
        </p:spPr>
      </p:pic>
      <p:pic>
        <p:nvPicPr>
          <p:cNvPr id="19" name="Picture 3" descr="Z:\Online_ART\DVD_ART36\Artwork_Imagery\Icons - Illustrations\_ VIRTUALIZATION ICONS\virtual server.png"/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3869561" y="3262132"/>
            <a:ext cx="1828800" cy="1784391"/>
          </a:xfrm>
          <a:prstGeom prst="rect">
            <a:avLst/>
          </a:prstGeom>
          <a:noFill/>
        </p:spPr>
      </p:pic>
      <p:pic>
        <p:nvPicPr>
          <p:cNvPr id="23" name="Picture 3" descr="Z:\Online_ART\DVD_ART36\Artwork_Imagery\Icons - Illustrations\_ VIRTUALIZATION ICONS\virtual server.png"/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3869561" y="2869312"/>
            <a:ext cx="1828800" cy="1783339"/>
          </a:xfrm>
          <a:prstGeom prst="rect">
            <a:avLst/>
          </a:prstGeom>
          <a:noFill/>
        </p:spPr>
      </p:pic>
      <p:pic>
        <p:nvPicPr>
          <p:cNvPr id="21" name="Picture 3" descr="Z:\Online_ART\DVD_ART36\Artwork_Imagery\Icons - Illustrations\_ VIRTUALIZATION ICONS\virtual server.png"/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3869561" y="2475439"/>
            <a:ext cx="1828800" cy="1784392"/>
          </a:xfrm>
          <a:prstGeom prst="rect">
            <a:avLst/>
          </a:prstGeom>
          <a:noFill/>
        </p:spPr>
      </p:pic>
      <p:pic>
        <p:nvPicPr>
          <p:cNvPr id="18" name="Picture 3" descr="Z:\Online_ART\DVD_ART36\Artwork_Imagery\Icons - Illustrations\_ VIRTUALIZATION ICONS\virtual server.png"/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3869561" y="2081571"/>
            <a:ext cx="1828800" cy="1785437"/>
          </a:xfrm>
          <a:prstGeom prst="rect">
            <a:avLst/>
          </a:prstGeom>
          <a:noFill/>
        </p:spPr>
      </p:pic>
      <p:pic>
        <p:nvPicPr>
          <p:cNvPr id="24" name="Picture 3" descr="Z:\Online_ART\DVD_ART36\Artwork_Imagery\Icons - Illustrations\_ VIRTUALIZATION ICONS\virtual server.png"/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3869561" y="1688747"/>
            <a:ext cx="1828800" cy="1784392"/>
          </a:xfrm>
          <a:prstGeom prst="rect">
            <a:avLst/>
          </a:prstGeom>
          <a:noFill/>
        </p:spPr>
      </p:pic>
      <p:pic>
        <p:nvPicPr>
          <p:cNvPr id="22" name="Picture 3" descr="Z:\Online_ART\DVD_ART36\Artwork_Imagery\Icons - Illustrations\_ VIRTUALIZATION ICONS\virtual server.png"/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3869561" y="1294873"/>
            <a:ext cx="1828800" cy="1784391"/>
          </a:xfrm>
          <a:prstGeom prst="rect">
            <a:avLst/>
          </a:prstGeom>
          <a:noFill/>
        </p:spPr>
      </p:pic>
      <p:sp>
        <p:nvSpPr>
          <p:cNvPr id="320525" name="Text Box 13"/>
          <p:cNvSpPr txBox="1">
            <a:spLocks noChangeArrowheads="1"/>
          </p:cNvSpPr>
          <p:nvPr/>
        </p:nvSpPr>
        <p:spPr bwMode="auto">
          <a:xfrm>
            <a:off x="6435725" y="6491288"/>
            <a:ext cx="2703513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FF00FF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1390" tIns="45695" rIns="91390" bIns="45695">
            <a:spAutoFit/>
          </a:bodyPr>
          <a:lstStyle/>
          <a:p>
            <a:pPr algn="r" eaLnBrk="1" hangingPunct="1">
              <a:spcBef>
                <a:spcPct val="50000"/>
              </a:spcBef>
            </a:pPr>
            <a:r>
              <a:rPr lang="en-US" sz="1800">
                <a:solidFill>
                  <a:schemeClr val="bg1"/>
                </a:solidFill>
                <a:latin typeface="Arial" charset="0"/>
                <a:cs typeface="Arial" charset="0"/>
              </a:rPr>
              <a:t>[Roger Barga, Microsoft]</a:t>
            </a:r>
          </a:p>
        </p:txBody>
      </p:sp>
    </p:spTree>
    <p:extLst>
      <p:ext uri="{BB962C8B-B14F-4D97-AF65-F5344CB8AC3E}">
        <p14:creationId xmlns:p14="http://schemas.microsoft.com/office/powerpoint/2010/main" val="363547260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C20F2A-C650-8149-82D2-2BB9BE523F2B}" type="datetime1">
              <a:rPr lang="en-US"/>
              <a:pPr/>
              <a:t>10/29/12</a:t>
            </a:fld>
            <a:endParaRPr lang="en-US"/>
          </a:p>
        </p:txBody>
      </p:sp>
      <p:sp>
        <p:nvSpPr>
          <p:cNvPr id="1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Bill Howe, eScience Institute</a:t>
            </a:r>
          </a:p>
        </p:txBody>
      </p:sp>
      <p:sp>
        <p:nvSpPr>
          <p:cNvPr id="1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B6115C-F152-5F4A-A39A-EC294E5002D2}" type="slidenum">
              <a:rPr lang="en-US"/>
              <a:pPr/>
              <a:t>74</a:t>
            </a:fld>
            <a:endParaRPr lang="en-US"/>
          </a:p>
        </p:txBody>
      </p:sp>
      <p:sp>
        <p:nvSpPr>
          <p:cNvPr id="322573" name="Rectangle 13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2" name="Title 1"/>
          <p:cNvPicPr>
            <a:picLocks noGrp="1" noChangeArrowheads="1"/>
          </p:cNvPicPr>
          <p:nvPr>
            <p:ph type="title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39700" y="80963"/>
            <a:ext cx="8401050" cy="657225"/>
          </a:xfrm>
        </p:spPr>
      </p:pic>
      <p:pic>
        <p:nvPicPr>
          <p:cNvPr id="4" name="Picture 3" descr="Z:\Online_ART\DVD_ART36\Artwork_Imagery\Icons - Illustrations\_ VIRTUALIZATION ICONS\virtual server.png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685800" y="4868098"/>
            <a:ext cx="2209800" cy="1608373"/>
          </a:xfrm>
          <a:prstGeom prst="rect">
            <a:avLst/>
          </a:prstGeom>
          <a:noFill/>
        </p:spPr>
      </p:pic>
      <p:sp>
        <p:nvSpPr>
          <p:cNvPr id="5" name="Right Brace 4"/>
          <p:cNvSpPr/>
          <p:nvPr/>
        </p:nvSpPr>
        <p:spPr>
          <a:xfrm>
            <a:off x="3609975" y="1219200"/>
            <a:ext cx="558800" cy="4724400"/>
          </a:xfrm>
          <a:prstGeom prst="rightBrace">
            <a:avLst>
              <a:gd name="adj1" fmla="val 8333"/>
              <a:gd name="adj2" fmla="val 5717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68583" tIns="34292" rIns="68583" bIns="34292" anchor="ctr"/>
          <a:lstStyle/>
          <a:p>
            <a:pPr algn="ctr" defTabSz="685800" eaLnBrk="1" hangingPunct="1"/>
            <a:endParaRPr lang="en-US" sz="1400">
              <a:solidFill>
                <a:srgbClr val="FFFFFF"/>
              </a:solidFill>
              <a:latin typeface="Segoe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322565" name="Picture 2" descr="Z:\Online_ART\DVD_ART36\Artwork_Imagery\Shapes\Clear glass shapes\small horizontal glass rectangle 2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0850" y="4394200"/>
            <a:ext cx="3422650" cy="1208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2566" name="Picture 3" descr="Z:\Online_ART\DVD_ART36\Logos\Windows Server 2008\Windows Server 2008 Enterprise\Windows Server 2008 Enterprise logo h r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9125" y="4559300"/>
            <a:ext cx="3038475" cy="933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 Placeholder 2"/>
          <p:cNvSpPr txBox="1">
            <a:spLocks/>
          </p:cNvSpPr>
          <p:nvPr/>
        </p:nvSpPr>
        <p:spPr>
          <a:xfrm>
            <a:off x="609600" y="1295400"/>
            <a:ext cx="3205163" cy="1144588"/>
          </a:xfrm>
          <a:prstGeom prst="rect">
            <a:avLst/>
          </a:prstGeom>
        </p:spPr>
        <p:txBody>
          <a:bodyPr lIns="68583" tIns="34292" rIns="68583" bIns="34292"/>
          <a:lstStyle>
            <a:lvl1pPr marL="347663" indent="-347663" defTabSz="6858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1pPr>
            <a:lvl2pPr marL="37931725" indent="-37474525" defTabSz="6858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  <a:buSzPct val="80000"/>
            </a:pPr>
            <a:r>
              <a:rPr lang="en-US" sz="2000" b="1">
                <a:solidFill>
                  <a:srgbClr val="FFFFFF"/>
                </a:solidFill>
                <a:latin typeface="Candara" charset="0"/>
                <a:cs typeface="ＭＳ Ｐゴシック" charset="0"/>
              </a:rPr>
              <a:t>At Minimum</a:t>
            </a:r>
            <a:endParaRPr lang="en-US" sz="2000">
              <a:solidFill>
                <a:srgbClr val="FFFFFF"/>
              </a:solidFill>
              <a:latin typeface="Candara" charset="0"/>
              <a:cs typeface="ＭＳ Ｐゴシック" charset="0"/>
            </a:endParaRP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SzPct val="80000"/>
              <a:buFontTx/>
              <a:buBlip>
                <a:blip r:embed="rId7"/>
              </a:buBlip>
            </a:pPr>
            <a:r>
              <a:rPr lang="en-US" sz="1600">
                <a:solidFill>
                  <a:srgbClr val="FFFFFF"/>
                </a:solidFill>
                <a:latin typeface="Candara" charset="0"/>
                <a:cs typeface="ＭＳ Ｐゴシック" charset="0"/>
              </a:rPr>
              <a:t>CPU:  1.5-1.7 GHz x64</a:t>
            </a: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SzPct val="80000"/>
              <a:buFontTx/>
              <a:buBlip>
                <a:blip r:embed="rId7"/>
              </a:buBlip>
            </a:pPr>
            <a:r>
              <a:rPr lang="en-US" sz="1600">
                <a:solidFill>
                  <a:srgbClr val="FFFFFF"/>
                </a:solidFill>
                <a:latin typeface="Candara" charset="0"/>
                <a:cs typeface="ＭＳ Ｐゴシック" charset="0"/>
              </a:rPr>
              <a:t>Memory: 1.7GB</a:t>
            </a: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SzPct val="80000"/>
              <a:buFontTx/>
              <a:buBlip>
                <a:blip r:embed="rId7"/>
              </a:buBlip>
            </a:pPr>
            <a:r>
              <a:rPr lang="en-US" sz="1600">
                <a:solidFill>
                  <a:srgbClr val="FFFFFF"/>
                </a:solidFill>
                <a:latin typeface="Candara" charset="0"/>
                <a:cs typeface="ＭＳ Ｐゴシック" charset="0"/>
              </a:rPr>
              <a:t>Network: 100</a:t>
            </a:r>
            <a:r>
              <a:rPr lang="en-US" sz="1600" baseline="30000">
                <a:solidFill>
                  <a:srgbClr val="FFFFFF"/>
                </a:solidFill>
                <a:latin typeface="Candara" charset="0"/>
                <a:cs typeface="ＭＳ Ｐゴシック" charset="0"/>
              </a:rPr>
              <a:t>+</a:t>
            </a:r>
            <a:r>
              <a:rPr lang="en-US" sz="1600">
                <a:solidFill>
                  <a:srgbClr val="FFFFFF"/>
                </a:solidFill>
                <a:latin typeface="Candara" charset="0"/>
                <a:cs typeface="ＭＳ Ｐゴシック" charset="0"/>
              </a:rPr>
              <a:t> Mbps</a:t>
            </a: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SzPct val="80000"/>
              <a:buFontTx/>
              <a:buBlip>
                <a:blip r:embed="rId7"/>
              </a:buBlip>
            </a:pPr>
            <a:r>
              <a:rPr lang="en-US" sz="1600">
                <a:solidFill>
                  <a:srgbClr val="FFFFFF"/>
                </a:solidFill>
                <a:latin typeface="Candara" charset="0"/>
                <a:cs typeface="ＭＳ Ｐゴシック" charset="0"/>
              </a:rPr>
              <a:t>Local Storage: 500GB</a:t>
            </a: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SzPct val="80000"/>
            </a:pPr>
            <a:endParaRPr lang="en-US" sz="500">
              <a:solidFill>
                <a:srgbClr val="FFFFFF"/>
              </a:solidFill>
              <a:latin typeface="Candara" charset="0"/>
              <a:cs typeface="ＭＳ Ｐゴシック" charset="0"/>
            </a:endParaRP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SzPct val="80000"/>
            </a:pPr>
            <a:r>
              <a:rPr lang="en-US" sz="2000" b="1">
                <a:solidFill>
                  <a:srgbClr val="FFFFFF"/>
                </a:solidFill>
                <a:latin typeface="Candara" charset="0"/>
                <a:cs typeface="ＭＳ Ｐゴシック" charset="0"/>
              </a:rPr>
              <a:t>Up to</a:t>
            </a: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SzPct val="80000"/>
              <a:buFontTx/>
              <a:buBlip>
                <a:blip r:embed="rId7"/>
              </a:buBlip>
            </a:pPr>
            <a:r>
              <a:rPr lang="en-US" sz="1600">
                <a:solidFill>
                  <a:srgbClr val="FFFFFF"/>
                </a:solidFill>
                <a:latin typeface="Candara" charset="0"/>
                <a:cs typeface="ＭＳ Ｐゴシック" charset="0"/>
              </a:rPr>
              <a:t>CPU: 8 Cores</a:t>
            </a: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SzPct val="80000"/>
              <a:buFontTx/>
              <a:buBlip>
                <a:blip r:embed="rId7"/>
              </a:buBlip>
            </a:pPr>
            <a:r>
              <a:rPr lang="en-US" sz="1600">
                <a:solidFill>
                  <a:srgbClr val="FFFFFF"/>
                </a:solidFill>
                <a:latin typeface="Candara" charset="0"/>
                <a:cs typeface="ＭＳ Ｐゴシック" charset="0"/>
              </a:rPr>
              <a:t>Memory: 14.2 GB</a:t>
            </a: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SzPct val="80000"/>
              <a:buFontTx/>
              <a:buBlip>
                <a:blip r:embed="rId7"/>
              </a:buBlip>
            </a:pPr>
            <a:r>
              <a:rPr lang="en-US" sz="1600">
                <a:solidFill>
                  <a:srgbClr val="FFFFFF"/>
                </a:solidFill>
                <a:latin typeface="Candara" charset="0"/>
                <a:cs typeface="ＭＳ Ｐゴシック" charset="0"/>
              </a:rPr>
              <a:t>Local Storage: 2</a:t>
            </a:r>
            <a:r>
              <a:rPr lang="en-US" sz="1600" baseline="30000">
                <a:solidFill>
                  <a:srgbClr val="FFFFFF"/>
                </a:solidFill>
                <a:latin typeface="Candara" charset="0"/>
                <a:cs typeface="ＭＳ Ｐゴシック" charset="0"/>
              </a:rPr>
              <a:t>+</a:t>
            </a:r>
            <a:r>
              <a:rPr lang="en-US" sz="1600">
                <a:solidFill>
                  <a:srgbClr val="FFFFFF"/>
                </a:solidFill>
                <a:latin typeface="Candara" charset="0"/>
                <a:cs typeface="ＭＳ Ｐゴシック" charset="0"/>
              </a:rPr>
              <a:t> TB</a:t>
            </a: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SzPct val="80000"/>
            </a:pPr>
            <a:endParaRPr lang="en-US" sz="1200">
              <a:solidFill>
                <a:srgbClr val="FFFFFF"/>
              </a:solidFill>
              <a:latin typeface="Segoe" charset="0"/>
              <a:cs typeface="ＭＳ Ｐゴシック" charset="0"/>
            </a:endParaRPr>
          </a:p>
        </p:txBody>
      </p:sp>
      <p:pic>
        <p:nvPicPr>
          <p:cNvPr id="322568" name="Picture 2" descr="Z:\Online_ART\DVD_ART36\Artwork_Imagery\Shapes\Clear glass shapes\small horizontal glass rectangle 2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3550" y="2859088"/>
            <a:ext cx="3422650" cy="1211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2569" name="Picture 2" descr="Z:\Online_ART\DVD_ART36\Artwork_Imagery\Shapes\Clear glass shapes\small horizontal glass rectangle 2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0850" y="1411288"/>
            <a:ext cx="3422650" cy="1211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2570" name="Picture 6" descr="Z:\Online_ART\DVD_ART36\Logos\Microsoft .NET Framework - NET\NET Framework white h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9125" y="1638300"/>
            <a:ext cx="2063750" cy="890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2571" name="Picture 8" descr="Z:\Online_ART\DVD_ART36\Logos\Windows Server Internet Information Services\Windows Server IIS 7.0 h rev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9125" y="3049588"/>
            <a:ext cx="3035300" cy="796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2572" name="Text Box 12"/>
          <p:cNvSpPr txBox="1">
            <a:spLocks noChangeArrowheads="1"/>
          </p:cNvSpPr>
          <p:nvPr/>
        </p:nvSpPr>
        <p:spPr bwMode="auto">
          <a:xfrm>
            <a:off x="6435725" y="6491288"/>
            <a:ext cx="2703513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FF00FF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1390" tIns="45695" rIns="91390" bIns="45695">
            <a:spAutoFit/>
          </a:bodyPr>
          <a:lstStyle/>
          <a:p>
            <a:pPr algn="r" eaLnBrk="1" hangingPunct="1">
              <a:spcBef>
                <a:spcPct val="50000"/>
              </a:spcBef>
            </a:pPr>
            <a:r>
              <a:rPr lang="en-US" sz="1800">
                <a:solidFill>
                  <a:schemeClr val="bg1"/>
                </a:solidFill>
                <a:latin typeface="Arial" charset="0"/>
                <a:cs typeface="Arial" charset="0"/>
              </a:rPr>
              <a:t>[Roger Barga, Microsoft]</a:t>
            </a:r>
          </a:p>
        </p:txBody>
      </p:sp>
    </p:spTree>
    <p:extLst>
      <p:ext uri="{BB962C8B-B14F-4D97-AF65-F5344CB8AC3E}">
        <p14:creationId xmlns:p14="http://schemas.microsoft.com/office/powerpoint/2010/main" val="307051583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CE0719-D6AC-174C-81DC-FB9C80FE3C3E}" type="datetime1">
              <a:rPr lang="en-US"/>
              <a:pPr/>
              <a:t>10/29/12</a:t>
            </a:fld>
            <a:endParaRPr lang="en-US"/>
          </a:p>
        </p:txBody>
      </p:sp>
      <p:sp>
        <p:nvSpPr>
          <p:cNvPr id="41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Bill Howe, eScience Institute</a:t>
            </a:r>
          </a:p>
        </p:txBody>
      </p:sp>
      <p:sp>
        <p:nvSpPr>
          <p:cNvPr id="42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01A9A-19C6-8040-AF48-EF7511B6499C}" type="slidenum">
              <a:rPr lang="en-US"/>
              <a:pPr/>
              <a:t>75</a:t>
            </a:fld>
            <a:endParaRPr lang="en-US"/>
          </a:p>
        </p:txBody>
      </p:sp>
      <p:sp>
        <p:nvSpPr>
          <p:cNvPr id="324671" name="Rectangle 63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" name="Group 63"/>
          <p:cNvGrpSpPr>
            <a:grpSpLocks/>
          </p:cNvGrpSpPr>
          <p:nvPr/>
        </p:nvGrpSpPr>
        <p:grpSpPr bwMode="auto">
          <a:xfrm>
            <a:off x="2889250" y="4249738"/>
            <a:ext cx="5035550" cy="781050"/>
            <a:chOff x="2737104" y="4134405"/>
            <a:chExt cx="5035296" cy="780288"/>
          </a:xfrm>
        </p:grpSpPr>
        <p:sp>
          <p:nvSpPr>
            <p:cNvPr id="73" name="Rectangle 72"/>
            <p:cNvSpPr/>
            <p:nvPr/>
          </p:nvSpPr>
          <p:spPr bwMode="auto">
            <a:xfrm>
              <a:off x="2819400" y="4191000"/>
              <a:ext cx="4876800" cy="571504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wrap="none" anchor="ctr"/>
            <a:lstStyle>
              <a:lvl1pPr defTabSz="685800"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1pPr>
              <a:lvl2pPr marL="37931725" indent="-37474525" defTabSz="685800"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9pPr>
            </a:lstStyle>
            <a:p>
              <a:pPr eaLnBrk="1" hangingPunct="1"/>
              <a:endParaRPr lang="en-US" sz="1400">
                <a:solidFill>
                  <a:srgbClr val="FFFFFF"/>
                </a:solidFill>
                <a:latin typeface="Candara" charset="0"/>
                <a:cs typeface="ＭＳ Ｐゴシック" charset="0"/>
              </a:endParaRPr>
            </a:p>
          </p:txBody>
        </p:sp>
        <p:sp>
          <p:nvSpPr>
            <p:cNvPr id="324614" name="TextBox 71"/>
            <p:cNvSpPr txBox="1">
              <a:spLocks noChangeArrowheads="1"/>
            </p:cNvSpPr>
            <p:nvPr/>
          </p:nvSpPr>
          <p:spPr bwMode="auto">
            <a:xfrm>
              <a:off x="3734004" y="4267625"/>
              <a:ext cx="3047846" cy="3203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685800"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1pPr>
              <a:lvl2pPr marL="37931725" indent="-37474525" defTabSz="685800"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500" b="1">
                  <a:solidFill>
                    <a:srgbClr val="FFFFFF"/>
                  </a:solidFill>
                  <a:latin typeface="Candara" charset="0"/>
                  <a:cs typeface="ＭＳ Ｐゴシック" charset="0"/>
                </a:rPr>
                <a:t>Fabric</a:t>
              </a:r>
            </a:p>
          </p:txBody>
        </p:sp>
      </p:grpSp>
      <p:pic>
        <p:nvPicPr>
          <p:cNvPr id="51" name="Title 50"/>
          <p:cNvPicPr>
            <a:picLocks noGrp="1" noChangeArrowheads="1"/>
          </p:cNvPicPr>
          <p:nvPr>
            <p:ph type="title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8588" y="138113"/>
            <a:ext cx="8789987" cy="1162050"/>
          </a:xfrm>
        </p:spPr>
      </p:pic>
      <p:grpSp>
        <p:nvGrpSpPr>
          <p:cNvPr id="3" name="Group 65"/>
          <p:cNvGrpSpPr>
            <a:grpSpLocks/>
          </p:cNvGrpSpPr>
          <p:nvPr/>
        </p:nvGrpSpPr>
        <p:grpSpPr bwMode="auto">
          <a:xfrm>
            <a:off x="2889250" y="1657350"/>
            <a:ext cx="5949950" cy="5016500"/>
            <a:chOff x="2737104" y="1541573"/>
            <a:chExt cx="5949696" cy="5014976"/>
          </a:xfrm>
        </p:grpSpPr>
        <p:sp>
          <p:nvSpPr>
            <p:cNvPr id="79" name="Rectangle 78"/>
            <p:cNvSpPr/>
            <p:nvPr/>
          </p:nvSpPr>
          <p:spPr>
            <a:xfrm>
              <a:off x="2819400" y="1600200"/>
              <a:ext cx="2438400" cy="2209800"/>
            </a:xfrm>
            <a:prstGeom prst="rect">
              <a:avLst/>
            </a:prstGeom>
            <a:ln>
              <a:headEnd type="none" w="lg" len="lg"/>
              <a:tailEnd type="stealth" w="lg" len="lg"/>
            </a:ln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wrap="none" anchor="ctr"/>
            <a:lstStyle>
              <a:lvl1pPr defTabSz="685800"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1pPr>
              <a:lvl2pPr marL="37931725" indent="-37474525" defTabSz="685800"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9pPr>
            </a:lstStyle>
            <a:p>
              <a:pPr algn="ctr" eaLnBrk="1" hangingPunct="1"/>
              <a:endParaRPr lang="en-US" sz="1400">
                <a:solidFill>
                  <a:srgbClr val="FFFFFF"/>
                </a:solidFill>
                <a:latin typeface="Candara" charset="0"/>
                <a:cs typeface="ＭＳ Ｐゴシック" charset="0"/>
              </a:endParaRPr>
            </a:p>
          </p:txBody>
        </p:sp>
        <p:sp>
          <p:nvSpPr>
            <p:cNvPr id="83" name="Rectangle 82"/>
            <p:cNvSpPr/>
            <p:nvPr/>
          </p:nvSpPr>
          <p:spPr>
            <a:xfrm>
              <a:off x="2971800" y="1752600"/>
              <a:ext cx="2438400" cy="2209800"/>
            </a:xfrm>
            <a:prstGeom prst="rect">
              <a:avLst/>
            </a:prstGeom>
            <a:ln>
              <a:headEnd type="none" w="lg" len="lg"/>
              <a:tailEnd type="stealth" w="lg" len="lg"/>
            </a:ln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wrap="none" anchor="ctr"/>
            <a:lstStyle>
              <a:lvl1pPr defTabSz="685800"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1pPr>
              <a:lvl2pPr marL="37931725" indent="-37474525" defTabSz="685800"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9pPr>
            </a:lstStyle>
            <a:p>
              <a:pPr algn="ctr" eaLnBrk="1" hangingPunct="1"/>
              <a:endParaRPr lang="en-US" sz="1400">
                <a:solidFill>
                  <a:srgbClr val="FFFFFF"/>
                </a:solidFill>
                <a:latin typeface="Candara" charset="0"/>
                <a:cs typeface="ＭＳ Ｐゴシック" charset="0"/>
              </a:endParaRPr>
            </a:p>
          </p:txBody>
        </p:sp>
        <p:sp>
          <p:nvSpPr>
            <p:cNvPr id="82" name="Rectangle 81"/>
            <p:cNvSpPr/>
            <p:nvPr/>
          </p:nvSpPr>
          <p:spPr>
            <a:xfrm>
              <a:off x="5867400" y="1600200"/>
              <a:ext cx="1752600" cy="2209800"/>
            </a:xfrm>
            <a:prstGeom prst="rect">
              <a:avLst/>
            </a:prstGeom>
            <a:ln>
              <a:headEnd type="none" w="lg" len="lg"/>
              <a:tailEnd type="stealth" w="lg" len="lg"/>
            </a:ln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wrap="none" anchor="ctr"/>
            <a:lstStyle>
              <a:lvl1pPr defTabSz="685800"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1pPr>
              <a:lvl2pPr marL="37931725" indent="-37474525" defTabSz="685800"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9pPr>
            </a:lstStyle>
            <a:p>
              <a:pPr algn="ctr" eaLnBrk="1" hangingPunct="1"/>
              <a:endParaRPr lang="en-US" sz="1400">
                <a:solidFill>
                  <a:srgbClr val="FFFFFF"/>
                </a:solidFill>
                <a:latin typeface="Candara" charset="0"/>
                <a:cs typeface="ＭＳ Ｐゴシック" charset="0"/>
              </a:endParaRPr>
            </a:p>
          </p:txBody>
        </p:sp>
        <p:sp>
          <p:nvSpPr>
            <p:cNvPr id="84" name="Rectangle 83"/>
            <p:cNvSpPr/>
            <p:nvPr/>
          </p:nvSpPr>
          <p:spPr>
            <a:xfrm>
              <a:off x="6019800" y="1752600"/>
              <a:ext cx="1676400" cy="2209800"/>
            </a:xfrm>
            <a:prstGeom prst="rect">
              <a:avLst/>
            </a:prstGeom>
            <a:ln>
              <a:headEnd type="none" w="lg" len="lg"/>
              <a:tailEnd type="stealth" w="lg" len="lg"/>
            </a:ln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wrap="none" anchor="ctr"/>
            <a:lstStyle>
              <a:lvl1pPr defTabSz="685800"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1pPr>
              <a:lvl2pPr marL="37931725" indent="-37474525" defTabSz="685800"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9pPr>
            </a:lstStyle>
            <a:p>
              <a:pPr algn="ctr" eaLnBrk="1" hangingPunct="1"/>
              <a:endParaRPr lang="en-US" sz="1400">
                <a:solidFill>
                  <a:srgbClr val="FFFFFF"/>
                </a:solidFill>
                <a:latin typeface="Candara" charset="0"/>
                <a:cs typeface="ＭＳ Ｐゴシック" charset="0"/>
              </a:endParaRPr>
            </a:p>
          </p:txBody>
        </p:sp>
        <p:sp>
          <p:nvSpPr>
            <p:cNvPr id="324629" name="TextBox 87"/>
            <p:cNvSpPr txBox="1">
              <a:spLocks noChangeArrowheads="1"/>
            </p:cNvSpPr>
            <p:nvPr/>
          </p:nvSpPr>
          <p:spPr bwMode="auto">
            <a:xfrm>
              <a:off x="7924833" y="5943960"/>
              <a:ext cx="761967" cy="3205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685800"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1pPr>
              <a:lvl2pPr marL="37931725" indent="-37474525" defTabSz="685800"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500" b="1" i="1">
                  <a:solidFill>
                    <a:srgbClr val="FFFFFF"/>
                  </a:solidFill>
                  <a:latin typeface="Candara" charset="0"/>
                  <a:cs typeface="ＭＳ Ｐゴシック" charset="0"/>
                </a:rPr>
                <a:t>VM</a:t>
              </a:r>
            </a:p>
          </p:txBody>
        </p:sp>
        <p:sp>
          <p:nvSpPr>
            <p:cNvPr id="324630" name="TextBox 56"/>
            <p:cNvSpPr txBox="1">
              <a:spLocks noChangeArrowheads="1"/>
            </p:cNvSpPr>
            <p:nvPr/>
          </p:nvSpPr>
          <p:spPr bwMode="auto">
            <a:xfrm>
              <a:off x="3702263" y="1752646"/>
              <a:ext cx="992145" cy="3047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defTabSz="685800"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1pPr>
              <a:lvl2pPr marL="37931725" indent="-37474525" defTabSz="685800"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400" b="1">
                  <a:solidFill>
                    <a:srgbClr val="FFFFFF"/>
                  </a:solidFill>
                  <a:latin typeface="Candara" charset="0"/>
                  <a:cs typeface="ＭＳ Ｐゴシック" charset="0"/>
                </a:rPr>
                <a:t>Web Role</a:t>
              </a:r>
            </a:p>
          </p:txBody>
        </p:sp>
        <p:sp>
          <p:nvSpPr>
            <p:cNvPr id="324631" name="TextBox 66"/>
            <p:cNvSpPr txBox="1">
              <a:spLocks noChangeArrowheads="1"/>
            </p:cNvSpPr>
            <p:nvPr/>
          </p:nvSpPr>
          <p:spPr bwMode="auto">
            <a:xfrm>
              <a:off x="6096111" y="1752646"/>
              <a:ext cx="1230260" cy="3047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defTabSz="685800"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1pPr>
              <a:lvl2pPr marL="37931725" indent="-37474525" defTabSz="685800"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400" b="1">
                  <a:solidFill>
                    <a:srgbClr val="FFFFFF"/>
                  </a:solidFill>
                  <a:latin typeface="Candara" charset="0"/>
                  <a:cs typeface="ＭＳ Ｐゴシック" charset="0"/>
                </a:rPr>
                <a:t>Worker Role</a:t>
              </a:r>
            </a:p>
          </p:txBody>
        </p:sp>
        <p:sp>
          <p:nvSpPr>
            <p:cNvPr id="93" name="Rectangle 92"/>
            <p:cNvSpPr/>
            <p:nvPr/>
          </p:nvSpPr>
          <p:spPr>
            <a:xfrm>
              <a:off x="7315200" y="5943600"/>
              <a:ext cx="685800" cy="457200"/>
            </a:xfrm>
            <a:prstGeom prst="rect">
              <a:avLst/>
            </a:prstGeom>
            <a:ln>
              <a:headEnd type="none" w="lg" len="lg"/>
              <a:tailEnd type="stealth" w="lg" len="lg"/>
            </a:ln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wrap="none" anchor="ctr"/>
            <a:lstStyle>
              <a:lvl1pPr defTabSz="685800"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1pPr>
              <a:lvl2pPr marL="37931725" indent="-37474525" defTabSz="685800"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9pPr>
            </a:lstStyle>
            <a:p>
              <a:pPr algn="ctr" eaLnBrk="1" hangingPunct="1"/>
              <a:endParaRPr lang="en-US" sz="1400">
                <a:solidFill>
                  <a:srgbClr val="FFFFFF"/>
                </a:solidFill>
                <a:latin typeface="Candara" charset="0"/>
                <a:cs typeface="ＭＳ Ｐゴシック" charset="0"/>
              </a:endParaRPr>
            </a:p>
          </p:txBody>
        </p:sp>
      </p:grpSp>
      <p:grpSp>
        <p:nvGrpSpPr>
          <p:cNvPr id="4" name="Group 80"/>
          <p:cNvGrpSpPr>
            <a:grpSpLocks/>
          </p:cNvGrpSpPr>
          <p:nvPr/>
        </p:nvGrpSpPr>
        <p:grpSpPr bwMode="auto">
          <a:xfrm>
            <a:off x="4492625" y="3240088"/>
            <a:ext cx="3236913" cy="1066800"/>
            <a:chOff x="4340352" y="3123190"/>
            <a:chExt cx="3236976" cy="1066954"/>
          </a:xfrm>
        </p:grpSpPr>
        <p:sp>
          <p:nvSpPr>
            <p:cNvPr id="324636" name="Freeform 104"/>
            <p:cNvSpPr>
              <a:spLocks noChangeArrowheads="1"/>
            </p:cNvSpPr>
            <p:nvPr/>
          </p:nvSpPr>
          <p:spPr bwMode="auto">
            <a:xfrm>
              <a:off x="4953000" y="3124200"/>
              <a:ext cx="239730" cy="380144"/>
            </a:xfrm>
            <a:custGeom>
              <a:avLst/>
              <a:gdLst>
                <a:gd name="T0" fmla="*/ 82193 w 239730"/>
                <a:gd name="T1" fmla="*/ 0 h 380144"/>
                <a:gd name="T2" fmla="*/ 226031 w 239730"/>
                <a:gd name="T3" fmla="*/ 133564 h 380144"/>
                <a:gd name="T4" fmla="*/ 0 w 239730"/>
                <a:gd name="T5" fmla="*/ 380144 h 380144"/>
                <a:gd name="T6" fmla="*/ 0 60000 65536"/>
                <a:gd name="T7" fmla="*/ 0 60000 65536"/>
                <a:gd name="T8" fmla="*/ 0 60000 65536"/>
                <a:gd name="T9" fmla="*/ 0 w 239730"/>
                <a:gd name="T10" fmla="*/ 0 h 380144"/>
                <a:gd name="T11" fmla="*/ 239730 w 239730"/>
                <a:gd name="T12" fmla="*/ 380144 h 38014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39730" h="380144">
                  <a:moveTo>
                    <a:pt x="82193" y="0"/>
                  </a:moveTo>
                  <a:cubicBezTo>
                    <a:pt x="160961" y="35103"/>
                    <a:pt x="239730" y="70207"/>
                    <a:pt x="226031" y="133564"/>
                  </a:cubicBezTo>
                  <a:cubicBezTo>
                    <a:pt x="212332" y="196921"/>
                    <a:pt x="101029" y="236305"/>
                    <a:pt x="0" y="380144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prstDash val="sysDash"/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defTabSz="685800" eaLnBrk="1" hangingPunct="1"/>
              <a:endParaRPr lang="en-US" sz="1400">
                <a:solidFill>
                  <a:srgbClr val="FFFFFF"/>
                </a:solidFill>
                <a:latin typeface="Candara" charset="0"/>
                <a:cs typeface="ＭＳ Ｐゴシック" charset="0"/>
              </a:endParaRPr>
            </a:p>
          </p:txBody>
        </p:sp>
        <p:sp>
          <p:nvSpPr>
            <p:cNvPr id="324637" name="Freeform 112"/>
            <p:cNvSpPr>
              <a:spLocks noChangeArrowheads="1"/>
            </p:cNvSpPr>
            <p:nvPr/>
          </p:nvSpPr>
          <p:spPr bwMode="auto">
            <a:xfrm>
              <a:off x="4876800" y="3810000"/>
              <a:ext cx="239730" cy="380144"/>
            </a:xfrm>
            <a:custGeom>
              <a:avLst/>
              <a:gdLst>
                <a:gd name="T0" fmla="*/ 82193 w 239730"/>
                <a:gd name="T1" fmla="*/ 0 h 380144"/>
                <a:gd name="T2" fmla="*/ 226031 w 239730"/>
                <a:gd name="T3" fmla="*/ 133564 h 380144"/>
                <a:gd name="T4" fmla="*/ 0 w 239730"/>
                <a:gd name="T5" fmla="*/ 380144 h 380144"/>
                <a:gd name="T6" fmla="*/ 0 60000 65536"/>
                <a:gd name="T7" fmla="*/ 0 60000 65536"/>
                <a:gd name="T8" fmla="*/ 0 60000 65536"/>
                <a:gd name="T9" fmla="*/ 0 w 239730"/>
                <a:gd name="T10" fmla="*/ 0 h 380144"/>
                <a:gd name="T11" fmla="*/ 239730 w 239730"/>
                <a:gd name="T12" fmla="*/ 380144 h 38014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39730" h="380144">
                  <a:moveTo>
                    <a:pt x="82193" y="0"/>
                  </a:moveTo>
                  <a:cubicBezTo>
                    <a:pt x="160961" y="35103"/>
                    <a:pt x="239730" y="70207"/>
                    <a:pt x="226031" y="133564"/>
                  </a:cubicBezTo>
                  <a:cubicBezTo>
                    <a:pt x="212332" y="196921"/>
                    <a:pt x="140413" y="250859"/>
                    <a:pt x="0" y="380144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prstDash val="sysDash"/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defTabSz="685800" eaLnBrk="1" hangingPunct="1"/>
              <a:endParaRPr lang="en-US" sz="1400">
                <a:solidFill>
                  <a:srgbClr val="FFFFFF"/>
                </a:solidFill>
                <a:latin typeface="Candara" charset="0"/>
                <a:cs typeface="ＭＳ Ｐゴシック" charset="0"/>
              </a:endParaRPr>
            </a:p>
          </p:txBody>
        </p:sp>
        <p:sp>
          <p:nvSpPr>
            <p:cNvPr id="104" name="TextBox 103"/>
            <p:cNvSpPr txBox="1"/>
            <p:nvPr/>
          </p:nvSpPr>
          <p:spPr>
            <a:xfrm>
              <a:off x="4419600" y="3505200"/>
              <a:ext cx="838199" cy="369332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>
              <a:spAutoFit/>
            </a:bodyPr>
            <a:lstStyle>
              <a:lvl1pPr defTabSz="685800"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1pPr>
              <a:lvl2pPr marL="37931725" indent="-37474525" defTabSz="685800"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200" b="1">
                  <a:solidFill>
                    <a:srgbClr val="FFFFFF"/>
                  </a:solidFill>
                  <a:latin typeface="Candara" charset="0"/>
                  <a:cs typeface="ＭＳ Ｐゴシック" charset="0"/>
                </a:rPr>
                <a:t>Agent</a:t>
              </a:r>
            </a:p>
          </p:txBody>
        </p:sp>
        <p:sp>
          <p:nvSpPr>
            <p:cNvPr id="324641" name="Freeform 84"/>
            <p:cNvSpPr>
              <a:spLocks noChangeArrowheads="1"/>
            </p:cNvSpPr>
            <p:nvPr/>
          </p:nvSpPr>
          <p:spPr bwMode="auto">
            <a:xfrm>
              <a:off x="7274104" y="3123190"/>
              <a:ext cx="239730" cy="380144"/>
            </a:xfrm>
            <a:custGeom>
              <a:avLst/>
              <a:gdLst>
                <a:gd name="T0" fmla="*/ 82193 w 239730"/>
                <a:gd name="T1" fmla="*/ 0 h 380144"/>
                <a:gd name="T2" fmla="*/ 226031 w 239730"/>
                <a:gd name="T3" fmla="*/ 133564 h 380144"/>
                <a:gd name="T4" fmla="*/ 0 w 239730"/>
                <a:gd name="T5" fmla="*/ 380144 h 380144"/>
                <a:gd name="T6" fmla="*/ 0 60000 65536"/>
                <a:gd name="T7" fmla="*/ 0 60000 65536"/>
                <a:gd name="T8" fmla="*/ 0 60000 65536"/>
                <a:gd name="T9" fmla="*/ 0 w 239730"/>
                <a:gd name="T10" fmla="*/ 0 h 380144"/>
                <a:gd name="T11" fmla="*/ 239730 w 239730"/>
                <a:gd name="T12" fmla="*/ 380144 h 38014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39730" h="380144">
                  <a:moveTo>
                    <a:pt x="82193" y="0"/>
                  </a:moveTo>
                  <a:cubicBezTo>
                    <a:pt x="160961" y="35103"/>
                    <a:pt x="239730" y="70207"/>
                    <a:pt x="226031" y="133564"/>
                  </a:cubicBezTo>
                  <a:cubicBezTo>
                    <a:pt x="212332" y="196921"/>
                    <a:pt x="101029" y="236305"/>
                    <a:pt x="0" y="380144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prstDash val="sysDash"/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defTabSz="685800" eaLnBrk="1" hangingPunct="1"/>
              <a:endParaRPr lang="en-US" sz="1400">
                <a:solidFill>
                  <a:srgbClr val="FFFFFF"/>
                </a:solidFill>
                <a:latin typeface="Candara" charset="0"/>
                <a:cs typeface="ＭＳ Ｐゴシック" charset="0"/>
              </a:endParaRPr>
            </a:p>
          </p:txBody>
        </p:sp>
        <p:sp>
          <p:nvSpPr>
            <p:cNvPr id="324642" name="Freeform 85"/>
            <p:cNvSpPr>
              <a:spLocks noChangeArrowheads="1"/>
            </p:cNvSpPr>
            <p:nvPr/>
          </p:nvSpPr>
          <p:spPr bwMode="auto">
            <a:xfrm>
              <a:off x="7162800" y="3810000"/>
              <a:ext cx="239730" cy="380144"/>
            </a:xfrm>
            <a:custGeom>
              <a:avLst/>
              <a:gdLst>
                <a:gd name="T0" fmla="*/ 82193 w 239730"/>
                <a:gd name="T1" fmla="*/ 0 h 380144"/>
                <a:gd name="T2" fmla="*/ 226031 w 239730"/>
                <a:gd name="T3" fmla="*/ 133564 h 380144"/>
                <a:gd name="T4" fmla="*/ 0 w 239730"/>
                <a:gd name="T5" fmla="*/ 380144 h 380144"/>
                <a:gd name="T6" fmla="*/ 0 60000 65536"/>
                <a:gd name="T7" fmla="*/ 0 60000 65536"/>
                <a:gd name="T8" fmla="*/ 0 60000 65536"/>
                <a:gd name="T9" fmla="*/ 0 w 239730"/>
                <a:gd name="T10" fmla="*/ 0 h 380144"/>
                <a:gd name="T11" fmla="*/ 239730 w 239730"/>
                <a:gd name="T12" fmla="*/ 380144 h 38014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39730" h="380144">
                  <a:moveTo>
                    <a:pt x="82193" y="0"/>
                  </a:moveTo>
                  <a:cubicBezTo>
                    <a:pt x="160961" y="35103"/>
                    <a:pt x="239730" y="70207"/>
                    <a:pt x="226031" y="133564"/>
                  </a:cubicBezTo>
                  <a:cubicBezTo>
                    <a:pt x="212332" y="196921"/>
                    <a:pt x="140413" y="250859"/>
                    <a:pt x="0" y="380144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prstDash val="sysDash"/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defTabSz="685800" eaLnBrk="1" hangingPunct="1"/>
              <a:endParaRPr lang="en-US" sz="1400">
                <a:solidFill>
                  <a:srgbClr val="FFFFFF"/>
                </a:solidFill>
                <a:latin typeface="Candara" charset="0"/>
                <a:cs typeface="ＭＳ Ｐゴシック" charset="0"/>
              </a:endParaRPr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6705600" y="3504190"/>
              <a:ext cx="797103" cy="369332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>
              <a:spAutoFit/>
            </a:bodyPr>
            <a:lstStyle>
              <a:lvl1pPr defTabSz="685800"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1pPr>
              <a:lvl2pPr marL="37931725" indent="-37474525" defTabSz="685800"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200" b="1">
                  <a:solidFill>
                    <a:srgbClr val="FFFFFF"/>
                  </a:solidFill>
                  <a:latin typeface="Candara" charset="0"/>
                  <a:cs typeface="ＭＳ Ｐゴシック" charset="0"/>
                </a:rPr>
                <a:t>Agent</a:t>
              </a:r>
            </a:p>
          </p:txBody>
        </p:sp>
      </p:grpSp>
      <p:grpSp>
        <p:nvGrpSpPr>
          <p:cNvPr id="5" name="Group 79"/>
          <p:cNvGrpSpPr>
            <a:grpSpLocks/>
          </p:cNvGrpSpPr>
          <p:nvPr/>
        </p:nvGrpSpPr>
        <p:grpSpPr bwMode="auto">
          <a:xfrm>
            <a:off x="6278563" y="2243138"/>
            <a:ext cx="1450975" cy="1374775"/>
            <a:chOff x="6126480" y="2126785"/>
            <a:chExt cx="1450848" cy="1373632"/>
          </a:xfrm>
        </p:grpSpPr>
        <p:sp>
          <p:nvSpPr>
            <p:cNvPr id="68" name="Oval 67"/>
            <p:cNvSpPr/>
            <p:nvPr/>
          </p:nvSpPr>
          <p:spPr bwMode="auto">
            <a:xfrm>
              <a:off x="6207304" y="2185673"/>
              <a:ext cx="1295400" cy="1166117"/>
            </a:xfrm>
            <a:prstGeom prst="ellipse">
              <a:avLst/>
            </a:prstGeom>
            <a:ln>
              <a:headEnd/>
              <a:tailEnd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/>
            <a:lstStyle>
              <a:lvl1pPr defTabSz="685800"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1pPr>
              <a:lvl2pPr marL="37931725" indent="-37474525" defTabSz="685800"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9pPr>
            </a:lstStyle>
            <a:p>
              <a:endParaRPr lang="en-US" sz="700">
                <a:solidFill>
                  <a:srgbClr val="FFFFFF"/>
                </a:solidFill>
                <a:latin typeface="Candara" charset="0"/>
                <a:cs typeface="ＭＳ Ｐゴシック" charset="0"/>
              </a:endParaRPr>
            </a:p>
          </p:txBody>
        </p:sp>
        <p:sp>
          <p:nvSpPr>
            <p:cNvPr id="324650" name="TextBox 68"/>
            <p:cNvSpPr txBox="1">
              <a:spLocks noChangeArrowheads="1"/>
            </p:cNvSpPr>
            <p:nvPr/>
          </p:nvSpPr>
          <p:spPr bwMode="auto">
            <a:xfrm>
              <a:off x="6426491" y="2399608"/>
              <a:ext cx="961941" cy="5170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685800"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1pPr>
              <a:lvl2pPr marL="37931725" indent="-37474525" defTabSz="685800"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400" b="1">
                  <a:solidFill>
                    <a:srgbClr val="FFFFFF"/>
                  </a:solidFill>
                  <a:latin typeface="Candara" charset="0"/>
                  <a:cs typeface="ＭＳ Ｐゴシック" charset="0"/>
                </a:rPr>
                <a:t>main()</a:t>
              </a:r>
            </a:p>
            <a:p>
              <a:pPr eaLnBrk="1" hangingPunct="1"/>
              <a:r>
                <a:rPr lang="en-US" sz="1400" b="1">
                  <a:solidFill>
                    <a:srgbClr val="FFFFFF"/>
                  </a:solidFill>
                  <a:latin typeface="Candara" charset="0"/>
                  <a:cs typeface="ＭＳ Ｐゴシック" charset="0"/>
                </a:rPr>
                <a:t>{  …  }  </a:t>
              </a:r>
            </a:p>
          </p:txBody>
        </p:sp>
      </p:grpSp>
      <p:grpSp>
        <p:nvGrpSpPr>
          <p:cNvPr id="6" name="Group 76"/>
          <p:cNvGrpSpPr>
            <a:grpSpLocks/>
          </p:cNvGrpSpPr>
          <p:nvPr/>
        </p:nvGrpSpPr>
        <p:grpSpPr bwMode="auto">
          <a:xfrm>
            <a:off x="304800" y="2243138"/>
            <a:ext cx="5181600" cy="1528762"/>
            <a:chOff x="152400" y="2126787"/>
            <a:chExt cx="5181600" cy="1528064"/>
          </a:xfrm>
        </p:grpSpPr>
        <p:sp>
          <p:nvSpPr>
            <p:cNvPr id="75" name="Rounded Rectangle 74"/>
            <p:cNvSpPr/>
            <p:nvPr/>
          </p:nvSpPr>
          <p:spPr>
            <a:xfrm>
              <a:off x="1524000" y="2895600"/>
              <a:ext cx="990600" cy="6096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wrap="none" anchor="ctr"/>
            <a:lstStyle>
              <a:lvl1pPr defTabSz="685800"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1pPr>
              <a:lvl2pPr marL="37931725" indent="-37474525" defTabSz="685800"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9pPr>
            </a:lstStyle>
            <a:p>
              <a:pPr eaLnBrk="1" hangingPunct="1"/>
              <a:endParaRPr lang="en-US" sz="1400">
                <a:solidFill>
                  <a:srgbClr val="FFFFFF"/>
                </a:solidFill>
                <a:latin typeface="Candara" charset="0"/>
                <a:cs typeface="ＭＳ Ｐゴシック" charset="0"/>
              </a:endParaRPr>
            </a:p>
          </p:txBody>
        </p:sp>
        <p:sp>
          <p:nvSpPr>
            <p:cNvPr id="324655" name="TextBox 70"/>
            <p:cNvSpPr txBox="1">
              <a:spLocks noChangeArrowheads="1"/>
            </p:cNvSpPr>
            <p:nvPr/>
          </p:nvSpPr>
          <p:spPr bwMode="auto">
            <a:xfrm>
              <a:off x="1524000" y="2896373"/>
              <a:ext cx="990600" cy="4284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685800"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1pPr>
              <a:lvl2pPr marL="37931725" indent="-37474525" defTabSz="685800"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100" b="1">
                  <a:solidFill>
                    <a:srgbClr val="FFFFFF"/>
                  </a:solidFill>
                  <a:latin typeface="Candara" charset="0"/>
                  <a:cs typeface="ＭＳ Ｐゴシック" charset="0"/>
                </a:rPr>
                <a:t>Load Balancer</a:t>
              </a:r>
            </a:p>
          </p:txBody>
        </p:sp>
        <p:sp>
          <p:nvSpPr>
            <p:cNvPr id="324656" name="Freeform 90"/>
            <p:cNvSpPr>
              <a:spLocks noChangeArrowheads="1"/>
            </p:cNvSpPr>
            <p:nvPr/>
          </p:nvSpPr>
          <p:spPr bwMode="auto">
            <a:xfrm>
              <a:off x="152400" y="2819400"/>
              <a:ext cx="1371600" cy="304800"/>
            </a:xfrm>
            <a:custGeom>
              <a:avLst/>
              <a:gdLst>
                <a:gd name="T0" fmla="*/ 0 w 1146048"/>
                <a:gd name="T1" fmla="*/ 304800 h 159828"/>
                <a:gd name="T2" fmla="*/ 622618 w 1146048"/>
                <a:gd name="T3" fmla="*/ 5813 h 159828"/>
                <a:gd name="T4" fmla="*/ 1371600 w 1146048"/>
                <a:gd name="T5" fmla="*/ 269924 h 159828"/>
                <a:gd name="T6" fmla="*/ 0 60000 65536"/>
                <a:gd name="T7" fmla="*/ 0 60000 65536"/>
                <a:gd name="T8" fmla="*/ 0 60000 65536"/>
                <a:gd name="T9" fmla="*/ 0 w 1146048"/>
                <a:gd name="T10" fmla="*/ 0 h 159828"/>
                <a:gd name="T11" fmla="*/ 1146048 w 1146048"/>
                <a:gd name="T12" fmla="*/ 159828 h 15982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146048" h="159828">
                  <a:moveTo>
                    <a:pt x="0" y="159828"/>
                  </a:moveTo>
                  <a:cubicBezTo>
                    <a:pt x="221488" y="33844"/>
                    <a:pt x="329224" y="6096"/>
                    <a:pt x="520232" y="3048"/>
                  </a:cubicBezTo>
                  <a:cubicBezTo>
                    <a:pt x="711240" y="0"/>
                    <a:pt x="985520" y="72452"/>
                    <a:pt x="1146048" y="14154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 defTabSz="685800" eaLnBrk="1" hangingPunct="1"/>
              <a:endParaRPr lang="en-US" sz="1800">
                <a:solidFill>
                  <a:srgbClr val="FFFFFF"/>
                </a:solidFill>
                <a:latin typeface="Candara" charset="0"/>
                <a:cs typeface="ＭＳ Ｐゴシック" charset="0"/>
              </a:endParaRPr>
            </a:p>
          </p:txBody>
        </p:sp>
        <p:sp>
          <p:nvSpPr>
            <p:cNvPr id="324657" name="TextBox 91"/>
            <p:cNvSpPr txBox="1">
              <a:spLocks noChangeArrowheads="1"/>
            </p:cNvSpPr>
            <p:nvPr/>
          </p:nvSpPr>
          <p:spPr bwMode="auto">
            <a:xfrm>
              <a:off x="228600" y="2437795"/>
              <a:ext cx="1152525" cy="320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685800"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1pPr>
              <a:lvl2pPr marL="37931725" indent="-37474525" defTabSz="685800"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500" b="1" i="1">
                  <a:solidFill>
                    <a:srgbClr val="FFFFFF"/>
                  </a:solidFill>
                  <a:latin typeface="Candara" charset="0"/>
                  <a:cs typeface="ＭＳ Ｐゴシック" charset="0"/>
                </a:rPr>
                <a:t>HTTP</a:t>
              </a:r>
            </a:p>
          </p:txBody>
        </p:sp>
        <p:cxnSp>
          <p:nvCxnSpPr>
            <p:cNvPr id="324658" name="Straight Arrow Connector 51"/>
            <p:cNvCxnSpPr>
              <a:cxnSpLocks noChangeShapeType="1"/>
              <a:stCxn id="324655" idx="3"/>
            </p:cNvCxnSpPr>
            <p:nvPr/>
          </p:nvCxnSpPr>
          <p:spPr bwMode="auto">
            <a:xfrm flipV="1">
              <a:off x="2514600" y="2857497"/>
              <a:ext cx="457200" cy="325361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24659" name="Straight Arrow Connector 52"/>
            <p:cNvCxnSpPr>
              <a:cxnSpLocks noChangeShapeType="1"/>
            </p:cNvCxnSpPr>
            <p:nvPr/>
          </p:nvCxnSpPr>
          <p:spPr bwMode="auto">
            <a:xfrm>
              <a:off x="2514600" y="3187988"/>
              <a:ext cx="304800" cy="241012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24660" name="Freeform 62"/>
            <p:cNvSpPr>
              <a:spLocks noChangeArrowheads="1"/>
            </p:cNvSpPr>
            <p:nvPr/>
          </p:nvSpPr>
          <p:spPr bwMode="auto">
            <a:xfrm flipV="1">
              <a:off x="3581400" y="3047996"/>
              <a:ext cx="457200" cy="228603"/>
            </a:xfrm>
            <a:custGeom>
              <a:avLst/>
              <a:gdLst>
                <a:gd name="T0" fmla="*/ 0 w 369870"/>
                <a:gd name="T1" fmla="*/ 228603 h 126715"/>
                <a:gd name="T2" fmla="*/ 228600 w 369870"/>
                <a:gd name="T3" fmla="*/ 6179 h 126715"/>
                <a:gd name="T4" fmla="*/ 457200 w 369870"/>
                <a:gd name="T5" fmla="*/ 191531 h 126715"/>
                <a:gd name="T6" fmla="*/ 0 60000 65536"/>
                <a:gd name="T7" fmla="*/ 0 60000 65536"/>
                <a:gd name="T8" fmla="*/ 0 60000 65536"/>
                <a:gd name="T9" fmla="*/ 0 w 369870"/>
                <a:gd name="T10" fmla="*/ 0 h 126715"/>
                <a:gd name="T11" fmla="*/ 369870 w 369870"/>
                <a:gd name="T12" fmla="*/ 126715 h 12671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69870" h="126715">
                  <a:moveTo>
                    <a:pt x="0" y="126715"/>
                  </a:moveTo>
                  <a:cubicBezTo>
                    <a:pt x="61645" y="66782"/>
                    <a:pt x="123290" y="6850"/>
                    <a:pt x="184935" y="3425"/>
                  </a:cubicBezTo>
                  <a:cubicBezTo>
                    <a:pt x="246580" y="0"/>
                    <a:pt x="308225" y="53083"/>
                    <a:pt x="369870" y="106166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ot="10800000" wrap="none" anchor="ctr"/>
            <a:lstStyle/>
            <a:p>
              <a:pPr defTabSz="685800" eaLnBrk="1" hangingPunct="1"/>
              <a:endParaRPr lang="en-US" sz="1400">
                <a:solidFill>
                  <a:srgbClr val="FFFFFF"/>
                </a:solidFill>
                <a:latin typeface="Candara" charset="0"/>
                <a:cs typeface="ＭＳ Ｐゴシック" charset="0"/>
              </a:endParaRPr>
            </a:p>
          </p:txBody>
        </p:sp>
        <p:sp>
          <p:nvSpPr>
            <p:cNvPr id="46" name="Rounded Rectangle 45"/>
            <p:cNvSpPr/>
            <p:nvPr/>
          </p:nvSpPr>
          <p:spPr>
            <a:xfrm>
              <a:off x="3124200" y="2743200"/>
              <a:ext cx="533400" cy="609600"/>
            </a:xfrm>
            <a:prstGeom prst="roundRect">
              <a:avLst/>
            </a:prstGeom>
            <a:ln>
              <a:headEnd type="none" w="lg" len="lg"/>
              <a:tailEnd type="stealth" w="lg" len="lg"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>
              <a:lvl1pPr defTabSz="685800"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1pPr>
              <a:lvl2pPr marL="37931725" indent="-37474525" defTabSz="685800"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9pPr>
            </a:lstStyle>
            <a:p>
              <a:pPr algn="ctr" eaLnBrk="1" hangingPunct="1"/>
              <a:endParaRPr lang="en-US" sz="1400">
                <a:solidFill>
                  <a:srgbClr val="FFFFFF"/>
                </a:solidFill>
                <a:latin typeface="Candara" charset="0"/>
                <a:cs typeface="ＭＳ Ｐゴシック" charset="0"/>
              </a:endParaRPr>
            </a:p>
          </p:txBody>
        </p:sp>
        <p:sp>
          <p:nvSpPr>
            <p:cNvPr id="324664" name="TextBox 48"/>
            <p:cNvSpPr txBox="1">
              <a:spLocks noChangeArrowheads="1"/>
            </p:cNvSpPr>
            <p:nvPr/>
          </p:nvSpPr>
          <p:spPr bwMode="auto">
            <a:xfrm>
              <a:off x="3124200" y="2818621"/>
              <a:ext cx="533400" cy="320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685800"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1pPr>
              <a:lvl2pPr marL="37931725" indent="-37474525" defTabSz="685800"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500" b="1">
                  <a:solidFill>
                    <a:srgbClr val="FFFFFF"/>
                  </a:solidFill>
                  <a:latin typeface="Candara" charset="0"/>
                  <a:cs typeface="ＭＳ Ｐゴシック" charset="0"/>
                </a:rPr>
                <a:t>IIS</a:t>
              </a:r>
            </a:p>
          </p:txBody>
        </p:sp>
        <p:sp>
          <p:nvSpPr>
            <p:cNvPr id="70" name="Oval 69"/>
            <p:cNvSpPr/>
            <p:nvPr/>
          </p:nvSpPr>
          <p:spPr bwMode="auto">
            <a:xfrm>
              <a:off x="3962400" y="2186683"/>
              <a:ext cx="1295400" cy="1166117"/>
            </a:xfrm>
            <a:prstGeom prst="ellipse">
              <a:avLst/>
            </a:prstGeom>
            <a:ln>
              <a:headEnd/>
              <a:tailEnd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/>
            <a:lstStyle>
              <a:lvl1pPr defTabSz="685800"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1pPr>
              <a:lvl2pPr marL="37931725" indent="-37474525" defTabSz="685800"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9pPr>
            </a:lstStyle>
            <a:p>
              <a:endParaRPr lang="en-US" sz="700">
                <a:solidFill>
                  <a:srgbClr val="FFFFFF"/>
                </a:solidFill>
                <a:latin typeface="Candara" charset="0"/>
                <a:cs typeface="ＭＳ Ｐゴシック" charset="0"/>
              </a:endParaRPr>
            </a:p>
          </p:txBody>
        </p:sp>
        <p:sp>
          <p:nvSpPr>
            <p:cNvPr id="324668" name="TextBox 77"/>
            <p:cNvSpPr txBox="1">
              <a:spLocks noChangeArrowheads="1"/>
            </p:cNvSpPr>
            <p:nvPr/>
          </p:nvSpPr>
          <p:spPr bwMode="auto">
            <a:xfrm>
              <a:off x="3962400" y="2437795"/>
              <a:ext cx="1285875" cy="517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685800"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1pPr>
              <a:lvl2pPr marL="37931725" indent="-37474525" defTabSz="685800"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400" b="1">
                  <a:solidFill>
                    <a:srgbClr val="FFFFFF"/>
                  </a:solidFill>
                  <a:latin typeface="Candara" charset="0"/>
                  <a:cs typeface="ＭＳ Ｐゴシック" charset="0"/>
                </a:rPr>
                <a:t>ASP.NET, WCF, etc.</a:t>
              </a:r>
            </a:p>
          </p:txBody>
        </p:sp>
      </p:grpSp>
      <p:pic>
        <p:nvPicPr>
          <p:cNvPr id="32466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0" y="88900"/>
            <a:ext cx="1447800" cy="59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4670" name="Text Box 62"/>
          <p:cNvSpPr txBox="1">
            <a:spLocks noChangeArrowheads="1"/>
          </p:cNvSpPr>
          <p:nvPr/>
        </p:nvSpPr>
        <p:spPr bwMode="auto">
          <a:xfrm>
            <a:off x="6435725" y="6491288"/>
            <a:ext cx="2703513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FF00FF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1390" tIns="45695" rIns="91390" bIns="45695">
            <a:spAutoFit/>
          </a:bodyPr>
          <a:lstStyle/>
          <a:p>
            <a:pPr algn="r" eaLnBrk="1" hangingPunct="1">
              <a:spcBef>
                <a:spcPct val="50000"/>
              </a:spcBef>
            </a:pPr>
            <a:r>
              <a:rPr lang="en-US" sz="1800">
                <a:solidFill>
                  <a:schemeClr val="bg1"/>
                </a:solidFill>
                <a:latin typeface="Arial" charset="0"/>
                <a:cs typeface="Arial" charset="0"/>
              </a:rPr>
              <a:t>[Roger Barga, Microsoft]</a:t>
            </a:r>
          </a:p>
        </p:txBody>
      </p:sp>
    </p:spTree>
    <p:extLst>
      <p:ext uri="{BB962C8B-B14F-4D97-AF65-F5344CB8AC3E}">
        <p14:creationId xmlns:p14="http://schemas.microsoft.com/office/powerpoint/2010/main" val="84960385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C65F55-5B38-884E-BD95-E9E96D02B840}" type="datetime1">
              <a:rPr lang="en-US"/>
              <a:pPr/>
              <a:t>10/29/12</a:t>
            </a:fld>
            <a:endParaRPr lang="en-US"/>
          </a:p>
        </p:txBody>
      </p:sp>
      <p:sp>
        <p:nvSpPr>
          <p:cNvPr id="91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Bill Howe, eScience Institute</a:t>
            </a:r>
          </a:p>
        </p:txBody>
      </p:sp>
      <p:sp>
        <p:nvSpPr>
          <p:cNvPr id="92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E8B52E-7BBA-DA4D-BEDD-A17AFA998B6D}" type="slidenum">
              <a:rPr lang="en-US"/>
              <a:pPr/>
              <a:t>76</a:t>
            </a:fld>
            <a:endParaRPr lang="en-US"/>
          </a:p>
        </p:txBody>
      </p:sp>
      <p:sp>
        <p:nvSpPr>
          <p:cNvPr id="326784" name="Rectangle 128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326658" name="Picture 13" descr="internet cloud 75 opa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724400"/>
            <a:ext cx="3886200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7" name="Rectangle 76"/>
          <p:cNvSpPr/>
          <p:nvPr/>
        </p:nvSpPr>
        <p:spPr bwMode="auto">
          <a:xfrm>
            <a:off x="381001" y="5521848"/>
            <a:ext cx="1270806" cy="32827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lIns="68583" tIns="34292" rIns="68583" bIns="34292" anchor="ctr"/>
          <a:lstStyle>
            <a:lvl1pPr defTabSz="6858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1pPr>
            <a:lvl2pPr marL="37931725" indent="-37474525" defTabSz="6858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 eaLnBrk="1" hangingPunct="1"/>
            <a:endParaRPr lang="en-US" sz="800">
              <a:solidFill>
                <a:srgbClr val="FFFFFF"/>
              </a:solidFill>
              <a:latin typeface="Candara" charset="0"/>
              <a:cs typeface="ＭＳ Ｐゴシック" charset="0"/>
            </a:endParaRPr>
          </a:p>
        </p:txBody>
      </p:sp>
      <p:pic>
        <p:nvPicPr>
          <p:cNvPr id="326662" name="Picture 45" descr="Serve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763" y="6127750"/>
            <a:ext cx="355600" cy="525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6663" name="Picture 45" descr="Serve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0950" y="6127750"/>
            <a:ext cx="355600" cy="525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6664" name="TextBox 79"/>
          <p:cNvSpPr txBox="1">
            <a:spLocks noChangeArrowheads="1"/>
          </p:cNvSpPr>
          <p:nvPr/>
        </p:nvSpPr>
        <p:spPr bwMode="auto">
          <a:xfrm>
            <a:off x="2192338" y="6210300"/>
            <a:ext cx="238125" cy="19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83" tIns="34292" rIns="68583" bIns="34292">
            <a:spAutoFit/>
          </a:bodyPr>
          <a:lstStyle>
            <a:lvl1pPr defTabSz="6858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1pPr>
            <a:lvl2pPr marL="37931725" indent="-37474525" defTabSz="6858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800" b="1">
                <a:solidFill>
                  <a:srgbClr val="FFFFFF"/>
                </a:solidFill>
                <a:latin typeface="Candara" charset="0"/>
                <a:cs typeface="ＭＳ Ｐゴシック" charset="0"/>
              </a:rPr>
              <a:t>…</a:t>
            </a:r>
          </a:p>
        </p:txBody>
      </p:sp>
      <p:sp>
        <p:nvSpPr>
          <p:cNvPr id="81" name="Rectangle 80"/>
          <p:cNvSpPr/>
          <p:nvPr/>
        </p:nvSpPr>
        <p:spPr bwMode="auto">
          <a:xfrm>
            <a:off x="389196" y="5882993"/>
            <a:ext cx="2582607" cy="20470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lIns="68583" tIns="34292" rIns="68583" bIns="34292" anchor="ctr"/>
          <a:lstStyle>
            <a:lvl1pPr defTabSz="6858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1pPr>
            <a:lvl2pPr marL="37931725" indent="-37474525" defTabSz="6858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 algn="ctr" eaLnBrk="1" hangingPunct="1"/>
            <a:endParaRPr lang="en-US" sz="800">
              <a:solidFill>
                <a:srgbClr val="FFFFFF"/>
              </a:solidFill>
              <a:latin typeface="Candara" charset="0"/>
              <a:cs typeface="ＭＳ Ｐゴシック" charset="0"/>
            </a:endParaRPr>
          </a:p>
        </p:txBody>
      </p:sp>
      <p:sp>
        <p:nvSpPr>
          <p:cNvPr id="326668" name="TextBox 81"/>
          <p:cNvSpPr txBox="1">
            <a:spLocks noChangeArrowheads="1"/>
          </p:cNvSpPr>
          <p:nvPr/>
        </p:nvSpPr>
        <p:spPr bwMode="auto">
          <a:xfrm>
            <a:off x="1168400" y="5868988"/>
            <a:ext cx="1068388" cy="176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3" tIns="34292" rIns="68583" bIns="34292">
            <a:spAutoFit/>
          </a:bodyPr>
          <a:lstStyle>
            <a:lvl1pPr defTabSz="6858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1pPr>
            <a:lvl2pPr marL="37931725" indent="-37474525" defTabSz="6858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700" b="1">
                <a:solidFill>
                  <a:srgbClr val="FFFFFF"/>
                </a:solidFill>
                <a:latin typeface="Candara" charset="0"/>
                <a:cs typeface="ＭＳ Ｐゴシック" charset="0"/>
              </a:rPr>
              <a:t>Fabric</a:t>
            </a:r>
          </a:p>
        </p:txBody>
      </p:sp>
      <p:pic>
        <p:nvPicPr>
          <p:cNvPr id="326669" name="Picture 84" descr="Serve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613" y="6127750"/>
            <a:ext cx="355600" cy="525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6670" name="Picture 86" descr="Serve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4463" y="6127750"/>
            <a:ext cx="355600" cy="525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6671" name="Picture 87" descr="Serve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5313" y="6127750"/>
            <a:ext cx="355600" cy="525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6672" name="TextBox 88"/>
          <p:cNvSpPr txBox="1">
            <a:spLocks noChangeArrowheads="1"/>
          </p:cNvSpPr>
          <p:nvPr/>
        </p:nvSpPr>
        <p:spPr bwMode="auto">
          <a:xfrm>
            <a:off x="390525" y="5562600"/>
            <a:ext cx="1255713" cy="176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3" tIns="34292" rIns="68583" bIns="34292">
            <a:spAutoFit/>
          </a:bodyPr>
          <a:lstStyle>
            <a:lvl1pPr defTabSz="6858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1pPr>
            <a:lvl2pPr marL="37931725" indent="-37474525" defTabSz="6858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700" b="1">
                <a:solidFill>
                  <a:srgbClr val="FFFFFF"/>
                </a:solidFill>
                <a:latin typeface="Candara" charset="0"/>
                <a:cs typeface="ＭＳ Ｐゴシック" charset="0"/>
              </a:rPr>
              <a:t> Compute</a:t>
            </a:r>
          </a:p>
        </p:txBody>
      </p:sp>
      <p:sp>
        <p:nvSpPr>
          <p:cNvPr id="90" name="Can 89"/>
          <p:cNvSpPr/>
          <p:nvPr/>
        </p:nvSpPr>
        <p:spPr bwMode="auto">
          <a:xfrm>
            <a:off x="1736519" y="5466717"/>
            <a:ext cx="1229813" cy="380557"/>
          </a:xfrm>
          <a:prstGeom prst="can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lIns="68583" tIns="34292" rIns="68583" bIns="34292" anchor="ctr"/>
          <a:lstStyle>
            <a:lvl1pPr defTabSz="6858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1pPr>
            <a:lvl2pPr marL="37931725" indent="-37474525" defTabSz="6858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 eaLnBrk="1" hangingPunct="1"/>
            <a:endParaRPr lang="en-US" sz="800">
              <a:solidFill>
                <a:srgbClr val="FFFFFF"/>
              </a:solidFill>
              <a:latin typeface="Candara" charset="0"/>
              <a:cs typeface="ＭＳ Ｐゴシック" charset="0"/>
            </a:endParaRPr>
          </a:p>
        </p:txBody>
      </p:sp>
      <p:sp>
        <p:nvSpPr>
          <p:cNvPr id="326676" name="TextBox 90"/>
          <p:cNvSpPr txBox="1">
            <a:spLocks noChangeArrowheads="1"/>
          </p:cNvSpPr>
          <p:nvPr/>
        </p:nvSpPr>
        <p:spPr bwMode="auto">
          <a:xfrm>
            <a:off x="1736725" y="5556250"/>
            <a:ext cx="1230313" cy="176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3" tIns="34292" rIns="68583" bIns="34292">
            <a:spAutoFit/>
          </a:bodyPr>
          <a:lstStyle>
            <a:lvl1pPr defTabSz="6858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1pPr>
            <a:lvl2pPr marL="37931725" indent="-37474525" defTabSz="6858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700" b="1">
                <a:solidFill>
                  <a:srgbClr val="FFFFFF"/>
                </a:solidFill>
                <a:latin typeface="Candara" charset="0"/>
                <a:cs typeface="ＭＳ Ｐゴシック" charset="0"/>
              </a:rPr>
              <a:t>Storage</a:t>
            </a:r>
          </a:p>
        </p:txBody>
      </p:sp>
      <p:sp>
        <p:nvSpPr>
          <p:cNvPr id="326677" name="Freeform 92"/>
          <p:cNvSpPr>
            <a:spLocks noChangeArrowheads="1"/>
          </p:cNvSpPr>
          <p:nvPr/>
        </p:nvSpPr>
        <p:spPr bwMode="auto">
          <a:xfrm flipH="1">
            <a:off x="1517650" y="5195888"/>
            <a:ext cx="842963" cy="271462"/>
          </a:xfrm>
          <a:custGeom>
            <a:avLst/>
            <a:gdLst>
              <a:gd name="T0" fmla="*/ 842466 w 1270000"/>
              <a:gd name="T1" fmla="*/ 53423 h 694944"/>
              <a:gd name="T2" fmla="*/ 130751 w 1270000"/>
              <a:gd name="T3" fmla="*/ 24931 h 694944"/>
              <a:gd name="T4" fmla="*/ 57962 w 1270000"/>
              <a:gd name="T5" fmla="*/ 203008 h 694944"/>
              <a:gd name="T6" fmla="*/ 0 60000 65536"/>
              <a:gd name="T7" fmla="*/ 0 60000 65536"/>
              <a:gd name="T8" fmla="*/ 0 60000 65536"/>
              <a:gd name="T9" fmla="*/ 0 w 1270000"/>
              <a:gd name="T10" fmla="*/ 0 h 694944"/>
              <a:gd name="T11" fmla="*/ 1270000 w 1270000"/>
              <a:gd name="T12" fmla="*/ 694944 h 69494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270000" h="694944">
                <a:moveTo>
                  <a:pt x="1270000" y="182880"/>
                </a:moveTo>
                <a:cubicBezTo>
                  <a:pt x="832104" y="91440"/>
                  <a:pt x="394208" y="0"/>
                  <a:pt x="197104" y="85344"/>
                </a:cubicBezTo>
                <a:cubicBezTo>
                  <a:pt x="0" y="170688"/>
                  <a:pt x="43688" y="432816"/>
                  <a:pt x="87376" y="694944"/>
                </a:cubicBezTo>
              </a:path>
            </a:pathLst>
          </a:custGeom>
          <a:noFill/>
          <a:ln w="19050">
            <a:solidFill>
              <a:schemeClr val="tx1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68583" tIns="34292" rIns="68583" bIns="34292" anchor="ctr"/>
          <a:lstStyle/>
          <a:p>
            <a:pPr algn="ctr" defTabSz="685800" eaLnBrk="1" hangingPunct="1"/>
            <a:endParaRPr lang="en-US" sz="800">
              <a:solidFill>
                <a:srgbClr val="FFFFFF"/>
              </a:solidFill>
              <a:latin typeface="Candara" charset="0"/>
              <a:cs typeface="ＭＳ Ｐゴシック" charset="0"/>
            </a:endParaRPr>
          </a:p>
        </p:txBody>
      </p:sp>
      <p:sp>
        <p:nvSpPr>
          <p:cNvPr id="94" name="Oval 106"/>
          <p:cNvSpPr>
            <a:spLocks noChangeArrowheads="1"/>
          </p:cNvSpPr>
          <p:nvPr/>
        </p:nvSpPr>
        <p:spPr bwMode="auto">
          <a:xfrm>
            <a:off x="468453" y="5064872"/>
            <a:ext cx="1137976" cy="457007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68583" tIns="34292" rIns="68583" bIns="34292"/>
          <a:lstStyle>
            <a:lvl1pPr defTabSz="6858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1pPr>
            <a:lvl2pPr marL="37931725" indent="-37474525" defTabSz="6858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endParaRPr lang="en-US" sz="800">
              <a:solidFill>
                <a:srgbClr val="FFFFFF"/>
              </a:solidFill>
              <a:latin typeface="Candara" charset="0"/>
              <a:cs typeface="ＭＳ Ｐゴシック" charset="0"/>
            </a:endParaRPr>
          </a:p>
        </p:txBody>
      </p:sp>
      <p:sp>
        <p:nvSpPr>
          <p:cNvPr id="326681" name="Text Box 27"/>
          <p:cNvSpPr txBox="1">
            <a:spLocks noChangeArrowheads="1"/>
          </p:cNvSpPr>
          <p:nvPr/>
        </p:nvSpPr>
        <p:spPr bwMode="auto">
          <a:xfrm>
            <a:off x="500063" y="5168900"/>
            <a:ext cx="1049337" cy="176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3" tIns="34292" rIns="68583" bIns="34292">
            <a:spAutoFit/>
          </a:bodyPr>
          <a:lstStyle>
            <a:lvl1pPr defTabSz="6858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1pPr>
            <a:lvl2pPr marL="37931725" indent="-37474525" defTabSz="6858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700" b="1" i="1">
                <a:solidFill>
                  <a:srgbClr val="FFFFFF"/>
                </a:solidFill>
                <a:latin typeface="Candara" charset="0"/>
                <a:cs typeface="ＭＳ Ｐゴシック" charset="0"/>
              </a:rPr>
              <a:t>Application</a:t>
            </a:r>
          </a:p>
        </p:txBody>
      </p:sp>
      <p:grpSp>
        <p:nvGrpSpPr>
          <p:cNvPr id="2" name="Group 134"/>
          <p:cNvGrpSpPr>
            <a:grpSpLocks/>
          </p:cNvGrpSpPr>
          <p:nvPr/>
        </p:nvGrpSpPr>
        <p:grpSpPr bwMode="auto">
          <a:xfrm>
            <a:off x="1600200" y="1447800"/>
            <a:ext cx="7115175" cy="4495800"/>
            <a:chOff x="1600200" y="1447800"/>
            <a:chExt cx="7115204" cy="4495800"/>
          </a:xfrm>
        </p:grpSpPr>
        <p:grpSp>
          <p:nvGrpSpPr>
            <p:cNvPr id="326683" name="Group 128"/>
            <p:cNvGrpSpPr>
              <a:grpSpLocks/>
            </p:cNvGrpSpPr>
            <p:nvPr/>
          </p:nvGrpSpPr>
          <p:grpSpPr bwMode="auto">
            <a:xfrm>
              <a:off x="1600200" y="1447800"/>
              <a:ext cx="7115204" cy="4495800"/>
              <a:chOff x="1600200" y="1447800"/>
              <a:chExt cx="7115204" cy="4495800"/>
            </a:xfrm>
          </p:grpSpPr>
          <p:sp>
            <p:nvSpPr>
              <p:cNvPr id="76" name="Oval 75"/>
              <p:cNvSpPr/>
              <p:nvPr/>
            </p:nvSpPr>
            <p:spPr bwMode="auto">
              <a:xfrm>
                <a:off x="2133600" y="1447800"/>
                <a:ext cx="6581804" cy="3276600"/>
              </a:xfrm>
              <a:prstGeom prst="ellipse">
                <a:avLst/>
              </a:prstGeom>
              <a:solidFill>
                <a:schemeClr val="accent2">
                  <a:lumMod val="50000"/>
                  <a:alpha val="30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wrap="none" anchor="ctr"/>
              <a:lstStyle>
                <a:lvl1pPr defTabSz="685800"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1pPr>
                <a:lvl2pPr marL="37931725" indent="-37474525" defTabSz="685800"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9pPr>
              </a:lstStyle>
              <a:p>
                <a:pPr eaLnBrk="1" hangingPunct="1"/>
                <a:endParaRPr lang="en-US" sz="1500">
                  <a:solidFill>
                    <a:srgbClr val="000000"/>
                  </a:solidFill>
                  <a:latin typeface="Candara" charset="0"/>
                  <a:cs typeface="ＭＳ Ｐゴシック" charset="0"/>
                </a:endParaRPr>
              </a:p>
            </p:txBody>
          </p:sp>
          <p:cxnSp>
            <p:nvCxnSpPr>
              <p:cNvPr id="62" name="Straight Connector 61"/>
              <p:cNvCxnSpPr>
                <a:cxnSpLocks noChangeShapeType="1"/>
              </p:cNvCxnSpPr>
              <p:nvPr/>
            </p:nvCxnSpPr>
            <p:spPr bwMode="auto">
              <a:xfrm rot="10800000" flipH="1">
                <a:off x="1600200" y="3086100"/>
                <a:ext cx="533400" cy="2552700"/>
              </a:xfrm>
              <a:prstGeom prst="line">
                <a:avLst/>
              </a:prstGeom>
              <a:noFill/>
              <a:ln w="6350">
                <a:solidFill>
                  <a:srgbClr val="FFEB9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109" name="Oval 108"/>
              <p:cNvSpPr/>
              <p:nvPr/>
            </p:nvSpPr>
            <p:spPr bwMode="auto">
              <a:xfrm>
                <a:off x="1600200" y="5334000"/>
                <a:ext cx="1524000" cy="609600"/>
              </a:xfrm>
              <a:prstGeom prst="ellipse">
                <a:avLst/>
              </a:prstGeom>
              <a:solidFill>
                <a:schemeClr val="accent2">
                  <a:lumMod val="50000"/>
                  <a:alpha val="30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wrap="none" anchor="ctr"/>
              <a:lstStyle>
                <a:lvl1pPr defTabSz="685800"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1pPr>
                <a:lvl2pPr marL="37931725" indent="-37474525" defTabSz="685800"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9pPr>
              </a:lstStyle>
              <a:p>
                <a:pPr eaLnBrk="1" hangingPunct="1"/>
                <a:endParaRPr lang="en-US" sz="1500">
                  <a:solidFill>
                    <a:srgbClr val="000000"/>
                  </a:solidFill>
                  <a:latin typeface="Candara" charset="0"/>
                  <a:cs typeface="ＭＳ Ｐゴシック" charset="0"/>
                </a:endParaRPr>
              </a:p>
            </p:txBody>
          </p:sp>
          <p:cxnSp>
            <p:nvCxnSpPr>
              <p:cNvPr id="59" name="Straight Connector 58"/>
              <p:cNvCxnSpPr>
                <a:cxnSpLocks noChangeShapeType="1"/>
              </p:cNvCxnSpPr>
              <p:nvPr/>
            </p:nvCxnSpPr>
            <p:spPr bwMode="auto">
              <a:xfrm rot="5400000" flipH="1" flipV="1">
                <a:off x="4314545" y="3082269"/>
                <a:ext cx="1358526" cy="4185587"/>
              </a:xfrm>
              <a:prstGeom prst="line">
                <a:avLst/>
              </a:prstGeom>
              <a:noFill/>
              <a:ln w="6350">
                <a:solidFill>
                  <a:srgbClr val="FFEB9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sp>
          <p:nvSpPr>
            <p:cNvPr id="131" name="Can 130"/>
            <p:cNvSpPr/>
            <p:nvPr/>
          </p:nvSpPr>
          <p:spPr>
            <a:xfrm>
              <a:off x="2895600" y="1981200"/>
              <a:ext cx="5105400" cy="2209800"/>
            </a:xfrm>
            <a:prstGeom prst="can">
              <a:avLst/>
            </a:prstGeom>
            <a:ln>
              <a:headEnd type="none" w="lg" len="lg"/>
              <a:tailEnd type="stealth" w="lg" len="lg"/>
            </a:ln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wrap="none" anchor="ctr"/>
            <a:lstStyle>
              <a:lvl1pPr defTabSz="685800"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1pPr>
              <a:lvl2pPr marL="37931725" indent="-37474525" defTabSz="685800"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9pPr>
            </a:lstStyle>
            <a:p>
              <a:pPr algn="ctr" eaLnBrk="1" hangingPunct="1"/>
              <a:endParaRPr lang="en-US" sz="1400">
                <a:solidFill>
                  <a:srgbClr val="FFFFFF"/>
                </a:solidFill>
                <a:latin typeface="Candara" charset="0"/>
                <a:cs typeface="ＭＳ Ｐゴシック" charset="0"/>
              </a:endParaRPr>
            </a:p>
          </p:txBody>
        </p:sp>
      </p:grpSp>
      <p:grpSp>
        <p:nvGrpSpPr>
          <p:cNvPr id="4" name="Group 129"/>
          <p:cNvGrpSpPr>
            <a:grpSpLocks/>
          </p:cNvGrpSpPr>
          <p:nvPr/>
        </p:nvGrpSpPr>
        <p:grpSpPr bwMode="auto">
          <a:xfrm>
            <a:off x="2986088" y="2590800"/>
            <a:ext cx="1357312" cy="1314450"/>
            <a:chOff x="3143240" y="2586030"/>
            <a:chExt cx="1357322" cy="1314459"/>
          </a:xfrm>
        </p:grpSpPr>
        <p:sp>
          <p:nvSpPr>
            <p:cNvPr id="326696" name="TextBox 73"/>
            <p:cNvSpPr txBox="1">
              <a:spLocks noChangeArrowheads="1"/>
            </p:cNvSpPr>
            <p:nvPr/>
          </p:nvSpPr>
          <p:spPr bwMode="auto">
            <a:xfrm>
              <a:off x="3143240" y="2586030"/>
              <a:ext cx="1214446" cy="3206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685800"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1pPr>
              <a:lvl2pPr marL="37931725" indent="-37474525" defTabSz="685800"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500" b="1">
                  <a:solidFill>
                    <a:srgbClr val="FFFFFF"/>
                  </a:solidFill>
                  <a:latin typeface="Candara" charset="0"/>
                  <a:cs typeface="ＭＳ Ｐゴシック" charset="0"/>
                </a:rPr>
                <a:t>Blobs</a:t>
              </a:r>
            </a:p>
          </p:txBody>
        </p:sp>
        <p:grpSp>
          <p:nvGrpSpPr>
            <p:cNvPr id="326697" name="Group 126"/>
            <p:cNvGrpSpPr>
              <a:grpSpLocks/>
            </p:cNvGrpSpPr>
            <p:nvPr/>
          </p:nvGrpSpPr>
          <p:grpSpPr bwMode="auto">
            <a:xfrm>
              <a:off x="3143240" y="3086096"/>
              <a:ext cx="1357322" cy="814393"/>
              <a:chOff x="285720" y="1142984"/>
              <a:chExt cx="2500330" cy="1500198"/>
            </a:xfrm>
          </p:grpSpPr>
          <p:grpSp>
            <p:nvGrpSpPr>
              <p:cNvPr id="36" name="Flowchart: Display 35"/>
              <p:cNvGrpSpPr>
                <a:grpSpLocks/>
              </p:cNvGrpSpPr>
              <p:nvPr/>
            </p:nvGrpSpPr>
            <p:grpSpPr bwMode="auto">
              <a:xfrm>
                <a:off x="208884" y="1543143"/>
                <a:ext cx="572703" cy="733659"/>
                <a:chOff x="2944368" y="2481072"/>
                <a:chExt cx="310896" cy="298704"/>
              </a:xfrm>
            </p:grpSpPr>
            <p:pic>
              <p:nvPicPr>
                <p:cNvPr id="326699" name="Flowchart: Display 35"/>
                <p:cNvPicPr>
                  <a:picLocks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944368" y="2481072"/>
                  <a:ext cx="310896" cy="29870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26700" name="Text Box 44"/>
                <p:cNvSpPr txBox="1">
                  <a:spLocks noChangeArrowheads="1"/>
                </p:cNvSpPr>
                <p:nvPr/>
              </p:nvSpPr>
              <p:spPr bwMode="auto">
                <a:xfrm rot="5400000">
                  <a:off x="3053945" y="2516901"/>
                  <a:ext cx="96951" cy="15512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rot="10800000" vert="eaVert" wrap="none" anchor="ctr"/>
                <a:lstStyle>
                  <a:lvl1pPr defTabSz="685800">
                    <a:defRPr sz="2400">
                      <a:solidFill>
                        <a:schemeClr val="tx1"/>
                      </a:solidFill>
                      <a:latin typeface="Times" charset="0"/>
                      <a:ea typeface="ＭＳ Ｐゴシック" charset="0"/>
                    </a:defRPr>
                  </a:lvl1pPr>
                  <a:lvl2pPr marL="37931725" indent="-37474525" defTabSz="685800">
                    <a:defRPr sz="2400">
                      <a:solidFill>
                        <a:schemeClr val="tx1"/>
                      </a:solidFill>
                      <a:latin typeface="Times" charset="0"/>
                      <a:ea typeface="ＭＳ Ｐゴシック" charset="0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Times" charset="0"/>
                      <a:ea typeface="ＭＳ Ｐゴシック" charset="0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Times" charset="0"/>
                      <a:ea typeface="ＭＳ Ｐゴシック" charset="0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Times" charset="0"/>
                      <a:ea typeface="ＭＳ Ｐゴシック" charset="0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charset="0"/>
                      <a:ea typeface="ＭＳ Ｐゴシック" charset="0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charset="0"/>
                      <a:ea typeface="ＭＳ Ｐゴシック" charset="0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charset="0"/>
                      <a:ea typeface="ＭＳ Ｐゴシック" charset="0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charset="0"/>
                      <a:ea typeface="ＭＳ Ｐゴシック" charset="0"/>
                    </a:defRPr>
                  </a:lvl9pPr>
                </a:lstStyle>
                <a:p>
                  <a:pPr algn="ctr" eaLnBrk="1" hangingPunct="1"/>
                  <a:endParaRPr lang="en-US" sz="1800">
                    <a:solidFill>
                      <a:srgbClr val="FFFFFF"/>
                    </a:solidFill>
                    <a:latin typeface="Candara" charset="0"/>
                    <a:cs typeface="ＭＳ Ｐゴシック" charset="0"/>
                  </a:endParaRPr>
                </a:p>
              </p:txBody>
            </p:sp>
          </p:grpSp>
          <p:cxnSp>
            <p:nvCxnSpPr>
              <p:cNvPr id="326701" name="Straight Connector 39"/>
              <p:cNvCxnSpPr>
                <a:cxnSpLocks noChangeShapeType="1"/>
                <a:endCxn id="326704" idx="0"/>
              </p:cNvCxnSpPr>
              <p:nvPr/>
            </p:nvCxnSpPr>
            <p:spPr bwMode="auto">
              <a:xfrm rot="10800000" flipV="1">
                <a:off x="714348" y="1142984"/>
                <a:ext cx="642942" cy="428628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326702" name="Straight Connector 43"/>
              <p:cNvCxnSpPr>
                <a:cxnSpLocks noChangeShapeType="1"/>
                <a:endCxn id="326715" idx="0"/>
              </p:cNvCxnSpPr>
              <p:nvPr/>
            </p:nvCxnSpPr>
            <p:spPr bwMode="auto">
              <a:xfrm rot="16200000" flipH="1">
                <a:off x="892943" y="1607331"/>
                <a:ext cx="1000132" cy="71438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326703" name="Straight Connector 60"/>
              <p:cNvCxnSpPr>
                <a:cxnSpLocks noChangeShapeType="1"/>
                <a:endCxn id="326711" idx="0"/>
              </p:cNvCxnSpPr>
              <p:nvPr/>
            </p:nvCxnSpPr>
            <p:spPr bwMode="auto">
              <a:xfrm>
                <a:off x="1357290" y="1142984"/>
                <a:ext cx="857256" cy="428628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326704" name="Rounded Rectangle 64"/>
              <p:cNvSpPr>
                <a:spLocks noChangeArrowheads="1"/>
              </p:cNvSpPr>
              <p:nvPr/>
            </p:nvSpPr>
            <p:spPr bwMode="auto">
              <a:xfrm>
                <a:off x="285720" y="1571612"/>
                <a:ext cx="857256" cy="500066"/>
              </a:xfrm>
              <a:prstGeom prst="roundRect">
                <a:avLst>
                  <a:gd name="adj" fmla="val 16667"/>
                </a:avLst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algn="ctr" defTabSz="685800" eaLnBrk="1" hangingPunct="1"/>
                <a:endParaRPr lang="en-US" sz="1800">
                  <a:solidFill>
                    <a:srgbClr val="FFFFFF"/>
                  </a:solidFill>
                  <a:latin typeface="Candara" charset="0"/>
                  <a:cs typeface="ＭＳ Ｐゴシック" charset="0"/>
                </a:endParaRPr>
              </a:p>
            </p:txBody>
          </p:sp>
          <p:grpSp>
            <p:nvGrpSpPr>
              <p:cNvPr id="69" name="Flowchart: Display 68"/>
              <p:cNvGrpSpPr>
                <a:grpSpLocks/>
              </p:cNvGrpSpPr>
              <p:nvPr/>
            </p:nvGrpSpPr>
            <p:grpSpPr bwMode="auto">
              <a:xfrm>
                <a:off x="568227" y="1543143"/>
                <a:ext cx="572703" cy="733659"/>
                <a:chOff x="3139440" y="2481072"/>
                <a:chExt cx="310896" cy="298704"/>
              </a:xfrm>
            </p:grpSpPr>
            <p:pic>
              <p:nvPicPr>
                <p:cNvPr id="326706" name="Flowchart: Display 68"/>
                <p:cNvPicPr>
                  <a:picLocks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139440" y="2481072"/>
                  <a:ext cx="310896" cy="29870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26707" name="Text Box 51"/>
                <p:cNvSpPr txBox="1">
                  <a:spLocks noChangeArrowheads="1"/>
                </p:cNvSpPr>
                <p:nvPr/>
              </p:nvSpPr>
              <p:spPr bwMode="auto">
                <a:xfrm rot="5400000">
                  <a:off x="3247848" y="2516901"/>
                  <a:ext cx="96951" cy="15512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rot="10800000" vert="eaVert" wrap="none" anchor="ctr"/>
                <a:lstStyle>
                  <a:lvl1pPr defTabSz="685800">
                    <a:defRPr sz="2400">
                      <a:solidFill>
                        <a:schemeClr val="tx1"/>
                      </a:solidFill>
                      <a:latin typeface="Times" charset="0"/>
                      <a:ea typeface="ＭＳ Ｐゴシック" charset="0"/>
                    </a:defRPr>
                  </a:lvl1pPr>
                  <a:lvl2pPr marL="37931725" indent="-37474525" defTabSz="685800">
                    <a:defRPr sz="2400">
                      <a:solidFill>
                        <a:schemeClr val="tx1"/>
                      </a:solidFill>
                      <a:latin typeface="Times" charset="0"/>
                      <a:ea typeface="ＭＳ Ｐゴシック" charset="0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Times" charset="0"/>
                      <a:ea typeface="ＭＳ Ｐゴシック" charset="0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Times" charset="0"/>
                      <a:ea typeface="ＭＳ Ｐゴシック" charset="0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Times" charset="0"/>
                      <a:ea typeface="ＭＳ Ｐゴシック" charset="0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charset="0"/>
                      <a:ea typeface="ＭＳ Ｐゴシック" charset="0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charset="0"/>
                      <a:ea typeface="ＭＳ Ｐゴシック" charset="0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charset="0"/>
                      <a:ea typeface="ＭＳ Ｐゴシック" charset="0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charset="0"/>
                      <a:ea typeface="ＭＳ Ｐゴシック" charset="0"/>
                    </a:defRPr>
                  </a:lvl9pPr>
                </a:lstStyle>
                <a:p>
                  <a:pPr algn="ctr" eaLnBrk="1" hangingPunct="1"/>
                  <a:endParaRPr lang="en-US" sz="1800">
                    <a:solidFill>
                      <a:srgbClr val="FFFFFF"/>
                    </a:solidFill>
                    <a:latin typeface="Candara" charset="0"/>
                    <a:cs typeface="ＭＳ Ｐゴシック" charset="0"/>
                  </a:endParaRPr>
                </a:p>
              </p:txBody>
            </p:sp>
          </p:grpSp>
          <p:grpSp>
            <p:nvGrpSpPr>
              <p:cNvPr id="70" name="Flowchart: Display 69"/>
              <p:cNvGrpSpPr>
                <a:grpSpLocks/>
              </p:cNvGrpSpPr>
              <p:nvPr/>
            </p:nvGrpSpPr>
            <p:grpSpPr bwMode="auto">
              <a:xfrm>
                <a:off x="1567650" y="1543143"/>
                <a:ext cx="572703" cy="733659"/>
                <a:chOff x="3681984" y="2481072"/>
                <a:chExt cx="310896" cy="298704"/>
              </a:xfrm>
            </p:grpSpPr>
            <p:pic>
              <p:nvPicPr>
                <p:cNvPr id="326709" name="Flowchart: Display 69"/>
                <p:cNvPicPr>
                  <a:picLocks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681984" y="2481072"/>
                  <a:ext cx="310896" cy="29870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26710" name="Text Box 54"/>
                <p:cNvSpPr txBox="1">
                  <a:spLocks noChangeArrowheads="1"/>
                </p:cNvSpPr>
                <p:nvPr/>
              </p:nvSpPr>
              <p:spPr bwMode="auto">
                <a:xfrm rot="5400000">
                  <a:off x="3790777" y="2516901"/>
                  <a:ext cx="96951" cy="15512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rot="10800000" vert="eaVert" wrap="none" anchor="ctr"/>
                <a:lstStyle>
                  <a:lvl1pPr defTabSz="685800">
                    <a:defRPr sz="2400">
                      <a:solidFill>
                        <a:schemeClr val="tx1"/>
                      </a:solidFill>
                      <a:latin typeface="Times" charset="0"/>
                      <a:ea typeface="ＭＳ Ｐゴシック" charset="0"/>
                    </a:defRPr>
                  </a:lvl1pPr>
                  <a:lvl2pPr marL="37931725" indent="-37474525" defTabSz="685800">
                    <a:defRPr sz="2400">
                      <a:solidFill>
                        <a:schemeClr val="tx1"/>
                      </a:solidFill>
                      <a:latin typeface="Times" charset="0"/>
                      <a:ea typeface="ＭＳ Ｐゴシック" charset="0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Times" charset="0"/>
                      <a:ea typeface="ＭＳ Ｐゴシック" charset="0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Times" charset="0"/>
                      <a:ea typeface="ＭＳ Ｐゴシック" charset="0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Times" charset="0"/>
                      <a:ea typeface="ＭＳ Ｐゴシック" charset="0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charset="0"/>
                      <a:ea typeface="ＭＳ Ｐゴシック" charset="0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charset="0"/>
                      <a:ea typeface="ＭＳ Ｐゴシック" charset="0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charset="0"/>
                      <a:ea typeface="ＭＳ Ｐゴシック" charset="0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charset="0"/>
                      <a:ea typeface="ＭＳ Ｐゴシック" charset="0"/>
                    </a:defRPr>
                  </a:lvl9pPr>
                </a:lstStyle>
                <a:p>
                  <a:pPr algn="ctr" eaLnBrk="1" hangingPunct="1"/>
                  <a:endParaRPr lang="en-US" sz="1800">
                    <a:solidFill>
                      <a:srgbClr val="FFFFFF"/>
                    </a:solidFill>
                    <a:latin typeface="Candara" charset="0"/>
                    <a:cs typeface="ＭＳ Ｐゴシック" charset="0"/>
                  </a:endParaRPr>
                </a:p>
              </p:txBody>
            </p:sp>
          </p:grpSp>
          <p:sp>
            <p:nvSpPr>
              <p:cNvPr id="326711" name="Rounded Rectangle 70"/>
              <p:cNvSpPr>
                <a:spLocks noChangeArrowheads="1"/>
              </p:cNvSpPr>
              <p:nvPr/>
            </p:nvSpPr>
            <p:spPr bwMode="auto">
              <a:xfrm>
                <a:off x="1643042" y="1571612"/>
                <a:ext cx="1143008" cy="500066"/>
              </a:xfrm>
              <a:prstGeom prst="roundRect">
                <a:avLst>
                  <a:gd name="adj" fmla="val 16667"/>
                </a:avLst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algn="ctr" defTabSz="685800" eaLnBrk="1" hangingPunct="1"/>
                <a:endParaRPr lang="en-US" sz="1800">
                  <a:solidFill>
                    <a:srgbClr val="FFFFFF"/>
                  </a:solidFill>
                  <a:latin typeface="Candara" charset="0"/>
                  <a:cs typeface="ＭＳ Ｐゴシック" charset="0"/>
                </a:endParaRPr>
              </a:p>
            </p:txBody>
          </p:sp>
          <p:grpSp>
            <p:nvGrpSpPr>
              <p:cNvPr id="75" name="Flowchart: Display 74"/>
              <p:cNvGrpSpPr>
                <a:grpSpLocks/>
              </p:cNvGrpSpPr>
              <p:nvPr/>
            </p:nvGrpSpPr>
            <p:grpSpPr bwMode="auto">
              <a:xfrm>
                <a:off x="1915764" y="1543143"/>
                <a:ext cx="583933" cy="733659"/>
                <a:chOff x="3870960" y="2481072"/>
                <a:chExt cx="316992" cy="298704"/>
              </a:xfrm>
            </p:grpSpPr>
            <p:pic>
              <p:nvPicPr>
                <p:cNvPr id="326713" name="Flowchart: Display 74"/>
                <p:cNvPicPr>
                  <a:picLocks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870960" y="2481072"/>
                  <a:ext cx="316992" cy="29870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26714" name="Text Box 58"/>
                <p:cNvSpPr txBox="1">
                  <a:spLocks noChangeArrowheads="1"/>
                </p:cNvSpPr>
                <p:nvPr/>
              </p:nvSpPr>
              <p:spPr bwMode="auto">
                <a:xfrm rot="5400000">
                  <a:off x="3984680" y="2516901"/>
                  <a:ext cx="96951" cy="15512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rot="10800000" vert="eaVert" wrap="none" anchor="ctr"/>
                <a:lstStyle>
                  <a:lvl1pPr defTabSz="685800">
                    <a:defRPr sz="2400">
                      <a:solidFill>
                        <a:schemeClr val="tx1"/>
                      </a:solidFill>
                      <a:latin typeface="Times" charset="0"/>
                      <a:ea typeface="ＭＳ Ｐゴシック" charset="0"/>
                    </a:defRPr>
                  </a:lvl1pPr>
                  <a:lvl2pPr marL="37931725" indent="-37474525" defTabSz="685800">
                    <a:defRPr sz="2400">
                      <a:solidFill>
                        <a:schemeClr val="tx1"/>
                      </a:solidFill>
                      <a:latin typeface="Times" charset="0"/>
                      <a:ea typeface="ＭＳ Ｐゴシック" charset="0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Times" charset="0"/>
                      <a:ea typeface="ＭＳ Ｐゴシック" charset="0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Times" charset="0"/>
                      <a:ea typeface="ＭＳ Ｐゴシック" charset="0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Times" charset="0"/>
                      <a:ea typeface="ＭＳ Ｐゴシック" charset="0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charset="0"/>
                      <a:ea typeface="ＭＳ Ｐゴシック" charset="0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charset="0"/>
                      <a:ea typeface="ＭＳ Ｐゴシック" charset="0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charset="0"/>
                      <a:ea typeface="ＭＳ Ｐゴシック" charset="0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charset="0"/>
                      <a:ea typeface="ＭＳ Ｐゴシック" charset="0"/>
                    </a:defRPr>
                  </a:lvl9pPr>
                </a:lstStyle>
                <a:p>
                  <a:pPr algn="ctr" eaLnBrk="1" hangingPunct="1"/>
                  <a:endParaRPr lang="en-US" sz="1800">
                    <a:solidFill>
                      <a:srgbClr val="FFFFFF"/>
                    </a:solidFill>
                    <a:latin typeface="Candara" charset="0"/>
                    <a:cs typeface="ＭＳ Ｐゴシック" charset="0"/>
                  </a:endParaRPr>
                </a:p>
              </p:txBody>
            </p:sp>
          </p:grpSp>
          <p:sp>
            <p:nvSpPr>
              <p:cNvPr id="326715" name="Rounded Rectangle 82"/>
              <p:cNvSpPr>
                <a:spLocks noChangeArrowheads="1"/>
              </p:cNvSpPr>
              <p:nvPr/>
            </p:nvSpPr>
            <p:spPr bwMode="auto">
              <a:xfrm>
                <a:off x="1142976" y="2143116"/>
                <a:ext cx="571504" cy="500066"/>
              </a:xfrm>
              <a:prstGeom prst="roundRect">
                <a:avLst>
                  <a:gd name="adj" fmla="val 16667"/>
                </a:avLst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algn="ctr" defTabSz="685800" eaLnBrk="1" hangingPunct="1"/>
                <a:endParaRPr lang="en-US" sz="1800">
                  <a:solidFill>
                    <a:srgbClr val="FFFFFF"/>
                  </a:solidFill>
                  <a:latin typeface="Candara" charset="0"/>
                  <a:cs typeface="ＭＳ Ｐゴシック" charset="0"/>
                </a:endParaRPr>
              </a:p>
            </p:txBody>
          </p:sp>
          <p:grpSp>
            <p:nvGrpSpPr>
              <p:cNvPr id="84" name="Flowchart: Display 83"/>
              <p:cNvGrpSpPr>
                <a:grpSpLocks/>
              </p:cNvGrpSpPr>
              <p:nvPr/>
            </p:nvGrpSpPr>
            <p:grpSpPr bwMode="auto">
              <a:xfrm>
                <a:off x="1129701" y="2112103"/>
                <a:ext cx="583933" cy="733659"/>
                <a:chOff x="3444240" y="2712720"/>
                <a:chExt cx="316992" cy="298704"/>
              </a:xfrm>
            </p:grpSpPr>
            <p:pic>
              <p:nvPicPr>
                <p:cNvPr id="326717" name="Flowchart: Display 83"/>
                <p:cNvPicPr>
                  <a:picLocks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444240" y="2712720"/>
                  <a:ext cx="316992" cy="29870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26718" name="Text Box 62"/>
                <p:cNvSpPr txBox="1">
                  <a:spLocks noChangeArrowheads="1"/>
                </p:cNvSpPr>
                <p:nvPr/>
              </p:nvSpPr>
              <p:spPr bwMode="auto">
                <a:xfrm rot="5400000">
                  <a:off x="3558093" y="2749585"/>
                  <a:ext cx="96951" cy="15512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rot="10800000" vert="eaVert" wrap="none" anchor="ctr"/>
                <a:lstStyle>
                  <a:lvl1pPr defTabSz="685800">
                    <a:defRPr sz="2400">
                      <a:solidFill>
                        <a:schemeClr val="tx1"/>
                      </a:solidFill>
                      <a:latin typeface="Times" charset="0"/>
                      <a:ea typeface="ＭＳ Ｐゴシック" charset="0"/>
                    </a:defRPr>
                  </a:lvl1pPr>
                  <a:lvl2pPr marL="37931725" indent="-37474525" defTabSz="685800">
                    <a:defRPr sz="2400">
                      <a:solidFill>
                        <a:schemeClr val="tx1"/>
                      </a:solidFill>
                      <a:latin typeface="Times" charset="0"/>
                      <a:ea typeface="ＭＳ Ｐゴシック" charset="0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Times" charset="0"/>
                      <a:ea typeface="ＭＳ Ｐゴシック" charset="0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Times" charset="0"/>
                      <a:ea typeface="ＭＳ Ｐゴシック" charset="0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Times" charset="0"/>
                      <a:ea typeface="ＭＳ Ｐゴシック" charset="0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charset="0"/>
                      <a:ea typeface="ＭＳ Ｐゴシック" charset="0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charset="0"/>
                      <a:ea typeface="ＭＳ Ｐゴシック" charset="0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charset="0"/>
                      <a:ea typeface="ＭＳ Ｐゴシック" charset="0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charset="0"/>
                      <a:ea typeface="ＭＳ Ｐゴシック" charset="0"/>
                    </a:defRPr>
                  </a:lvl9pPr>
                </a:lstStyle>
                <a:p>
                  <a:pPr algn="ctr" eaLnBrk="1" hangingPunct="1"/>
                  <a:endParaRPr lang="en-US" sz="1800">
                    <a:solidFill>
                      <a:srgbClr val="FFFFFF"/>
                    </a:solidFill>
                    <a:latin typeface="Candara" charset="0"/>
                    <a:cs typeface="ＭＳ Ｐゴシック" charset="0"/>
                  </a:endParaRPr>
                </a:p>
              </p:txBody>
            </p:sp>
          </p:grpSp>
          <p:grpSp>
            <p:nvGrpSpPr>
              <p:cNvPr id="86" name="Flowchart: Display 85"/>
              <p:cNvGrpSpPr>
                <a:grpSpLocks/>
              </p:cNvGrpSpPr>
              <p:nvPr/>
            </p:nvGrpSpPr>
            <p:grpSpPr bwMode="auto">
              <a:xfrm>
                <a:off x="2275107" y="1543143"/>
                <a:ext cx="583933" cy="733659"/>
                <a:chOff x="4066032" y="2481072"/>
                <a:chExt cx="316992" cy="298704"/>
              </a:xfrm>
            </p:grpSpPr>
            <p:pic>
              <p:nvPicPr>
                <p:cNvPr id="326720" name="Flowchart: Display 85"/>
                <p:cNvPicPr>
                  <a:picLocks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066032" y="2481072"/>
                  <a:ext cx="316992" cy="29870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26721" name="Text Box 65"/>
                <p:cNvSpPr txBox="1">
                  <a:spLocks noChangeArrowheads="1"/>
                </p:cNvSpPr>
                <p:nvPr/>
              </p:nvSpPr>
              <p:spPr bwMode="auto">
                <a:xfrm rot="5400000">
                  <a:off x="4178583" y="2516901"/>
                  <a:ext cx="96951" cy="15512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rot="10800000" vert="eaVert" wrap="none" anchor="ctr"/>
                <a:lstStyle>
                  <a:lvl1pPr defTabSz="685800">
                    <a:defRPr sz="2400">
                      <a:solidFill>
                        <a:schemeClr val="tx1"/>
                      </a:solidFill>
                      <a:latin typeface="Times" charset="0"/>
                      <a:ea typeface="ＭＳ Ｐゴシック" charset="0"/>
                    </a:defRPr>
                  </a:lvl1pPr>
                  <a:lvl2pPr marL="37931725" indent="-37474525" defTabSz="685800">
                    <a:defRPr sz="2400">
                      <a:solidFill>
                        <a:schemeClr val="tx1"/>
                      </a:solidFill>
                      <a:latin typeface="Times" charset="0"/>
                      <a:ea typeface="ＭＳ Ｐゴシック" charset="0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Times" charset="0"/>
                      <a:ea typeface="ＭＳ Ｐゴシック" charset="0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Times" charset="0"/>
                      <a:ea typeface="ＭＳ Ｐゴシック" charset="0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Times" charset="0"/>
                      <a:ea typeface="ＭＳ Ｐゴシック" charset="0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charset="0"/>
                      <a:ea typeface="ＭＳ Ｐゴシック" charset="0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charset="0"/>
                      <a:ea typeface="ＭＳ Ｐゴシック" charset="0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charset="0"/>
                      <a:ea typeface="ＭＳ Ｐゴシック" charset="0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charset="0"/>
                      <a:ea typeface="ＭＳ Ｐゴシック" charset="0"/>
                    </a:defRPr>
                  </a:lvl9pPr>
                </a:lstStyle>
                <a:p>
                  <a:pPr algn="ctr" eaLnBrk="1" hangingPunct="1"/>
                  <a:endParaRPr lang="en-US" sz="1800">
                    <a:solidFill>
                      <a:srgbClr val="FFFFFF"/>
                    </a:solidFill>
                    <a:latin typeface="Candara" charset="0"/>
                    <a:cs typeface="ＭＳ Ｐゴシック" charset="0"/>
                  </a:endParaRPr>
                </a:p>
              </p:txBody>
            </p:sp>
          </p:grpSp>
        </p:grpSp>
      </p:grpSp>
      <p:grpSp>
        <p:nvGrpSpPr>
          <p:cNvPr id="6" name="Group 132"/>
          <p:cNvGrpSpPr>
            <a:grpSpLocks/>
          </p:cNvGrpSpPr>
          <p:nvPr/>
        </p:nvGrpSpPr>
        <p:grpSpPr bwMode="auto">
          <a:xfrm>
            <a:off x="6629400" y="2590800"/>
            <a:ext cx="1285875" cy="1295400"/>
            <a:chOff x="6477000" y="2590800"/>
            <a:chExt cx="1285884" cy="1294381"/>
          </a:xfrm>
        </p:grpSpPr>
        <p:sp>
          <p:nvSpPr>
            <p:cNvPr id="326723" name="TextBox 29"/>
            <p:cNvSpPr txBox="1">
              <a:spLocks noChangeArrowheads="1"/>
            </p:cNvSpPr>
            <p:nvPr/>
          </p:nvSpPr>
          <p:spPr bwMode="auto">
            <a:xfrm>
              <a:off x="6477000" y="2590800"/>
              <a:ext cx="1285884" cy="3204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685800"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1pPr>
              <a:lvl2pPr marL="37931725" indent="-37474525" defTabSz="685800"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500" b="1">
                  <a:solidFill>
                    <a:srgbClr val="FFFFFF"/>
                  </a:solidFill>
                  <a:latin typeface="Candara" charset="0"/>
                  <a:cs typeface="ＭＳ Ｐゴシック" charset="0"/>
                </a:rPr>
                <a:t>Queues</a:t>
              </a:r>
            </a:p>
          </p:txBody>
        </p:sp>
        <p:sp>
          <p:nvSpPr>
            <p:cNvPr id="326724" name="Rectangle 91"/>
            <p:cNvSpPr>
              <a:spLocks noChangeArrowheads="1"/>
            </p:cNvSpPr>
            <p:nvPr/>
          </p:nvSpPr>
          <p:spPr bwMode="auto">
            <a:xfrm>
              <a:off x="6548438" y="3090866"/>
              <a:ext cx="285752" cy="714380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 defTabSz="685800" eaLnBrk="1" hangingPunct="1"/>
              <a:endParaRPr lang="en-US" sz="1800">
                <a:solidFill>
                  <a:srgbClr val="FFFFFF"/>
                </a:solidFill>
                <a:latin typeface="Candara" charset="0"/>
                <a:cs typeface="ＭＳ Ｐゴシック" charset="0"/>
              </a:endParaRPr>
            </a:p>
          </p:txBody>
        </p:sp>
        <p:sp>
          <p:nvSpPr>
            <p:cNvPr id="95" name="Rounded Rectangle 94"/>
            <p:cNvSpPr/>
            <p:nvPr/>
          </p:nvSpPr>
          <p:spPr bwMode="auto">
            <a:xfrm>
              <a:off x="6619876" y="3376618"/>
              <a:ext cx="142876" cy="142876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wrap="none" anchor="ctr"/>
            <a:lstStyle>
              <a:lvl1pPr defTabSz="685800"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1pPr>
              <a:lvl2pPr marL="37931725" indent="-37474525" defTabSz="685800"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9pPr>
            </a:lstStyle>
            <a:p>
              <a:pPr algn="ctr" eaLnBrk="1" hangingPunct="1"/>
              <a:endParaRPr lang="en-US" sz="1800">
                <a:solidFill>
                  <a:srgbClr val="FFFFFF"/>
                </a:solidFill>
                <a:latin typeface="Candara" charset="0"/>
                <a:cs typeface="ＭＳ Ｐゴシック" charset="0"/>
              </a:endParaRPr>
            </a:p>
          </p:txBody>
        </p:sp>
        <p:sp>
          <p:nvSpPr>
            <p:cNvPr id="96" name="Rounded Rectangle 95"/>
            <p:cNvSpPr/>
            <p:nvPr/>
          </p:nvSpPr>
          <p:spPr bwMode="auto">
            <a:xfrm>
              <a:off x="6619876" y="3590932"/>
              <a:ext cx="142876" cy="142876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wrap="none" anchor="ctr"/>
            <a:lstStyle>
              <a:lvl1pPr defTabSz="685800"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1pPr>
              <a:lvl2pPr marL="37931725" indent="-37474525" defTabSz="685800"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9pPr>
            </a:lstStyle>
            <a:p>
              <a:pPr algn="ctr" eaLnBrk="1" hangingPunct="1"/>
              <a:endParaRPr lang="en-US" sz="1800">
                <a:solidFill>
                  <a:srgbClr val="FFFFFF"/>
                </a:solidFill>
                <a:latin typeface="Candara" charset="0"/>
                <a:cs typeface="ＭＳ Ｐゴシック" charset="0"/>
              </a:endParaRPr>
            </a:p>
          </p:txBody>
        </p:sp>
        <p:sp>
          <p:nvSpPr>
            <p:cNvPr id="326731" name="Rectangle 96"/>
            <p:cNvSpPr>
              <a:spLocks noChangeArrowheads="1"/>
            </p:cNvSpPr>
            <p:nvPr/>
          </p:nvSpPr>
          <p:spPr bwMode="auto">
            <a:xfrm>
              <a:off x="6977066" y="3090866"/>
              <a:ext cx="285752" cy="714380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 defTabSz="685800" eaLnBrk="1" hangingPunct="1"/>
              <a:endParaRPr lang="en-US" sz="1800">
                <a:solidFill>
                  <a:srgbClr val="FFFFFF"/>
                </a:solidFill>
                <a:latin typeface="Candara" charset="0"/>
                <a:cs typeface="ＭＳ Ｐゴシック" charset="0"/>
              </a:endParaRPr>
            </a:p>
          </p:txBody>
        </p:sp>
        <p:sp>
          <p:nvSpPr>
            <p:cNvPr id="98" name="Rounded Rectangle 97"/>
            <p:cNvSpPr/>
            <p:nvPr/>
          </p:nvSpPr>
          <p:spPr bwMode="auto">
            <a:xfrm>
              <a:off x="7048504" y="3376618"/>
              <a:ext cx="142876" cy="142876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wrap="none" anchor="ctr"/>
            <a:lstStyle>
              <a:lvl1pPr defTabSz="685800"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1pPr>
              <a:lvl2pPr marL="37931725" indent="-37474525" defTabSz="685800"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9pPr>
            </a:lstStyle>
            <a:p>
              <a:pPr algn="ctr" eaLnBrk="1" hangingPunct="1"/>
              <a:endParaRPr lang="en-US" sz="1800">
                <a:solidFill>
                  <a:srgbClr val="FFFFFF"/>
                </a:solidFill>
                <a:latin typeface="Candara" charset="0"/>
                <a:cs typeface="ＭＳ Ｐゴシック" charset="0"/>
              </a:endParaRPr>
            </a:p>
          </p:txBody>
        </p:sp>
        <p:sp>
          <p:nvSpPr>
            <p:cNvPr id="99" name="Rounded Rectangle 98"/>
            <p:cNvSpPr/>
            <p:nvPr/>
          </p:nvSpPr>
          <p:spPr bwMode="auto">
            <a:xfrm>
              <a:off x="7048504" y="3590932"/>
              <a:ext cx="142876" cy="142876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wrap="none" anchor="ctr"/>
            <a:lstStyle>
              <a:lvl1pPr defTabSz="685800"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1pPr>
              <a:lvl2pPr marL="37931725" indent="-37474525" defTabSz="685800"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9pPr>
            </a:lstStyle>
            <a:p>
              <a:pPr algn="ctr" eaLnBrk="1" hangingPunct="1"/>
              <a:endParaRPr lang="en-US" sz="1800">
                <a:solidFill>
                  <a:srgbClr val="FFFFFF"/>
                </a:solidFill>
                <a:latin typeface="Candara" charset="0"/>
                <a:cs typeface="ＭＳ Ｐゴシック" charset="0"/>
              </a:endParaRPr>
            </a:p>
          </p:txBody>
        </p:sp>
        <p:sp>
          <p:nvSpPr>
            <p:cNvPr id="326738" name="Rectangle 99"/>
            <p:cNvSpPr>
              <a:spLocks noChangeArrowheads="1"/>
            </p:cNvSpPr>
            <p:nvPr/>
          </p:nvSpPr>
          <p:spPr bwMode="auto">
            <a:xfrm>
              <a:off x="7405694" y="3090866"/>
              <a:ext cx="285752" cy="714380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 defTabSz="685800" eaLnBrk="1" hangingPunct="1"/>
              <a:endParaRPr lang="en-US" sz="1800">
                <a:solidFill>
                  <a:srgbClr val="FFFFFF"/>
                </a:solidFill>
                <a:latin typeface="Candara" charset="0"/>
                <a:cs typeface="ＭＳ Ｐゴシック" charset="0"/>
              </a:endParaRPr>
            </a:p>
          </p:txBody>
        </p:sp>
        <p:sp>
          <p:nvSpPr>
            <p:cNvPr id="101" name="Rounded Rectangle 100"/>
            <p:cNvSpPr/>
            <p:nvPr/>
          </p:nvSpPr>
          <p:spPr bwMode="auto">
            <a:xfrm>
              <a:off x="7048504" y="3162304"/>
              <a:ext cx="142876" cy="142876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wrap="none" anchor="ctr"/>
            <a:lstStyle>
              <a:lvl1pPr defTabSz="685800"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1pPr>
              <a:lvl2pPr marL="37931725" indent="-37474525" defTabSz="685800"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9pPr>
            </a:lstStyle>
            <a:p>
              <a:pPr algn="ctr" eaLnBrk="1" hangingPunct="1"/>
              <a:endParaRPr lang="en-US" sz="1800">
                <a:solidFill>
                  <a:srgbClr val="FFFFFF"/>
                </a:solidFill>
                <a:latin typeface="Candara" charset="0"/>
                <a:cs typeface="ＭＳ Ｐゴシック" charset="0"/>
              </a:endParaRPr>
            </a:p>
          </p:txBody>
        </p:sp>
        <p:sp>
          <p:nvSpPr>
            <p:cNvPr id="102" name="Rounded Rectangle 101"/>
            <p:cNvSpPr/>
            <p:nvPr/>
          </p:nvSpPr>
          <p:spPr bwMode="auto">
            <a:xfrm>
              <a:off x="7477132" y="3590932"/>
              <a:ext cx="142876" cy="142876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wrap="none" anchor="ctr"/>
            <a:lstStyle>
              <a:lvl1pPr defTabSz="685800"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1pPr>
              <a:lvl2pPr marL="37931725" indent="-37474525" defTabSz="685800"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9pPr>
            </a:lstStyle>
            <a:p>
              <a:pPr algn="ctr" eaLnBrk="1" hangingPunct="1"/>
              <a:endParaRPr lang="en-US" sz="1800">
                <a:solidFill>
                  <a:srgbClr val="FFFFFF"/>
                </a:solidFill>
                <a:latin typeface="Candara" charset="0"/>
                <a:cs typeface="ＭＳ Ｐゴシック" charset="0"/>
              </a:endParaRPr>
            </a:p>
          </p:txBody>
        </p:sp>
      </p:grpSp>
      <p:grpSp>
        <p:nvGrpSpPr>
          <p:cNvPr id="7" name="Group 133"/>
          <p:cNvGrpSpPr>
            <a:grpSpLocks/>
          </p:cNvGrpSpPr>
          <p:nvPr/>
        </p:nvGrpSpPr>
        <p:grpSpPr bwMode="auto">
          <a:xfrm>
            <a:off x="914400" y="2209800"/>
            <a:ext cx="1981200" cy="838200"/>
            <a:chOff x="914400" y="2209800"/>
            <a:chExt cx="1981200" cy="838200"/>
          </a:xfrm>
        </p:grpSpPr>
        <p:sp>
          <p:nvSpPr>
            <p:cNvPr id="326746" name="Freeform 126"/>
            <p:cNvSpPr>
              <a:spLocks noChangeArrowheads="1"/>
            </p:cNvSpPr>
            <p:nvPr/>
          </p:nvSpPr>
          <p:spPr bwMode="auto">
            <a:xfrm>
              <a:off x="914400" y="2591050"/>
              <a:ext cx="1981200" cy="456950"/>
            </a:xfrm>
            <a:custGeom>
              <a:avLst/>
              <a:gdLst>
                <a:gd name="T0" fmla="*/ 0 w 1146048"/>
                <a:gd name="T1" fmla="*/ 456950 h 159828"/>
                <a:gd name="T2" fmla="*/ 899337 w 1146048"/>
                <a:gd name="T3" fmla="*/ 8714 h 159828"/>
                <a:gd name="T4" fmla="*/ 1981200 w 1146048"/>
                <a:gd name="T5" fmla="*/ 404664 h 159828"/>
                <a:gd name="T6" fmla="*/ 0 60000 65536"/>
                <a:gd name="T7" fmla="*/ 0 60000 65536"/>
                <a:gd name="T8" fmla="*/ 0 60000 65536"/>
                <a:gd name="T9" fmla="*/ 0 w 1146048"/>
                <a:gd name="T10" fmla="*/ 0 h 159828"/>
                <a:gd name="T11" fmla="*/ 1146048 w 1146048"/>
                <a:gd name="T12" fmla="*/ 159828 h 15982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146048" h="159828">
                  <a:moveTo>
                    <a:pt x="0" y="159828"/>
                  </a:moveTo>
                  <a:cubicBezTo>
                    <a:pt x="221488" y="33844"/>
                    <a:pt x="329224" y="6096"/>
                    <a:pt x="520232" y="3048"/>
                  </a:cubicBezTo>
                  <a:cubicBezTo>
                    <a:pt x="711240" y="0"/>
                    <a:pt x="985520" y="72452"/>
                    <a:pt x="1146048" y="14154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 defTabSz="685800" eaLnBrk="1" hangingPunct="1"/>
              <a:endParaRPr lang="en-US" sz="1800">
                <a:solidFill>
                  <a:srgbClr val="FFFFFF"/>
                </a:solidFill>
                <a:latin typeface="Candara" charset="0"/>
                <a:cs typeface="ＭＳ Ｐゴシック" charset="0"/>
              </a:endParaRPr>
            </a:p>
          </p:txBody>
        </p:sp>
        <p:sp>
          <p:nvSpPr>
            <p:cNvPr id="326747" name="TextBox 127"/>
            <p:cNvSpPr txBox="1">
              <a:spLocks noChangeArrowheads="1"/>
            </p:cNvSpPr>
            <p:nvPr/>
          </p:nvSpPr>
          <p:spPr bwMode="auto">
            <a:xfrm>
              <a:off x="1219200" y="2209800"/>
              <a:ext cx="1152525" cy="320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685800"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1pPr>
              <a:lvl2pPr marL="37931725" indent="-37474525" defTabSz="685800"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500" b="1" i="1">
                  <a:solidFill>
                    <a:srgbClr val="FFFFFF"/>
                  </a:solidFill>
                  <a:latin typeface="Candara" charset="0"/>
                  <a:cs typeface="ＭＳ Ｐゴシック" charset="0"/>
                </a:rPr>
                <a:t>HTTP</a:t>
              </a:r>
            </a:p>
          </p:txBody>
        </p:sp>
      </p:grpSp>
      <p:pic>
        <p:nvPicPr>
          <p:cNvPr id="73" name="Title 72"/>
          <p:cNvPicPr>
            <a:picLocks noGrp="1" noChangeArrowheads="1"/>
          </p:cNvPicPr>
          <p:nvPr>
            <p:ph type="title" idx="4294967295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9213" y="57150"/>
            <a:ext cx="8412162" cy="1096963"/>
          </a:xfrm>
        </p:spPr>
      </p:pic>
      <p:grpSp>
        <p:nvGrpSpPr>
          <p:cNvPr id="8" name="Group 102"/>
          <p:cNvGrpSpPr>
            <a:grpSpLocks/>
          </p:cNvGrpSpPr>
          <p:nvPr/>
        </p:nvGrpSpPr>
        <p:grpSpPr bwMode="auto">
          <a:xfrm>
            <a:off x="5486400" y="2590800"/>
            <a:ext cx="1138238" cy="1339850"/>
            <a:chOff x="4876800" y="2590800"/>
            <a:chExt cx="1138246" cy="1339814"/>
          </a:xfrm>
        </p:grpSpPr>
        <p:sp>
          <p:nvSpPr>
            <p:cNvPr id="326750" name="TextBox 104"/>
            <p:cNvSpPr txBox="1">
              <a:spLocks noChangeArrowheads="1"/>
            </p:cNvSpPr>
            <p:nvPr/>
          </p:nvSpPr>
          <p:spPr bwMode="auto">
            <a:xfrm>
              <a:off x="4876800" y="2590800"/>
              <a:ext cx="1138246" cy="320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685800"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1pPr>
              <a:lvl2pPr marL="37931725" indent="-37474525" defTabSz="685800"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500" b="1">
                  <a:solidFill>
                    <a:srgbClr val="FFFFFF"/>
                  </a:solidFill>
                  <a:latin typeface="Candara" charset="0"/>
                  <a:cs typeface="ＭＳ Ｐゴシック" charset="0"/>
                </a:rPr>
                <a:t>Tables</a:t>
              </a:r>
            </a:p>
          </p:txBody>
        </p:sp>
        <p:grpSp>
          <p:nvGrpSpPr>
            <p:cNvPr id="326751" name="Group 105"/>
            <p:cNvGrpSpPr>
              <a:grpSpLocks/>
            </p:cNvGrpSpPr>
            <p:nvPr/>
          </p:nvGrpSpPr>
          <p:grpSpPr bwMode="auto">
            <a:xfrm>
              <a:off x="5083629" y="3140062"/>
              <a:ext cx="711278" cy="685798"/>
              <a:chOff x="7315183" y="5257805"/>
              <a:chExt cx="579120" cy="558372"/>
            </a:xfrm>
          </p:grpSpPr>
          <p:cxnSp>
            <p:nvCxnSpPr>
              <p:cNvPr id="326752" name="Straight Connector 107"/>
              <p:cNvCxnSpPr>
                <a:cxnSpLocks noChangeShapeType="1"/>
              </p:cNvCxnSpPr>
              <p:nvPr/>
            </p:nvCxnSpPr>
            <p:spPr bwMode="auto">
              <a:xfrm rot="16200000" flipV="1">
                <a:off x="7627974" y="5383418"/>
                <a:ext cx="55922" cy="102382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326753" name="Straight Connector 109"/>
              <p:cNvCxnSpPr>
                <a:cxnSpLocks noChangeShapeType="1"/>
              </p:cNvCxnSpPr>
              <p:nvPr/>
            </p:nvCxnSpPr>
            <p:spPr bwMode="auto">
              <a:xfrm rot="16200000" flipV="1">
                <a:off x="7730356" y="5588183"/>
                <a:ext cx="55922" cy="102382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326754" name="Straight Connector 110"/>
              <p:cNvCxnSpPr>
                <a:cxnSpLocks noChangeShapeType="1"/>
              </p:cNvCxnSpPr>
              <p:nvPr/>
            </p:nvCxnSpPr>
            <p:spPr bwMode="auto">
              <a:xfrm rot="5400000">
                <a:off x="7525592" y="5383417"/>
                <a:ext cx="55922" cy="102382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326755" name="Straight Connector 111"/>
              <p:cNvCxnSpPr>
                <a:cxnSpLocks noChangeShapeType="1"/>
              </p:cNvCxnSpPr>
              <p:nvPr/>
            </p:nvCxnSpPr>
            <p:spPr bwMode="auto">
              <a:xfrm rot="16200000" flipV="1">
                <a:off x="7525881" y="5582991"/>
                <a:ext cx="55922" cy="102382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326756" name="Straight Connector 112"/>
              <p:cNvCxnSpPr>
                <a:cxnSpLocks noChangeShapeType="1"/>
              </p:cNvCxnSpPr>
              <p:nvPr/>
            </p:nvCxnSpPr>
            <p:spPr bwMode="auto">
              <a:xfrm rot="5400000">
                <a:off x="7423499" y="5582990"/>
                <a:ext cx="55922" cy="102382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114" name="Rectangle 113"/>
              <p:cNvSpPr/>
              <p:nvPr/>
            </p:nvSpPr>
            <p:spPr bwMode="auto">
              <a:xfrm>
                <a:off x="7519947" y="5257805"/>
                <a:ext cx="169592" cy="148843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wrap="none" anchor="ctr"/>
              <a:lstStyle>
                <a:lvl1pPr defTabSz="685800"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1pPr>
                <a:lvl2pPr marL="37931725" indent="-37474525" defTabSz="685800"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9pPr>
              </a:lstStyle>
              <a:p>
                <a:pPr algn="ctr" eaLnBrk="1" hangingPunct="1"/>
                <a:endParaRPr lang="en-US" sz="1800">
                  <a:solidFill>
                    <a:srgbClr val="FFFFFF"/>
                  </a:solidFill>
                  <a:latin typeface="Candara" charset="0"/>
                  <a:cs typeface="ＭＳ Ｐゴシック" charset="0"/>
                </a:endParaRPr>
              </a:p>
            </p:txBody>
          </p:sp>
          <p:sp>
            <p:nvSpPr>
              <p:cNvPr id="115" name="Rectangle 114"/>
              <p:cNvSpPr/>
              <p:nvPr/>
            </p:nvSpPr>
            <p:spPr bwMode="auto">
              <a:xfrm>
                <a:off x="7622329" y="5462570"/>
                <a:ext cx="169592" cy="148843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wrap="none" anchor="ctr"/>
              <a:lstStyle>
                <a:lvl1pPr defTabSz="685800"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1pPr>
                <a:lvl2pPr marL="37931725" indent="-37474525" defTabSz="685800"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9pPr>
              </a:lstStyle>
              <a:p>
                <a:pPr algn="ctr" eaLnBrk="1" hangingPunct="1"/>
                <a:endParaRPr lang="en-US" sz="1800">
                  <a:solidFill>
                    <a:srgbClr val="FFFFFF"/>
                  </a:solidFill>
                  <a:latin typeface="Candara" charset="0"/>
                  <a:cs typeface="ＭＳ Ｐゴシック" charset="0"/>
                </a:endParaRPr>
              </a:p>
            </p:txBody>
          </p:sp>
          <p:sp>
            <p:nvSpPr>
              <p:cNvPr id="116" name="Rectangle 115"/>
              <p:cNvSpPr/>
              <p:nvPr/>
            </p:nvSpPr>
            <p:spPr bwMode="auto">
              <a:xfrm>
                <a:off x="7724711" y="5667334"/>
                <a:ext cx="169592" cy="148843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wrap="none" anchor="ctr"/>
              <a:lstStyle>
                <a:lvl1pPr defTabSz="685800"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1pPr>
                <a:lvl2pPr marL="37931725" indent="-37474525" defTabSz="685800"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9pPr>
              </a:lstStyle>
              <a:p>
                <a:pPr algn="ctr" eaLnBrk="1" hangingPunct="1"/>
                <a:endParaRPr lang="en-US" sz="1800">
                  <a:solidFill>
                    <a:srgbClr val="FFFFFF"/>
                  </a:solidFill>
                  <a:latin typeface="Candara" charset="0"/>
                  <a:cs typeface="ＭＳ Ｐゴシック" charset="0"/>
                </a:endParaRPr>
              </a:p>
            </p:txBody>
          </p:sp>
          <p:sp>
            <p:nvSpPr>
              <p:cNvPr id="117" name="Rectangle 116"/>
              <p:cNvSpPr/>
              <p:nvPr/>
            </p:nvSpPr>
            <p:spPr bwMode="auto">
              <a:xfrm>
                <a:off x="7417565" y="5462570"/>
                <a:ext cx="169592" cy="148843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wrap="none" anchor="ctr"/>
              <a:lstStyle>
                <a:lvl1pPr defTabSz="685800"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1pPr>
                <a:lvl2pPr marL="37931725" indent="-37474525" defTabSz="685800"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9pPr>
              </a:lstStyle>
              <a:p>
                <a:pPr algn="ctr" eaLnBrk="1" hangingPunct="1"/>
                <a:endParaRPr lang="en-US" sz="1800">
                  <a:solidFill>
                    <a:srgbClr val="FFFFFF"/>
                  </a:solidFill>
                  <a:latin typeface="Candara" charset="0"/>
                  <a:cs typeface="ＭＳ Ｐゴシック" charset="0"/>
                </a:endParaRPr>
              </a:p>
            </p:txBody>
          </p:sp>
          <p:sp>
            <p:nvSpPr>
              <p:cNvPr id="118" name="Rectangle 117"/>
              <p:cNvSpPr/>
              <p:nvPr/>
            </p:nvSpPr>
            <p:spPr bwMode="auto">
              <a:xfrm>
                <a:off x="7315183" y="5667334"/>
                <a:ext cx="169592" cy="148843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wrap="none" anchor="ctr"/>
              <a:lstStyle>
                <a:lvl1pPr defTabSz="685800"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1pPr>
                <a:lvl2pPr marL="37931725" indent="-37474525" defTabSz="685800"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9pPr>
              </a:lstStyle>
              <a:p>
                <a:pPr algn="ctr" eaLnBrk="1" hangingPunct="1"/>
                <a:endParaRPr lang="en-US" sz="1800">
                  <a:solidFill>
                    <a:srgbClr val="FFFFFF"/>
                  </a:solidFill>
                  <a:latin typeface="Candara" charset="0"/>
                  <a:cs typeface="ＭＳ Ｐゴシック" charset="0"/>
                </a:endParaRPr>
              </a:p>
            </p:txBody>
          </p:sp>
          <p:sp>
            <p:nvSpPr>
              <p:cNvPr id="119" name="Rectangle 118"/>
              <p:cNvSpPr/>
              <p:nvPr/>
            </p:nvSpPr>
            <p:spPr bwMode="auto">
              <a:xfrm>
                <a:off x="7519947" y="5667334"/>
                <a:ext cx="169592" cy="148843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wrap="none" anchor="ctr"/>
              <a:lstStyle>
                <a:lvl1pPr defTabSz="685800"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1pPr>
                <a:lvl2pPr marL="37931725" indent="-37474525" defTabSz="685800"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9pPr>
              </a:lstStyle>
              <a:p>
                <a:pPr algn="ctr" eaLnBrk="1" hangingPunct="1"/>
                <a:endParaRPr lang="en-US" sz="1800">
                  <a:solidFill>
                    <a:srgbClr val="FFFFFF"/>
                  </a:solidFill>
                  <a:latin typeface="Candara" charset="0"/>
                  <a:cs typeface="ＭＳ Ｐゴシック" charset="0"/>
                </a:endParaRPr>
              </a:p>
            </p:txBody>
          </p:sp>
        </p:grpSp>
        <p:sp>
          <p:nvSpPr>
            <p:cNvPr id="326775" name="Rectangle 106"/>
            <p:cNvSpPr>
              <a:spLocks noChangeArrowheads="1"/>
            </p:cNvSpPr>
            <p:nvPr/>
          </p:nvSpPr>
          <p:spPr bwMode="auto">
            <a:xfrm>
              <a:off x="5007429" y="3063834"/>
              <a:ext cx="864919" cy="866780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 defTabSz="685800" eaLnBrk="1" hangingPunct="1"/>
              <a:endParaRPr lang="en-US" sz="1800">
                <a:solidFill>
                  <a:srgbClr val="FFFFFF"/>
                </a:solidFill>
                <a:latin typeface="Candara" charset="0"/>
                <a:cs typeface="ＭＳ Ｐゴシック" charset="0"/>
              </a:endParaRPr>
            </a:p>
          </p:txBody>
        </p:sp>
      </p:grpSp>
      <p:grpSp>
        <p:nvGrpSpPr>
          <p:cNvPr id="10" name="Group 122"/>
          <p:cNvGrpSpPr>
            <a:grpSpLocks/>
          </p:cNvGrpSpPr>
          <p:nvPr/>
        </p:nvGrpSpPr>
        <p:grpSpPr bwMode="auto">
          <a:xfrm>
            <a:off x="4424363" y="2590800"/>
            <a:ext cx="1138237" cy="1339850"/>
            <a:chOff x="4424354" y="2590800"/>
            <a:chExt cx="1138246" cy="1339814"/>
          </a:xfrm>
        </p:grpSpPr>
        <p:sp>
          <p:nvSpPr>
            <p:cNvPr id="326777" name="TextBox 30"/>
            <p:cNvSpPr txBox="1">
              <a:spLocks noChangeArrowheads="1"/>
            </p:cNvSpPr>
            <p:nvPr/>
          </p:nvSpPr>
          <p:spPr bwMode="auto">
            <a:xfrm>
              <a:off x="4424354" y="2590800"/>
              <a:ext cx="1138246" cy="320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685800"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1pPr>
              <a:lvl2pPr marL="37931725" indent="-37474525" defTabSz="685800"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500" b="1">
                  <a:solidFill>
                    <a:srgbClr val="FFFFFF"/>
                  </a:solidFill>
                  <a:latin typeface="Candara" charset="0"/>
                  <a:cs typeface="ＭＳ Ｐゴシック" charset="0"/>
                </a:rPr>
                <a:t>Drives</a:t>
              </a:r>
            </a:p>
          </p:txBody>
        </p:sp>
        <p:sp>
          <p:nvSpPr>
            <p:cNvPr id="326778" name="Rectangle 157"/>
            <p:cNvSpPr>
              <a:spLocks noChangeArrowheads="1"/>
            </p:cNvSpPr>
            <p:nvPr/>
          </p:nvSpPr>
          <p:spPr bwMode="auto">
            <a:xfrm>
              <a:off x="4554983" y="3063834"/>
              <a:ext cx="864919" cy="866780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 defTabSz="685800" eaLnBrk="1" hangingPunct="1"/>
              <a:endParaRPr lang="en-US" sz="1800">
                <a:solidFill>
                  <a:srgbClr val="FFFFFF"/>
                </a:solidFill>
                <a:latin typeface="Candara" charset="0"/>
                <a:cs typeface="ＭＳ Ｐゴシック" charset="0"/>
              </a:endParaRPr>
            </a:p>
          </p:txBody>
        </p:sp>
        <p:sp>
          <p:nvSpPr>
            <p:cNvPr id="121" name="Flowchart: Magnetic Disk 120"/>
            <p:cNvSpPr/>
            <p:nvPr/>
          </p:nvSpPr>
          <p:spPr bwMode="auto">
            <a:xfrm>
              <a:off x="4724400" y="3276600"/>
              <a:ext cx="533400" cy="457200"/>
            </a:xfrm>
            <a:prstGeom prst="flowChartMagneticDisk">
              <a:avLst/>
            </a:prstGeom>
            <a:gradFill flip="none" rotWithShape="1">
              <a:gsLst>
                <a:gs pos="0">
                  <a:schemeClr val="accent2">
                    <a:shade val="30000"/>
                    <a:satMod val="115000"/>
                  </a:schemeClr>
                </a:gs>
                <a:gs pos="50000">
                  <a:schemeClr val="accent2">
                    <a:shade val="67500"/>
                    <a:satMod val="115000"/>
                  </a:schemeClr>
                </a:gs>
                <a:gs pos="100000">
                  <a:schemeClr val="accent2">
                    <a:shade val="100000"/>
                    <a:satMod val="11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chemeClr val="tx2">
                  <a:lumMod val="25000"/>
                </a:schemeClr>
              </a:solidFill>
              <a:headEnd type="none" w="med" len="med"/>
              <a:tailEnd type="none" w="med" len="med"/>
            </a:ln>
            <a:effectLst>
              <a:outerShdw blurRad="40005" dist="22860" dir="5400000" rotWithShape="0">
                <a:srgbClr val="000000">
                  <a:alpha val="35000"/>
                </a:srgbClr>
              </a:outerShdw>
            </a:effectLst>
            <a:scene3d>
              <a:camera prst="orthographicFront" fov="0">
                <a:rot lat="0" lon="0" rev="0"/>
              </a:camera>
              <a:lightRig rig="soft" dir="tl">
                <a:rot lat="0" lon="0" rev="20000000"/>
              </a:lightRig>
            </a:scene3d>
            <a:sp3d prstMaterial="matte"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lIns="91436" tIns="45718" rIns="91436" bIns="45718" anchor="ctr"/>
            <a:lstStyle>
              <a:lvl1pPr defTabSz="684213"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1pPr>
              <a:lvl2pPr marL="37931725" indent="-37474525" defTabSz="684213"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9pPr>
            </a:lstStyle>
            <a:p>
              <a:pPr algn="ctr" eaLnBrk="1" hangingPunct="1"/>
              <a:endParaRPr lang="en-US" sz="1800">
                <a:latin typeface="Segoe" charset="0"/>
                <a:cs typeface="ＭＳ Ｐゴシック" charset="0"/>
              </a:endParaRPr>
            </a:p>
          </p:txBody>
        </p:sp>
      </p:grpSp>
      <p:pic>
        <p:nvPicPr>
          <p:cNvPr id="326782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76200"/>
            <a:ext cx="1752600" cy="74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6783" name="Text Box 127"/>
          <p:cNvSpPr txBox="1">
            <a:spLocks noChangeArrowheads="1"/>
          </p:cNvSpPr>
          <p:nvPr/>
        </p:nvSpPr>
        <p:spPr bwMode="auto">
          <a:xfrm>
            <a:off x="6435725" y="6491288"/>
            <a:ext cx="2703513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FF00FF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1390" tIns="45695" rIns="91390" bIns="45695">
            <a:spAutoFit/>
          </a:bodyPr>
          <a:lstStyle/>
          <a:p>
            <a:pPr algn="r" eaLnBrk="1" hangingPunct="1">
              <a:spcBef>
                <a:spcPct val="50000"/>
              </a:spcBef>
            </a:pPr>
            <a:r>
              <a:rPr lang="en-US" sz="1800">
                <a:solidFill>
                  <a:schemeClr val="bg1"/>
                </a:solidFill>
                <a:latin typeface="Arial" charset="0"/>
                <a:cs typeface="Arial" charset="0"/>
              </a:rPr>
              <a:t>[Roger Barga, Microsoft]</a:t>
            </a:r>
          </a:p>
        </p:txBody>
      </p:sp>
    </p:spTree>
    <p:extLst>
      <p:ext uri="{BB962C8B-B14F-4D97-AF65-F5344CB8AC3E}">
        <p14:creationId xmlns:p14="http://schemas.microsoft.com/office/powerpoint/2010/main" val="170251241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551A8-0C5F-6446-AAB1-342CA6E7973A}" type="datetime1">
              <a:rPr lang="en-US"/>
              <a:pPr/>
              <a:t>10/29/12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Bill Howe, eScience Institute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3A0F9-23F8-B846-9344-6F4AF05F2CF9}" type="slidenum">
              <a:rPr lang="en-US"/>
              <a:pPr/>
              <a:t>77</a:t>
            </a:fld>
            <a:endParaRPr lang="en-US"/>
          </a:p>
        </p:txBody>
      </p:sp>
      <p:sp>
        <p:nvSpPr>
          <p:cNvPr id="3287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AzureScope</a:t>
            </a:r>
          </a:p>
        </p:txBody>
      </p:sp>
      <p:sp>
        <p:nvSpPr>
          <p:cNvPr id="3287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hlinkClick r:id="rId2"/>
              </a:rPr>
              <a:t>http://azurescope.cloudapp.net/</a:t>
            </a:r>
            <a:endParaRPr lang="en-US"/>
          </a:p>
          <a:p>
            <a:r>
              <a:rPr lang="en-US"/>
              <a:t>Performance measurements</a:t>
            </a:r>
          </a:p>
        </p:txBody>
      </p:sp>
      <p:sp>
        <p:nvSpPr>
          <p:cNvPr id="328708" name="Text Box 4"/>
          <p:cNvSpPr txBox="1">
            <a:spLocks noChangeArrowheads="1"/>
          </p:cNvSpPr>
          <p:nvPr/>
        </p:nvSpPr>
        <p:spPr bwMode="auto">
          <a:xfrm>
            <a:off x="6435725" y="6491288"/>
            <a:ext cx="2703513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FF00FF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1390" tIns="45695" rIns="91390" bIns="45695">
            <a:spAutoFit/>
          </a:bodyPr>
          <a:lstStyle/>
          <a:p>
            <a:pPr algn="r" eaLnBrk="1" hangingPunct="1">
              <a:spcBef>
                <a:spcPct val="50000"/>
              </a:spcBef>
            </a:pPr>
            <a:r>
              <a:rPr lang="en-US" sz="1800">
                <a:latin typeface="Arial" charset="0"/>
                <a:cs typeface="Arial" charset="0"/>
              </a:rPr>
              <a:t>[Roger Barga, Microsoft]</a:t>
            </a:r>
          </a:p>
        </p:txBody>
      </p:sp>
    </p:spTree>
    <p:extLst>
      <p:ext uri="{BB962C8B-B14F-4D97-AF65-F5344CB8AC3E}">
        <p14:creationId xmlns:p14="http://schemas.microsoft.com/office/powerpoint/2010/main" val="104489719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</a:t>
            </a:r>
            <a:r>
              <a:rPr lang="en-US" dirty="0" err="1" smtClean="0"/>
              <a:t>StudY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1A001-3D0D-1443-853E-EC828230745D}" type="datetime1">
              <a:rPr lang="en-US"/>
              <a:pPr/>
              <a:t>10/29/12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Bill Howe, eScience Institute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670487-945F-D640-A337-BE5BA035BFF7}" type="slidenum">
              <a:rPr lang="en-US"/>
              <a:pPr/>
              <a:t>78</a:t>
            </a:fld>
            <a:endParaRPr lang="en-US"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5CD33E-E6D2-8E4F-98B5-8447AA5346E3}" type="datetime1">
              <a:rPr lang="en-US"/>
              <a:pPr/>
              <a:t>10/29/12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Bill Howe, eScience Institute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4A962C-95B9-1A40-AFF7-E2B2FE6B37D1}" type="slidenum">
              <a:rPr lang="en-US"/>
              <a:pPr/>
              <a:t>79</a:t>
            </a:fld>
            <a:endParaRPr lang="en-US"/>
          </a:p>
        </p:txBody>
      </p:sp>
      <p:pic>
        <p:nvPicPr>
          <p:cNvPr id="404482" name="Picture 2" descr="Picture 10.png                                                 000C4E1AMacintosh HD                   C63A6B94: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96388" cy="6888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4483" name="Rectangle 3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E1A87-2965-BD4C-930B-7266289817F3}" type="datetime1">
              <a:rPr lang="en-US" smtClean="0"/>
              <a:pPr/>
              <a:t>10/29/12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Bill Howe, eScience Institute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0DC93-4935-904A-A35B-D9D8A9FF88B0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8" name="Picture 7" descr="Picture 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2575"/>
            <a:ext cx="9144000" cy="5156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4299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A7C54-20EE-464C-870A-6CB3A4C28FFE}" type="datetime1">
              <a:rPr lang="en-US"/>
              <a:pPr/>
              <a:t>10/29/12</a:t>
            </a:fld>
            <a:endParaRPr lang="en-US"/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Bill Howe, eScience Institute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991CA-2480-A841-8622-3FED49C0EB63}" type="slidenum">
              <a:rPr lang="en-US"/>
              <a:pPr/>
              <a:t>80</a:t>
            </a:fld>
            <a:endParaRPr lang="en-US"/>
          </a:p>
        </p:txBody>
      </p:sp>
      <p:pic>
        <p:nvPicPr>
          <p:cNvPr id="406530" name="Picture 2" descr="Picture 11.png                                                 000C4E1AMacintosh HD                   C63A6B94: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3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Application Scenarios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38FD4-8EFA-D34C-B955-E94F21289C61}" type="datetime1">
              <a:rPr lang="en-US"/>
              <a:pPr/>
              <a:t>10/29/12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Bill Howe, eScience Institute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40B67-8F52-FA41-AE80-209F4A6B0958}" type="slidenum">
              <a:rPr lang="en-US"/>
              <a:pPr/>
              <a:t>81</a:t>
            </a:fld>
            <a:endParaRPr lang="en-US"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C5CC6-42AF-834D-BAB7-27994C82FA64}" type="datetime1">
              <a:rPr lang="en-US"/>
              <a:pPr/>
              <a:t>10/29/12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Bill Howe, eScience Institute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0E4FB-41CF-2947-884D-EF2C2458BA55}" type="slidenum">
              <a:rPr lang="en-US"/>
              <a:pPr/>
              <a:t>82</a:t>
            </a:fld>
            <a:endParaRPr lang="en-US"/>
          </a:p>
        </p:txBody>
      </p:sp>
      <p:sp>
        <p:nvSpPr>
          <p:cNvPr id="408578" name="Rectangle 2"/>
          <p:cNvSpPr>
            <a:spLocks noGrp="1" noChangeArrowheads="1"/>
          </p:cNvSpPr>
          <p:nvPr>
            <p:ph type="title"/>
          </p:nvPr>
        </p:nvSpPr>
        <p:spPr>
          <a:xfrm>
            <a:off x="1138238" y="322263"/>
            <a:ext cx="7793037" cy="469900"/>
          </a:xfrm>
        </p:spPr>
        <p:txBody>
          <a:bodyPr/>
          <a:lstStyle/>
          <a:p>
            <a:r>
              <a:rPr lang="ja-JP" altLang="en-US" sz="3200">
                <a:latin typeface="Arial"/>
              </a:rPr>
              <a:t>“</a:t>
            </a:r>
            <a:r>
              <a:rPr lang="en-US" sz="3200"/>
              <a:t>Google Docs for developers</a:t>
            </a:r>
            <a:r>
              <a:rPr lang="ja-JP" altLang="en-US" sz="3200">
                <a:latin typeface="Arial"/>
              </a:rPr>
              <a:t>”</a:t>
            </a:r>
            <a:endParaRPr lang="en-US" sz="3200"/>
          </a:p>
        </p:txBody>
      </p:sp>
      <p:sp>
        <p:nvSpPr>
          <p:cNvPr id="4085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73050" y="1087438"/>
            <a:ext cx="8618538" cy="4497387"/>
          </a:xfrm>
        </p:spPr>
        <p:txBody>
          <a:bodyPr/>
          <a:lstStyle/>
          <a:p>
            <a:r>
              <a:rPr lang="en-US" sz="2400"/>
              <a:t>The cloud is the ultimate collaborative development environmen</a:t>
            </a:r>
          </a:p>
          <a:p>
            <a:pPr lvl="1"/>
            <a:r>
              <a:rPr lang="en-US" sz="2000"/>
              <a:t>A shared environment outside of the jurisdiction of over-protective (or otherwise non-responsive) sysadmins</a:t>
            </a:r>
          </a:p>
          <a:p>
            <a:pPr lvl="1"/>
            <a:r>
              <a:rPr lang="en-US" sz="2000"/>
              <a:t>No bugs closed as </a:t>
            </a:r>
            <a:r>
              <a:rPr lang="ja-JP" altLang="en-US" sz="2000">
                <a:latin typeface="Arial"/>
              </a:rPr>
              <a:t>“</a:t>
            </a:r>
            <a:r>
              <a:rPr lang="en-US" sz="2000"/>
              <a:t>can</a:t>
            </a:r>
            <a:r>
              <a:rPr lang="ja-JP" altLang="en-US" sz="2000">
                <a:latin typeface="Arial"/>
              </a:rPr>
              <a:t>’</a:t>
            </a:r>
            <a:r>
              <a:rPr lang="en-US" sz="2000"/>
              <a:t>t replicate</a:t>
            </a:r>
            <a:r>
              <a:rPr lang="ja-JP" altLang="en-US" sz="2000">
                <a:latin typeface="Arial"/>
              </a:rPr>
              <a:t>”</a:t>
            </a:r>
            <a:endParaRPr lang="en-US" sz="2000"/>
          </a:p>
          <a:p>
            <a:r>
              <a:rPr lang="en-US" sz="2400"/>
              <a:t>Example:  New software for serving oceanographic model results, requiring collaboration between UW, OPeNDAP.org, and OOI</a:t>
            </a:r>
          </a:p>
        </p:txBody>
      </p:sp>
      <p:sp>
        <p:nvSpPr>
          <p:cNvPr id="408580" name="Text Box 4"/>
          <p:cNvSpPr txBox="1">
            <a:spLocks noChangeArrowheads="1"/>
          </p:cNvSpPr>
          <p:nvPr/>
        </p:nvSpPr>
        <p:spPr bwMode="auto">
          <a:xfrm>
            <a:off x="6553200" y="6248400"/>
            <a:ext cx="1905000" cy="374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 eaLnBrk="1" hangingPunct="1">
              <a:spcBef>
                <a:spcPct val="50000"/>
              </a:spcBef>
            </a:pPr>
            <a:r>
              <a:rPr lang="en-US" sz="1600">
                <a:latin typeface="Comic Sans MS" charset="0"/>
              </a:rPr>
              <a:t>Bill Howe</a:t>
            </a:r>
          </a:p>
        </p:txBody>
      </p:sp>
      <p:pic>
        <p:nvPicPr>
          <p:cNvPr id="408581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4850" y="5087938"/>
            <a:ext cx="1295400" cy="661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8582" name="Picture 6" descr="OpenDA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6050" y="5011738"/>
            <a:ext cx="1600200" cy="722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8583" name="Picture 7" descr="NS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0650" y="4859338"/>
            <a:ext cx="1066800" cy="106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xmlns:p14="http://schemas.microsoft.com/office/powerpoint/2010/main">
    <p:fade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3AFD8-A73A-A54D-B93C-D7A256647DD0}" type="datetime1">
              <a:rPr lang="en-US"/>
              <a:pPr/>
              <a:t>10/29/12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Bill Howe, eScience Institute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D109F8-6F43-D74B-8424-1CC89F9E8D48}" type="slidenum">
              <a:rPr lang="en-US"/>
              <a:pPr/>
              <a:t>83</a:t>
            </a:fld>
            <a:endParaRPr lang="en-US"/>
          </a:p>
        </p:txBody>
      </p:sp>
      <p:pic>
        <p:nvPicPr>
          <p:cNvPr id="40960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3888" y="2459038"/>
            <a:ext cx="1676400" cy="1250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60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" y="2520950"/>
            <a:ext cx="1752600" cy="1154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604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4938" y="2335213"/>
            <a:ext cx="3581400" cy="143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9605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514350" y="1228725"/>
            <a:ext cx="8226425" cy="12573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400" dirty="0"/>
              <a:t>Waited two weeks for credentials to be established</a:t>
            </a:r>
          </a:p>
          <a:p>
            <a:pPr>
              <a:lnSpc>
                <a:spcPct val="90000"/>
              </a:lnSpc>
            </a:pPr>
            <a:r>
              <a:rPr lang="en-US" sz="2400" dirty="0"/>
              <a:t>Gave up, spun up an EC2 instance, were rolling within an hour</a:t>
            </a:r>
          </a:p>
        </p:txBody>
      </p:sp>
      <p:sp>
        <p:nvSpPr>
          <p:cNvPr id="409606" name="Rectangle 6"/>
          <p:cNvSpPr>
            <a:spLocks noChangeArrowheads="1"/>
          </p:cNvSpPr>
          <p:nvPr/>
        </p:nvSpPr>
        <p:spPr bwMode="auto">
          <a:xfrm>
            <a:off x="444500" y="4121150"/>
            <a:ext cx="7464425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1435" tIns="45718" rIns="91435" bIns="45718"/>
          <a:lstStyle/>
          <a:p>
            <a:r>
              <a:rPr lang="en-US" sz="2800"/>
              <a:t>Similarly, Seattle</a:t>
            </a:r>
            <a:r>
              <a:rPr lang="ja-JP" altLang="en-US" sz="2800">
                <a:latin typeface="Arial"/>
              </a:rPr>
              <a:t>’</a:t>
            </a:r>
            <a:r>
              <a:rPr lang="en-US" sz="2800"/>
              <a:t>s Institute for Systems Biology uses EC2/S3 for sharing computational pipelines</a:t>
            </a:r>
          </a:p>
        </p:txBody>
      </p:sp>
      <p:pic>
        <p:nvPicPr>
          <p:cNvPr id="409607" name="Picture 7" descr="b_isb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4225" y="5127625"/>
            <a:ext cx="1371600" cy="1120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xmlns:p14="http://schemas.microsoft.com/office/powerpoint/2010/main">
    <p:fade/>
  </p:transition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0F0242-198C-6344-870C-66F8BB26C24B}" type="datetime1">
              <a:rPr lang="en-US"/>
              <a:pPr/>
              <a:t>10/29/12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Bill Howe, eScience Institute</a:t>
            </a:r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8D884-5CA6-2F42-AC39-EFC9D16C005D}" type="slidenum">
              <a:rPr lang="en-US"/>
              <a:pPr/>
              <a:t>84</a:t>
            </a:fld>
            <a:endParaRPr lang="en-US"/>
          </a:p>
        </p:txBody>
      </p:sp>
      <p:sp>
        <p:nvSpPr>
          <p:cNvPr id="411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11651" name="Picture 3" descr="Picture 18.png                                                 000C4E1AMacintosh HD                   C63A6B94: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983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0A058-D669-E24F-821F-FB50BAC01F56}" type="datetime1">
              <a:rPr lang="en-US"/>
              <a:pPr/>
              <a:t>10/29/12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Bill Howe, eScience Institute</a:t>
            </a:r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9C1F3D-75CE-824F-9B3E-88FFED02624D}" type="slidenum">
              <a:rPr lang="en-US"/>
              <a:pPr/>
              <a:t>85</a:t>
            </a:fld>
            <a:endParaRPr lang="en-US"/>
          </a:p>
        </p:txBody>
      </p:sp>
      <p:sp>
        <p:nvSpPr>
          <p:cNvPr id="412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12675" name="Picture 3" descr="Picture 19.png                                                 000C4E1AMacintosh HD                   C63A6B94: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789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D8860A-ADAC-BB45-9571-06AF3C589E59}" type="datetime1">
              <a:rPr lang="en-US"/>
              <a:pPr/>
              <a:t>10/29/12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Bill Howe, eScience Institute</a:t>
            </a:r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FF4E0-907C-E943-9D37-317341B5A120}" type="slidenum">
              <a:rPr lang="en-US"/>
              <a:pPr/>
              <a:t>86</a:t>
            </a:fld>
            <a:endParaRPr lang="en-US"/>
          </a:p>
        </p:txBody>
      </p:sp>
      <p:sp>
        <p:nvSpPr>
          <p:cNvPr id="413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13699" name="Picture 3" descr="Picture 20.png                                                 000C4E1AMacintosh HD                   C63A6B94: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Fat Pipes between EC2 and Azure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E1A87-2965-BD4C-930B-7266289817F3}" type="datetime1">
              <a:rPr lang="en-US" smtClean="0"/>
              <a:pPr/>
              <a:t>10/29/12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Bill Howe, eScience Institute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0DC93-4935-904A-A35B-D9D8A9FF88B0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7" name="Picture 6" descr="Picture 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09700"/>
            <a:ext cx="9144000" cy="4018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6456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Blank Presentation">
  <a:themeElements>
    <a:clrScheme name="Blank Presentation 5">
      <a:dk1>
        <a:srgbClr val="000000"/>
      </a:dk1>
      <a:lt1>
        <a:srgbClr val="FFFFFF"/>
      </a:lt1>
      <a:dk2>
        <a:srgbClr val="000066"/>
      </a:dk2>
      <a:lt2>
        <a:srgbClr val="333333"/>
      </a:lt2>
      <a:accent1>
        <a:srgbClr val="C4709A"/>
      </a:accent1>
      <a:accent2>
        <a:srgbClr val="4B4EB5"/>
      </a:accent2>
      <a:accent3>
        <a:srgbClr val="FFFFFF"/>
      </a:accent3>
      <a:accent4>
        <a:srgbClr val="000000"/>
      </a:accent4>
      <a:accent5>
        <a:srgbClr val="DEBBCA"/>
      </a:accent5>
      <a:accent6>
        <a:srgbClr val="4346A4"/>
      </a:accent6>
      <a:hlink>
        <a:srgbClr val="C481CF"/>
      </a:hlink>
      <a:folHlink>
        <a:srgbClr val="76B749"/>
      </a:folHlink>
    </a:clrScheme>
    <a:fontScheme name="Blank Presentation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charset="0"/>
            <a:ea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charset="0"/>
            <a:ea typeface="ＭＳ Ｐゴシック" charset="0"/>
          </a:defRPr>
        </a:defPPr>
      </a:lstStyle>
    </a:lnDef>
  </a:objectDefaults>
  <a:extraClrSchemeLst>
    <a:extraClrScheme>
      <a:clrScheme name="Blank Presentation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5F5F5F"/>
        </a:lt2>
        <a:accent1>
          <a:srgbClr val="EAEAEA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737373"/>
        </a:accent6>
        <a:hlink>
          <a:srgbClr val="4D4D4D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9089</TotalTime>
  <Words>2948</Words>
  <Application>Microsoft Macintosh PowerPoint</Application>
  <PresentationFormat>On-screen Show (4:3)</PresentationFormat>
  <Paragraphs>763</Paragraphs>
  <Slides>86</Slides>
  <Notes>16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86</vt:i4>
      </vt:variant>
    </vt:vector>
  </HeadingPairs>
  <TitlesOfParts>
    <vt:vector size="87" baseType="lpstr">
      <vt:lpstr>Blank Presentation</vt:lpstr>
      <vt:lpstr>Data-Intensive Scalable Computing in the Cloud</vt:lpstr>
      <vt:lpstr>Today</vt:lpstr>
      <vt:lpstr>Homework</vt:lpstr>
      <vt:lpstr>Homework</vt:lpstr>
      <vt:lpstr>More chunks?</vt:lpstr>
      <vt:lpstr>PowerPoint Presentation</vt:lpstr>
      <vt:lpstr>From EC2?</vt:lpstr>
      <vt:lpstr>PowerPoint Presentation</vt:lpstr>
      <vt:lpstr>Fat Pipes between EC2 and Azure</vt:lpstr>
      <vt:lpstr>Roadmap</vt:lpstr>
      <vt:lpstr>Data-Intensive Scalable Computing</vt:lpstr>
      <vt:lpstr>What Does Scalable Mean?</vt:lpstr>
      <vt:lpstr>Example: Find matching sequences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Relational Databases</vt:lpstr>
      <vt:lpstr>New task: Read Trimming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Taxonomy of Parallel Architectures</vt:lpstr>
      <vt:lpstr>Design Space</vt:lpstr>
      <vt:lpstr>Some distributed algorithm…</vt:lpstr>
      <vt:lpstr>MapReduce Programming Model</vt:lpstr>
      <vt:lpstr>Example: What does this do? </vt:lpstr>
      <vt:lpstr>PowerPoint Presentation</vt:lpstr>
      <vt:lpstr>Large-Scale Data Processing</vt:lpstr>
      <vt:lpstr>Relational Database History</vt:lpstr>
      <vt:lpstr>Key Idea: Data Independence</vt:lpstr>
      <vt:lpstr>Key Idea: Indexes</vt:lpstr>
      <vt:lpstr>Key Idea: An Algebra of Tables</vt:lpstr>
      <vt:lpstr>Key Idea: Algebraic Optimization</vt:lpstr>
      <vt:lpstr>Key Idea: Declarative Languages</vt:lpstr>
      <vt:lpstr>Shared Nothing Parallel Databases</vt:lpstr>
      <vt:lpstr>Example System: Teradata</vt:lpstr>
      <vt:lpstr>Example System: Teradata</vt:lpstr>
      <vt:lpstr>Example System: Teradata</vt:lpstr>
      <vt:lpstr>Example System: Teradata</vt:lpstr>
      <vt:lpstr>Example System: Teradata</vt:lpstr>
      <vt:lpstr>MapReduce Contemporaries</vt:lpstr>
      <vt:lpstr>MapReduce vs RDBMS</vt:lpstr>
      <vt:lpstr>Comparison</vt:lpstr>
      <vt:lpstr>Questions</vt:lpstr>
      <vt:lpstr>Part 2: Case Study</vt:lpstr>
      <vt:lpstr>Amazon Web Services</vt:lpstr>
      <vt:lpstr>Amazon Web Services</vt:lpstr>
      <vt:lpstr>Amazon Web Services</vt:lpstr>
      <vt:lpstr>Amazon Machine Images</vt:lpstr>
      <vt:lpstr>AWS Storage</vt:lpstr>
      <vt:lpstr>Amazon Web Services Prices</vt:lpstr>
      <vt:lpstr>Microsoft Azure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AzureScope</vt:lpstr>
      <vt:lpstr>Case StudY</vt:lpstr>
      <vt:lpstr>PowerPoint Presentation</vt:lpstr>
      <vt:lpstr>PowerPoint Presentation</vt:lpstr>
      <vt:lpstr>Application Scenarios</vt:lpstr>
      <vt:lpstr>“Google Docs for developers”</vt:lpstr>
      <vt:lpstr>PowerPoint Presentation</vt:lpstr>
      <vt:lpstr>PowerPoint Presentation</vt:lpstr>
      <vt:lpstr>PowerPoint Presentation</vt:lpstr>
      <vt:lpstr>PowerPoint Presentation</vt:lpstr>
    </vt:vector>
  </TitlesOfParts>
  <Company>6漈蓕뫤卌䐸뿿좀Ā䀀蓖ኌ뿿좔뿿좀_x000f_苴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William Howe</dc:creator>
  <cp:lastModifiedBy>Bill Howe</cp:lastModifiedBy>
  <cp:revision>643</cp:revision>
  <dcterms:created xsi:type="dcterms:W3CDTF">2009-03-10T18:36:03Z</dcterms:created>
  <dcterms:modified xsi:type="dcterms:W3CDTF">2012-10-30T04:16:28Z</dcterms:modified>
</cp:coreProperties>
</file>